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9"/>
  </p:notesMasterIdLst>
  <p:sldIdLst>
    <p:sldId id="302" r:id="rId2"/>
    <p:sldId id="507" r:id="rId3"/>
    <p:sldId id="333" r:id="rId4"/>
    <p:sldId id="525" r:id="rId5"/>
    <p:sldId id="521" r:id="rId6"/>
    <p:sldId id="523" r:id="rId7"/>
    <p:sldId id="505" r:id="rId8"/>
    <p:sldId id="299" r:id="rId9"/>
    <p:sldId id="512" r:id="rId10"/>
    <p:sldId id="511" r:id="rId11"/>
    <p:sldId id="288" r:id="rId12"/>
    <p:sldId id="516" r:id="rId13"/>
    <p:sldId id="520" r:id="rId14"/>
    <p:sldId id="518" r:id="rId15"/>
    <p:sldId id="513" r:id="rId16"/>
    <p:sldId id="276" r:id="rId17"/>
    <p:sldId id="292" r:id="rId18"/>
    <p:sldId id="517" r:id="rId19"/>
    <p:sldId id="322" r:id="rId20"/>
    <p:sldId id="321" r:id="rId21"/>
    <p:sldId id="323" r:id="rId22"/>
    <p:sldId id="522" r:id="rId23"/>
    <p:sldId id="312" r:id="rId24"/>
    <p:sldId id="308" r:id="rId25"/>
    <p:sldId id="275" r:id="rId26"/>
    <p:sldId id="300" r:id="rId27"/>
    <p:sldId id="301" r:id="rId28"/>
  </p:sldIdLst>
  <p:sldSz cx="12192000" cy="6858000"/>
  <p:notesSz cx="7086600" cy="9372600"/>
  <p:custDataLst>
    <p:tags r:id="rId30"/>
  </p:custData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4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52">
          <p15:clr>
            <a:srgbClr val="A4A3A4"/>
          </p15:clr>
        </p15:guide>
        <p15:guide id="2" pos="223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64C8"/>
    <a:srgbClr val="2850A0"/>
    <a:srgbClr val="7F9FDF"/>
    <a:srgbClr val="FFFFFF"/>
    <a:srgbClr val="003399"/>
    <a:srgbClr val="C8D8E6"/>
    <a:srgbClr val="A7BDE9"/>
    <a:srgbClr val="535353"/>
    <a:srgbClr val="A6A6A6"/>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091" autoAdjust="0"/>
    <p:restoredTop sz="93073" autoAdjust="0"/>
  </p:normalViewPr>
  <p:slideViewPr>
    <p:cSldViewPr showGuides="1">
      <p:cViewPr varScale="1">
        <p:scale>
          <a:sx n="128" d="100"/>
          <a:sy n="128" d="100"/>
        </p:scale>
        <p:origin x="896" y="176"/>
      </p:cViewPr>
      <p:guideLst>
        <p:guide orient="horz" pos="284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94" d="100"/>
          <a:sy n="94" d="100"/>
        </p:scale>
        <p:origin x="-3582" y="-108"/>
      </p:cViewPr>
      <p:guideLst>
        <p:guide orient="horz" pos="2952"/>
        <p:guide pos="2232"/>
      </p:guideLst>
    </p:cSldViewPr>
  </p:notesViewPr>
  <p:gridSpacing cx="72000" cy="720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media/image13.png>
</file>

<file path=ppt/media/image14.png>
</file>

<file path=ppt/media/image15.png>
</file>

<file path=ppt/media/image17.png>
</file>

<file path=ppt/media/image18.png>
</file>

<file path=ppt/media/image19.jpeg>
</file>

<file path=ppt/media/image2.png>
</file>

<file path=ppt/media/image20.pn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0860" cy="468630"/>
          </a:xfrm>
          <a:prstGeom prst="rect">
            <a:avLst/>
          </a:prstGeom>
        </p:spPr>
        <p:txBody>
          <a:bodyPr vert="horz" lIns="94046" tIns="47023" rIns="94046" bIns="47023" rtlCol="0"/>
          <a:lstStyle>
            <a:lvl1pPr algn="l">
              <a:defRPr sz="1200"/>
            </a:lvl1pPr>
          </a:lstStyle>
          <a:p>
            <a:endParaRPr lang="en-CA" dirty="0"/>
          </a:p>
        </p:txBody>
      </p:sp>
      <p:sp>
        <p:nvSpPr>
          <p:cNvPr id="3" name="Espace réservé de la date 2"/>
          <p:cNvSpPr>
            <a:spLocks noGrp="1"/>
          </p:cNvSpPr>
          <p:nvPr>
            <p:ph type="dt" idx="1"/>
          </p:nvPr>
        </p:nvSpPr>
        <p:spPr>
          <a:xfrm>
            <a:off x="4014100" y="0"/>
            <a:ext cx="3070860" cy="468630"/>
          </a:xfrm>
          <a:prstGeom prst="rect">
            <a:avLst/>
          </a:prstGeom>
        </p:spPr>
        <p:txBody>
          <a:bodyPr vert="horz" lIns="94046" tIns="47023" rIns="94046" bIns="47023" rtlCol="0"/>
          <a:lstStyle>
            <a:lvl1pPr algn="r">
              <a:defRPr sz="1200"/>
            </a:lvl1pPr>
          </a:lstStyle>
          <a:p>
            <a:fld id="{834441DC-6262-4676-8089-739DE20D1D3B}" type="datetimeFigureOut">
              <a:rPr lang="en-CA" smtClean="0"/>
              <a:pPr/>
              <a:t>2022-04-24</a:t>
            </a:fld>
            <a:endParaRPr lang="en-CA" dirty="0"/>
          </a:p>
        </p:txBody>
      </p:sp>
      <p:sp>
        <p:nvSpPr>
          <p:cNvPr id="4" name="Espace réservé de l'image des diapositives 3"/>
          <p:cNvSpPr>
            <a:spLocks noGrp="1" noRot="1" noChangeAspect="1"/>
          </p:cNvSpPr>
          <p:nvPr>
            <p:ph type="sldImg" idx="2"/>
          </p:nvPr>
        </p:nvSpPr>
        <p:spPr>
          <a:xfrm>
            <a:off x="419100" y="703263"/>
            <a:ext cx="6248400" cy="3514725"/>
          </a:xfrm>
          <a:prstGeom prst="rect">
            <a:avLst/>
          </a:prstGeom>
          <a:noFill/>
          <a:ln w="12700">
            <a:solidFill>
              <a:prstClr val="black"/>
            </a:solidFill>
          </a:ln>
        </p:spPr>
        <p:txBody>
          <a:bodyPr vert="horz" lIns="94046" tIns="47023" rIns="94046" bIns="47023" rtlCol="0" anchor="ctr"/>
          <a:lstStyle/>
          <a:p>
            <a:endParaRPr lang="en-CA" dirty="0"/>
          </a:p>
        </p:txBody>
      </p:sp>
      <p:sp>
        <p:nvSpPr>
          <p:cNvPr id="5" name="Espace réservé des commentaires 4"/>
          <p:cNvSpPr>
            <a:spLocks noGrp="1"/>
          </p:cNvSpPr>
          <p:nvPr>
            <p:ph type="body" sz="quarter" idx="3"/>
          </p:nvPr>
        </p:nvSpPr>
        <p:spPr>
          <a:xfrm>
            <a:off x="708660" y="4451985"/>
            <a:ext cx="5669280" cy="4217670"/>
          </a:xfrm>
          <a:prstGeom prst="rect">
            <a:avLst/>
          </a:prstGeom>
        </p:spPr>
        <p:txBody>
          <a:bodyPr vert="horz" lIns="94046" tIns="47023" rIns="94046" bIns="47023" rtlCol="0"/>
          <a:lstStyle/>
          <a:p>
            <a:pPr lvl="0"/>
            <a:r>
              <a:rPr lang="en-CA"/>
              <a:t>Modifiez les styles du texte du masque</a:t>
            </a:r>
          </a:p>
          <a:p>
            <a:pPr lvl="1"/>
            <a:r>
              <a:rPr lang="en-CA"/>
              <a:t>Deuxième niveau</a:t>
            </a:r>
          </a:p>
          <a:p>
            <a:pPr lvl="2"/>
            <a:r>
              <a:rPr lang="en-CA"/>
              <a:t>Troisième niveau</a:t>
            </a:r>
          </a:p>
          <a:p>
            <a:pPr lvl="3"/>
            <a:r>
              <a:rPr lang="en-CA"/>
              <a:t>Quatrième niveau</a:t>
            </a:r>
          </a:p>
          <a:p>
            <a:pPr lvl="4"/>
            <a:r>
              <a:rPr lang="en-CA"/>
              <a:t>Cinquième niveau</a:t>
            </a:r>
          </a:p>
        </p:txBody>
      </p:sp>
      <p:sp>
        <p:nvSpPr>
          <p:cNvPr id="6" name="Espace réservé du pied de page 5"/>
          <p:cNvSpPr>
            <a:spLocks noGrp="1"/>
          </p:cNvSpPr>
          <p:nvPr>
            <p:ph type="ftr" sz="quarter" idx="4"/>
          </p:nvPr>
        </p:nvSpPr>
        <p:spPr>
          <a:xfrm>
            <a:off x="0" y="8902343"/>
            <a:ext cx="3070860" cy="468630"/>
          </a:xfrm>
          <a:prstGeom prst="rect">
            <a:avLst/>
          </a:prstGeom>
        </p:spPr>
        <p:txBody>
          <a:bodyPr vert="horz" lIns="94046" tIns="47023" rIns="94046" bIns="47023" rtlCol="0" anchor="b"/>
          <a:lstStyle>
            <a:lvl1pPr algn="l">
              <a:defRPr sz="1200"/>
            </a:lvl1pPr>
          </a:lstStyle>
          <a:p>
            <a:endParaRPr lang="en-CA" dirty="0"/>
          </a:p>
        </p:txBody>
      </p:sp>
      <p:sp>
        <p:nvSpPr>
          <p:cNvPr id="7" name="Espace réservé du numéro de diapositive 6"/>
          <p:cNvSpPr>
            <a:spLocks noGrp="1"/>
          </p:cNvSpPr>
          <p:nvPr>
            <p:ph type="sldNum" sz="quarter" idx="5"/>
          </p:nvPr>
        </p:nvSpPr>
        <p:spPr>
          <a:xfrm>
            <a:off x="4014100" y="8902343"/>
            <a:ext cx="3070860" cy="468630"/>
          </a:xfrm>
          <a:prstGeom prst="rect">
            <a:avLst/>
          </a:prstGeom>
        </p:spPr>
        <p:txBody>
          <a:bodyPr vert="horz" lIns="94046" tIns="47023" rIns="94046" bIns="47023" rtlCol="0" anchor="b"/>
          <a:lstStyle>
            <a:lvl1pPr algn="r">
              <a:defRPr sz="1200"/>
            </a:lvl1pPr>
          </a:lstStyle>
          <a:p>
            <a:fld id="{C9E63B0C-45FA-42EB-8101-A2B8393445D8}" type="slidenum">
              <a:rPr lang="en-CA" smtClean="0"/>
              <a:pPr/>
              <a:t>‹#›</a:t>
            </a:fld>
            <a:endParaRPr lang="en-CA" dirty="0"/>
          </a:p>
        </p:txBody>
      </p:sp>
    </p:spTree>
    <p:extLst>
      <p:ext uri="{BB962C8B-B14F-4D97-AF65-F5344CB8AC3E}">
        <p14:creationId xmlns:p14="http://schemas.microsoft.com/office/powerpoint/2010/main" val="907681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tags" Target="../tags/tag6.xml"/><Relationship Id="rId7" Type="http://schemas.openxmlformats.org/officeDocument/2006/relationships/image" Target="../media/image2.png"/><Relationship Id="rId2" Type="http://schemas.openxmlformats.org/officeDocument/2006/relationships/tags" Target="../tags/tag5.xml"/><Relationship Id="rId1" Type="http://schemas.openxmlformats.org/officeDocument/2006/relationships/vmlDrawing" Target="../drawings/vmlDrawing2.v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blatt">
    <p:bg>
      <p:bgRef idx="1001">
        <a:schemeClr val="bg1"/>
      </p:bgRef>
    </p:bg>
    <p:spTree>
      <p:nvGrpSpPr>
        <p:cNvPr id="1" name=""/>
        <p:cNvGrpSpPr/>
        <p:nvPr/>
      </p:nvGrpSpPr>
      <p:grpSpPr>
        <a:xfrm>
          <a:off x="0" y="0"/>
          <a:ext cx="0" cy="0"/>
          <a:chOff x="0" y="0"/>
          <a:chExt cx="0" cy="0"/>
        </a:xfrm>
      </p:grpSpPr>
      <p:graphicFrame>
        <p:nvGraphicFramePr>
          <p:cNvPr id="9" name="Object 8" hidden="1"/>
          <p:cNvGraphicFramePr>
            <a:graphicFrameLocks noChangeAspect="1"/>
          </p:cNvGraphicFramePr>
          <p:nvPr>
            <p:custDataLst>
              <p:tags r:id="rId2"/>
            </p:custDataLst>
          </p:nvPr>
        </p:nvGraphicFramePr>
        <p:xfrm>
          <a:off x="2119" y="1590"/>
          <a:ext cx="2116" cy="1587"/>
        </p:xfrm>
        <a:graphic>
          <a:graphicData uri="http://schemas.openxmlformats.org/presentationml/2006/ole">
            <mc:AlternateContent xmlns:mc="http://schemas.openxmlformats.org/markup-compatibility/2006">
              <mc:Choice xmlns:v="urn:schemas-microsoft-com:vml" Requires="v">
                <p:oleObj spid="_x0000_s2096" name="think-cell Slide" r:id="rId5" imgW="360" imgH="360" progId="">
                  <p:embed/>
                </p:oleObj>
              </mc:Choice>
              <mc:Fallback>
                <p:oleObj name="think-cell Slide" r:id="rId5" imgW="360" imgH="360" progId="">
                  <p:embed/>
                  <p:pic>
                    <p:nvPicPr>
                      <p:cNvPr id="0" name="Object 2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19" y="1590"/>
                        <a:ext cx="2116"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Titre 1"/>
          <p:cNvSpPr>
            <a:spLocks noGrp="1"/>
          </p:cNvSpPr>
          <p:nvPr userDrawn="1">
            <p:ph type="ctrTitle" hasCustomPrompt="1"/>
            <p:custDataLst>
              <p:tags r:id="rId3"/>
            </p:custDataLst>
          </p:nvPr>
        </p:nvSpPr>
        <p:spPr>
          <a:xfrm>
            <a:off x="335360" y="404664"/>
            <a:ext cx="7104112" cy="4536504"/>
          </a:xfrm>
          <a:prstGeom prst="rect">
            <a:avLst/>
          </a:prstGeom>
          <a:solidFill>
            <a:srgbClr val="FFFFFF"/>
          </a:solidFill>
        </p:spPr>
        <p:txBody>
          <a:bodyPr lIns="180000" tIns="72000" rIns="72000" bIns="72000" anchor="t" anchorCtr="0">
            <a:normAutofit/>
          </a:bodyPr>
          <a:lstStyle>
            <a:lvl1pPr algn="l">
              <a:lnSpc>
                <a:spcPct val="100000"/>
              </a:lnSpc>
              <a:defRPr sz="2400" u="none" cap="none" baseline="0">
                <a:solidFill>
                  <a:srgbClr val="003399"/>
                </a:solidFill>
                <a:latin typeface="Arial Black" panose="020B0A04020102020204" pitchFamily="34" charset="0"/>
              </a:defRPr>
            </a:lvl1pPr>
          </a:lstStyle>
          <a:p>
            <a:r>
              <a:rPr lang="en-CA" noProof="0" dirty="0"/>
              <a:t>Title</a:t>
            </a:r>
          </a:p>
        </p:txBody>
      </p:sp>
      <p:sp>
        <p:nvSpPr>
          <p:cNvPr id="17" name="Text Placeholder 16"/>
          <p:cNvSpPr>
            <a:spLocks noGrp="1"/>
          </p:cNvSpPr>
          <p:nvPr>
            <p:ph type="body" sz="quarter" idx="10" hasCustomPrompt="1"/>
          </p:nvPr>
        </p:nvSpPr>
        <p:spPr>
          <a:xfrm>
            <a:off x="5087888" y="5373218"/>
            <a:ext cx="7104112" cy="863525"/>
          </a:xfrm>
          <a:solidFill>
            <a:srgbClr val="FFFFFF"/>
          </a:solidFill>
        </p:spPr>
        <p:txBody>
          <a:bodyPr lIns="180000" tIns="72000" rIns="72000" bIns="72000" anchor="ctr">
            <a:normAutofit/>
          </a:bodyPr>
          <a:lstStyle>
            <a:lvl1pPr>
              <a:lnSpc>
                <a:spcPct val="100000"/>
              </a:lnSpc>
              <a:defRPr sz="1600">
                <a:solidFill>
                  <a:srgbClr val="003399"/>
                </a:solidFill>
              </a:defRPr>
            </a:lvl1pPr>
          </a:lstStyle>
          <a:p>
            <a:pPr lvl="0"/>
            <a:r>
              <a:rPr lang="en-CA" noProof="0" dirty="0"/>
              <a:t>Date</a:t>
            </a:r>
          </a:p>
          <a:p>
            <a:pPr lvl="0"/>
            <a:r>
              <a:rPr lang="en-CA" noProof="0" dirty="0"/>
              <a:t>Author</a:t>
            </a:r>
          </a:p>
        </p:txBody>
      </p:sp>
      <p:pic>
        <p:nvPicPr>
          <p:cNvPr id="8" name="Grafik 7">
            <a:extLst>
              <a:ext uri="{FF2B5EF4-FFF2-40B4-BE49-F238E27FC236}">
                <a16:creationId xmlns:a16="http://schemas.microsoft.com/office/drawing/2014/main" id="{399E0F8A-EF55-4ACC-B788-2D4545D909D0}"/>
              </a:ext>
            </a:extLst>
          </p:cNvPr>
          <p:cNvPicPr>
            <a:picLocks noChangeAspect="1"/>
          </p:cNvPicPr>
          <p:nvPr userDrawn="1"/>
        </p:nvPicPr>
        <p:blipFill>
          <a:blip r:embed="rId7"/>
          <a:stretch>
            <a:fillRect/>
          </a:stretch>
        </p:blipFill>
        <p:spPr>
          <a:xfrm>
            <a:off x="0" y="0"/>
            <a:ext cx="12192000" cy="6848892"/>
          </a:xfrm>
          <a:prstGeom prst="rect">
            <a:avLst/>
          </a:prstGeom>
        </p:spPr>
      </p:pic>
    </p:spTree>
    <p:extLst>
      <p:ext uri="{BB962C8B-B14F-4D97-AF65-F5344CB8AC3E}">
        <p14:creationId xmlns:p14="http://schemas.microsoft.com/office/powerpoint/2010/main" val="128786788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inhalt">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467637" y="45000"/>
            <a:ext cx="11232000" cy="717944"/>
          </a:xfrm>
          <a:prstGeom prst="rect">
            <a:avLst/>
          </a:prstGeom>
        </p:spPr>
        <p:txBody>
          <a:bodyPr/>
          <a:lstStyle>
            <a:lvl1pPr>
              <a:lnSpc>
                <a:spcPct val="100000"/>
              </a:lnSpc>
              <a:defRPr/>
            </a:lvl1pPr>
          </a:lstStyle>
          <a:p>
            <a:r>
              <a:rPr lang="en-CA" noProof="0" dirty="0"/>
              <a:t>Click to edit title</a:t>
            </a:r>
            <a:endParaRPr lang="en-CA" dirty="0"/>
          </a:p>
        </p:txBody>
      </p:sp>
      <p:sp>
        <p:nvSpPr>
          <p:cNvPr id="3" name="Espace réservé du contenu 2"/>
          <p:cNvSpPr>
            <a:spLocks noGrp="1"/>
          </p:cNvSpPr>
          <p:nvPr>
            <p:ph idx="1" hasCustomPrompt="1"/>
          </p:nvPr>
        </p:nvSpPr>
        <p:spPr>
          <a:xfrm>
            <a:off x="479377" y="1052736"/>
            <a:ext cx="11196980" cy="4896544"/>
          </a:xfrm>
        </p:spPr>
        <p:txBody>
          <a:bodyPr lIns="72000" rIns="72000"/>
          <a:lstStyle>
            <a:lvl1pPr>
              <a:lnSpc>
                <a:spcPct val="100000"/>
              </a:lnSpc>
              <a:spcBef>
                <a:spcPts val="600"/>
              </a:spcBef>
              <a:defRPr/>
            </a:lvl1pPr>
            <a:lvl2pPr>
              <a:lnSpc>
                <a:spcPct val="100000"/>
              </a:lnSpc>
              <a:buClr>
                <a:srgbClr val="808D97"/>
              </a:buClr>
              <a:defRPr/>
            </a:lvl2pPr>
            <a:lvl3pPr>
              <a:lnSpc>
                <a:spcPct val="100000"/>
              </a:lnSpc>
              <a:buClr>
                <a:srgbClr val="8996A0"/>
              </a:buClr>
              <a:defRPr sz="1200"/>
            </a:lvl3pPr>
            <a:lvl4pPr>
              <a:lnSpc>
                <a:spcPct val="100000"/>
              </a:lnSpc>
              <a:buClr>
                <a:srgbClr val="8996A0"/>
              </a:buClr>
              <a:defRPr sz="1200"/>
            </a:lvl4pPr>
          </a:lstStyle>
          <a:p>
            <a:pPr lvl="0"/>
            <a:r>
              <a:rPr lang="en-CA" dirty="0"/>
              <a:t>Click to edit text</a:t>
            </a:r>
          </a:p>
          <a:p>
            <a:pPr lvl="1"/>
            <a:r>
              <a:rPr lang="en-CA" dirty="0"/>
              <a:t>Second level</a:t>
            </a:r>
          </a:p>
          <a:p>
            <a:pPr lvl="2"/>
            <a:r>
              <a:rPr lang="en-CA" dirty="0"/>
              <a:t>Third level</a:t>
            </a:r>
          </a:p>
          <a:p>
            <a:pPr lvl="3"/>
            <a:r>
              <a:rPr lang="en-CA" dirty="0"/>
              <a:t>Fourth level</a:t>
            </a:r>
          </a:p>
        </p:txBody>
      </p:sp>
    </p:spTree>
    <p:extLst>
      <p:ext uri="{BB962C8B-B14F-4D97-AF65-F5344CB8AC3E}">
        <p14:creationId xmlns:p14="http://schemas.microsoft.com/office/powerpoint/2010/main" val="1789523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eeres Blatt">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467637" y="45000"/>
            <a:ext cx="11232000" cy="717944"/>
          </a:xfrm>
          <a:prstGeom prst="rect">
            <a:avLst/>
          </a:prstGeom>
        </p:spPr>
        <p:txBody>
          <a:bodyPr/>
          <a:lstStyle/>
          <a:p>
            <a:r>
              <a:rPr lang="en-CA"/>
              <a:t>Click to edit title</a:t>
            </a:r>
            <a:endParaRPr lang="en-CA" dirty="0"/>
          </a:p>
        </p:txBody>
      </p:sp>
    </p:spTree>
    <p:extLst>
      <p:ext uri="{BB962C8B-B14F-4D97-AF65-F5344CB8AC3E}">
        <p14:creationId xmlns:p14="http://schemas.microsoft.com/office/powerpoint/2010/main" val="3985139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4_Leeres Blatt">
    <p:spTree>
      <p:nvGrpSpPr>
        <p:cNvPr id="1" name=""/>
        <p:cNvGrpSpPr/>
        <p:nvPr/>
      </p:nvGrpSpPr>
      <p:grpSpPr>
        <a:xfrm>
          <a:off x="0" y="0"/>
          <a:ext cx="0" cy="0"/>
          <a:chOff x="0" y="0"/>
          <a:chExt cx="0" cy="0"/>
        </a:xfrm>
      </p:grpSpPr>
      <p:sp>
        <p:nvSpPr>
          <p:cNvPr id="2" name="Titre 1"/>
          <p:cNvSpPr>
            <a:spLocks noGrp="1"/>
          </p:cNvSpPr>
          <p:nvPr>
            <p:ph type="title" hasCustomPrompt="1"/>
          </p:nvPr>
        </p:nvSpPr>
        <p:spPr>
          <a:xfrm>
            <a:off x="467637" y="188640"/>
            <a:ext cx="11232000" cy="717944"/>
          </a:xfrm>
          <a:prstGeom prst="rect">
            <a:avLst/>
          </a:prstGeom>
        </p:spPr>
        <p:txBody>
          <a:bodyPr/>
          <a:lstStyle/>
          <a:p>
            <a:r>
              <a:rPr lang="en-CA"/>
              <a:t>Click to edit title</a:t>
            </a:r>
            <a:endParaRPr lang="en-CA" dirty="0"/>
          </a:p>
        </p:txBody>
      </p:sp>
    </p:spTree>
    <p:extLst>
      <p:ext uri="{BB962C8B-B14F-4D97-AF65-F5344CB8AC3E}">
        <p14:creationId xmlns:p14="http://schemas.microsoft.com/office/powerpoint/2010/main" val="2080046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3.xml"/><Relationship Id="rId3" Type="http://schemas.openxmlformats.org/officeDocument/2006/relationships/slideLayout" Target="../slideLayouts/slideLayout3.xml"/><Relationship Id="rId7" Type="http://schemas.openxmlformats.org/officeDocument/2006/relationships/tags" Target="../tags/tag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vmlDrawing" Target="../drawings/vmlDrawing1.vml"/><Relationship Id="rId11" Type="http://schemas.openxmlformats.org/officeDocument/2006/relationships/image" Target="../media/image1.emf"/><Relationship Id="rId5" Type="http://schemas.openxmlformats.org/officeDocument/2006/relationships/theme" Target="../theme/theme1.xml"/><Relationship Id="rId10"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tags" Target="../tags/tag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1DE64D1-E361-4249-981D-9AF084A9377F}"/>
              </a:ext>
            </a:extLst>
          </p:cNvPr>
          <p:cNvSpPr/>
          <p:nvPr userDrawn="1"/>
        </p:nvSpPr>
        <p:spPr>
          <a:xfrm>
            <a:off x="0" y="0"/>
            <a:ext cx="12192000" cy="837000"/>
          </a:xfrm>
          <a:prstGeom prst="rect">
            <a:avLst/>
          </a:prstGeom>
          <a:solidFill>
            <a:schemeClr val="bg1">
              <a:lumMod val="95000"/>
              <a:alpha val="34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graphicFrame>
        <p:nvGraphicFramePr>
          <p:cNvPr id="13" name="Object 12" hidden="1"/>
          <p:cNvGraphicFramePr>
            <a:graphicFrameLocks noChangeAspect="1"/>
          </p:cNvGraphicFramePr>
          <p:nvPr>
            <p:custDataLst>
              <p:tags r:id="rId7"/>
            </p:custDataLst>
          </p:nvPr>
        </p:nvGraphicFramePr>
        <p:xfrm>
          <a:off x="2119" y="1590"/>
          <a:ext cx="2116" cy="1587"/>
        </p:xfrm>
        <a:graphic>
          <a:graphicData uri="http://schemas.openxmlformats.org/presentationml/2006/ole">
            <mc:AlternateContent xmlns:mc="http://schemas.openxmlformats.org/markup-compatibility/2006">
              <mc:Choice xmlns:v="urn:schemas-microsoft-com:vml" Requires="v">
                <p:oleObj spid="_x0000_s1072" name="think-cell Slide" r:id="rId10" imgW="360" imgH="360" progId="">
                  <p:embed/>
                </p:oleObj>
              </mc:Choice>
              <mc:Fallback>
                <p:oleObj name="think-cell Slide" r:id="rId10" imgW="360" imgH="360" progId="">
                  <p:embed/>
                  <p:pic>
                    <p:nvPicPr>
                      <p:cNvPr id="0" name="Picture 3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119" y="1590"/>
                        <a:ext cx="2116"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Espace réservé du titre 1"/>
          <p:cNvSpPr>
            <a:spLocks noGrp="1"/>
          </p:cNvSpPr>
          <p:nvPr>
            <p:ph type="title"/>
            <p:custDataLst>
              <p:tags r:id="rId8"/>
            </p:custDataLst>
          </p:nvPr>
        </p:nvSpPr>
        <p:spPr>
          <a:xfrm>
            <a:off x="467637" y="45000"/>
            <a:ext cx="11232000" cy="719993"/>
          </a:xfrm>
          <a:prstGeom prst="rect">
            <a:avLst/>
          </a:prstGeom>
        </p:spPr>
        <p:txBody>
          <a:bodyPr vert="horz" lIns="0" tIns="45720" rIns="91440" bIns="45720" rtlCol="0" anchor="t" anchorCtr="0">
            <a:noAutofit/>
          </a:bodyPr>
          <a:lstStyle/>
          <a:p>
            <a:r>
              <a:rPr lang="en-CA" noProof="0" dirty="0"/>
              <a:t>Click to edit title</a:t>
            </a:r>
          </a:p>
        </p:txBody>
      </p:sp>
      <p:sp>
        <p:nvSpPr>
          <p:cNvPr id="3" name="Espace réservé du texte 2"/>
          <p:cNvSpPr>
            <a:spLocks noGrp="1"/>
          </p:cNvSpPr>
          <p:nvPr>
            <p:ph type="body" idx="1"/>
            <p:custDataLst>
              <p:tags r:id="rId9"/>
            </p:custDataLst>
          </p:nvPr>
        </p:nvSpPr>
        <p:spPr>
          <a:xfrm>
            <a:off x="479376" y="1052736"/>
            <a:ext cx="11232000" cy="4896544"/>
          </a:xfrm>
          <a:prstGeom prst="rect">
            <a:avLst/>
          </a:prstGeom>
        </p:spPr>
        <p:txBody>
          <a:bodyPr vert="horz" lIns="72000" tIns="45720" rIns="72000" bIns="45720" rtlCol="0">
            <a:normAutofit/>
          </a:bodyPr>
          <a:lstStyle/>
          <a:p>
            <a:pPr lvl="0"/>
            <a:r>
              <a:rPr lang="en-CA"/>
              <a:t>Click to edit text</a:t>
            </a:r>
          </a:p>
          <a:p>
            <a:pPr lvl="1"/>
            <a:r>
              <a:rPr lang="en-CA"/>
              <a:t>Second level</a:t>
            </a:r>
          </a:p>
          <a:p>
            <a:pPr lvl="2"/>
            <a:r>
              <a:rPr lang="en-CA"/>
              <a:t>Third level</a:t>
            </a:r>
          </a:p>
          <a:p>
            <a:pPr lvl="3"/>
            <a:r>
              <a:rPr lang="en-CA"/>
              <a:t>Fourth level</a:t>
            </a:r>
          </a:p>
          <a:p>
            <a:pPr lvl="0"/>
            <a:endParaRPr lang="en-CA"/>
          </a:p>
          <a:p>
            <a:pPr lvl="0"/>
            <a:endParaRPr lang="en-CA"/>
          </a:p>
          <a:p>
            <a:pPr lvl="3"/>
            <a:endParaRPr lang="en-CA" dirty="0"/>
          </a:p>
        </p:txBody>
      </p:sp>
      <p:sp>
        <p:nvSpPr>
          <p:cNvPr id="11" name="Rectangle 15"/>
          <p:cNvSpPr txBox="1">
            <a:spLocks noChangeArrowheads="1"/>
          </p:cNvSpPr>
          <p:nvPr/>
        </p:nvSpPr>
        <p:spPr bwMode="auto">
          <a:xfrm>
            <a:off x="11784000" y="6498000"/>
            <a:ext cx="408000" cy="360000"/>
          </a:xfrm>
          <a:prstGeom prst="rect">
            <a:avLst/>
          </a:prstGeom>
          <a:noFill/>
          <a:ln w="28575" algn="ctr">
            <a:noFill/>
            <a:miter lim="800000"/>
            <a:headEnd/>
            <a:tailEnd/>
          </a:ln>
          <a:effectLst/>
        </p:spPr>
        <p:txBody>
          <a:bodyPr wrap="none" lIns="0" tIns="45680" rIns="72000" bIns="45680" anchor="ctr" anchorCtr="0"/>
          <a:lstStyle>
            <a:lvl1pPr algn="r">
              <a:spcBef>
                <a:spcPct val="0"/>
              </a:spcBef>
              <a:buClr>
                <a:schemeClr val="tx2"/>
              </a:buClr>
              <a:buSzPct val="65000"/>
              <a:defRPr sz="800">
                <a:solidFill>
                  <a:schemeClr val="folHlink"/>
                </a:solidFill>
                <a:cs typeface="+mn-cs"/>
              </a:defRPr>
            </a:lvl1pPr>
          </a:lstStyle>
          <a:p>
            <a:pPr algn="ctr">
              <a:defRPr/>
            </a:pPr>
            <a:fld id="{0BAFF7BF-13FC-4B87-9050-422B658FE5B2}" type="slidenum">
              <a:rPr lang="en-CA" sz="800" b="1" smtClean="0">
                <a:solidFill>
                  <a:srgbClr val="8996A0"/>
                </a:solidFill>
                <a:latin typeface="Arial Black" pitchFamily="34" charset="0"/>
              </a:rPr>
              <a:pPr algn="ctr">
                <a:defRPr/>
              </a:pPr>
              <a:t>‹#›</a:t>
            </a:fld>
            <a:endParaRPr lang="en-CA" sz="800" b="1" dirty="0">
              <a:solidFill>
                <a:srgbClr val="8996A0"/>
              </a:solidFill>
              <a:latin typeface="Arial Black" pitchFamily="34" charset="0"/>
            </a:endParaRPr>
          </a:p>
        </p:txBody>
      </p:sp>
    </p:spTree>
    <p:extLst>
      <p:ext uri="{BB962C8B-B14F-4D97-AF65-F5344CB8AC3E}">
        <p14:creationId xmlns:p14="http://schemas.microsoft.com/office/powerpoint/2010/main" val="2638617952"/>
      </p:ext>
    </p:extLst>
  </p:cSld>
  <p:clrMap bg1="lt1" tx1="dk1" bg2="lt2" tx2="dk2" accent1="accent1" accent2="accent2" accent3="accent3" accent4="accent4" accent5="accent5" accent6="accent6" hlink="hlink" folHlink="folHlink"/>
  <p:sldLayoutIdLst>
    <p:sldLayoutId id="2147483791" r:id="rId1"/>
    <p:sldLayoutId id="2147483764" r:id="rId2"/>
    <p:sldLayoutId id="2147483768" r:id="rId3"/>
    <p:sldLayoutId id="2147483798" r:id="rId4"/>
  </p:sldLayoutIdLst>
  <p:hf hdr="0" ftr="0" dt="0"/>
  <p:txStyles>
    <p:title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p:titleStyle>
    <p:bodyStyle>
      <a:lvl1pPr marL="0" indent="0" algn="l" defTabSz="914400" rtl="0" eaLnBrk="1" latinLnBrk="0" hangingPunct="1">
        <a:lnSpc>
          <a:spcPct val="100000"/>
        </a:lnSpc>
        <a:spcBef>
          <a:spcPts val="600"/>
        </a:spcBef>
        <a:buFont typeface="Arial" pitchFamily="34" charset="0"/>
        <a:buNone/>
        <a:defRPr sz="1600" kern="1200">
          <a:solidFill>
            <a:schemeClr val="tx1"/>
          </a:solidFill>
          <a:latin typeface="+mn-lt"/>
          <a:ea typeface="+mn-ea"/>
          <a:cs typeface="+mn-cs"/>
        </a:defRPr>
      </a:lvl1pPr>
      <a:lvl2pPr marL="360000" indent="-144000" algn="l" defTabSz="914400" rtl="0" eaLnBrk="1" latinLnBrk="0" hangingPunct="1">
        <a:lnSpc>
          <a:spcPct val="100000"/>
        </a:lnSpc>
        <a:spcBef>
          <a:spcPts val="600"/>
        </a:spcBef>
        <a:buClr>
          <a:srgbClr val="8996A0"/>
        </a:buClr>
        <a:buFont typeface="Wingdings" pitchFamily="2" charset="2"/>
        <a:buChar char="§"/>
        <a:defRPr sz="1400" kern="1200">
          <a:solidFill>
            <a:schemeClr val="tx1"/>
          </a:solidFill>
          <a:latin typeface="+mn-lt"/>
          <a:ea typeface="+mn-ea"/>
          <a:cs typeface="+mn-cs"/>
        </a:defRPr>
      </a:lvl2pPr>
      <a:lvl3pPr marL="720000" indent="-144000" algn="l" defTabSz="914400" rtl="0" eaLnBrk="1" latinLnBrk="0" hangingPunct="1">
        <a:lnSpc>
          <a:spcPct val="100000"/>
        </a:lnSpc>
        <a:spcBef>
          <a:spcPts val="600"/>
        </a:spcBef>
        <a:buClr>
          <a:srgbClr val="8996A0"/>
        </a:buClr>
        <a:buFont typeface="Arial" pitchFamily="34" charset="0"/>
        <a:buChar char="–"/>
        <a:defRPr sz="1200" kern="1200">
          <a:solidFill>
            <a:schemeClr val="tx1"/>
          </a:solidFill>
          <a:latin typeface="+mn-lt"/>
          <a:ea typeface="+mn-ea"/>
          <a:cs typeface="+mn-cs"/>
        </a:defRPr>
      </a:lvl3pPr>
      <a:lvl4pPr marL="1080000" indent="-144000" algn="l" defTabSz="914400" rtl="0" eaLnBrk="1" latinLnBrk="0" hangingPunct="1">
        <a:lnSpc>
          <a:spcPct val="100000"/>
        </a:lnSpc>
        <a:spcBef>
          <a:spcPts val="600"/>
        </a:spcBef>
        <a:buClr>
          <a:srgbClr val="8996A0"/>
        </a:buClr>
        <a:buSzPct val="80000"/>
        <a:buFont typeface="Arial" pitchFamily="34" charset="0"/>
        <a:buChar char="&gt;"/>
        <a:defRPr sz="1200" kern="1200">
          <a:solidFill>
            <a:schemeClr val="tx1"/>
          </a:solidFill>
          <a:latin typeface="+mn-lt"/>
          <a:ea typeface="+mn-ea"/>
          <a:cs typeface="+mn-cs"/>
        </a:defRPr>
      </a:lvl4pPr>
      <a:lvl5pPr marL="2057400" indent="-228600" algn="l" defTabSz="914400" rtl="0" eaLnBrk="1" latinLnBrk="0" hangingPunct="1">
        <a:lnSpc>
          <a:spcPts val="1600"/>
        </a:lnSpc>
        <a:spcBef>
          <a:spcPts val="600"/>
        </a:spcBef>
        <a:buClr>
          <a:srgbClr val="8996A0"/>
        </a:buClr>
        <a:buFont typeface="Arial" pitchFamily="34" charset="0"/>
        <a:buChar char="»"/>
        <a:defRPr sz="12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www.slickcharts.com/sp500" TargetMode="External"/><Relationship Id="rId2" Type="http://schemas.openxmlformats.org/officeDocument/2006/relationships/hyperlink" Target="https://www.slickcharts.com/nasdaq100" TargetMode="Externa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jpe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www.b4p.app/"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hyperlink" Target="http://www.b4p.app/" TargetMode="External"/><Relationship Id="rId1" Type="http://schemas.openxmlformats.org/officeDocument/2006/relationships/slideLayout" Target="../slideLayouts/slideLayout3.xml"/><Relationship Id="rId4" Type="http://schemas.openxmlformats.org/officeDocument/2006/relationships/image" Target="../media/image19.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A1E1E8-E6D2-4A24-8D9D-267DCFDB7C92}"/>
              </a:ext>
            </a:extLst>
          </p:cNvPr>
          <p:cNvSpPr>
            <a:spLocks noGrp="1"/>
          </p:cNvSpPr>
          <p:nvPr>
            <p:ph type="ctrTitle"/>
          </p:nvPr>
        </p:nvSpPr>
        <p:spPr>
          <a:xfrm>
            <a:off x="176014" y="56482"/>
            <a:ext cx="6408712" cy="1546720"/>
          </a:xfrm>
          <a:noFill/>
        </p:spPr>
        <p:txBody>
          <a:bodyPr>
            <a:normAutofit/>
          </a:bodyPr>
          <a:lstStyle/>
          <a:p>
            <a:pPr>
              <a:spcBef>
                <a:spcPts val="0"/>
              </a:spcBef>
            </a:pPr>
            <a:r>
              <a:rPr lang="en-US" sz="6000" dirty="0">
                <a:solidFill>
                  <a:schemeClr val="bg1"/>
                </a:solidFill>
              </a:rPr>
              <a:t>B4P </a:t>
            </a:r>
            <a:br>
              <a:rPr lang="en-US" sz="4800" dirty="0">
                <a:solidFill>
                  <a:schemeClr val="bg1"/>
                </a:solidFill>
              </a:rPr>
            </a:br>
            <a:r>
              <a:rPr lang="en-US" sz="2800" dirty="0">
                <a:solidFill>
                  <a:schemeClr val="bg1"/>
                </a:solidFill>
              </a:rPr>
              <a:t>Beyond Former Performance.</a:t>
            </a:r>
          </a:p>
        </p:txBody>
      </p:sp>
      <p:sp>
        <p:nvSpPr>
          <p:cNvPr id="4" name="Rechteck 3">
            <a:extLst>
              <a:ext uri="{FF2B5EF4-FFF2-40B4-BE49-F238E27FC236}">
                <a16:creationId xmlns:a16="http://schemas.microsoft.com/office/drawing/2014/main" id="{F7182885-E08C-4FF2-B1BD-620BD6D61FFC}"/>
              </a:ext>
            </a:extLst>
          </p:cNvPr>
          <p:cNvSpPr/>
          <p:nvPr/>
        </p:nvSpPr>
        <p:spPr>
          <a:xfrm>
            <a:off x="7392144" y="6547445"/>
            <a:ext cx="4908376" cy="28803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dirty="0">
                <a:solidFill>
                  <a:schemeClr val="bg1"/>
                </a:solidFill>
                <a:latin typeface="+mj-lt"/>
              </a:rPr>
              <a:t>Copyright © 2007: 2022 by Georg zur Bonsen, Baden / Switzerland</a:t>
            </a:r>
          </a:p>
        </p:txBody>
      </p:sp>
      <p:sp>
        <p:nvSpPr>
          <p:cNvPr id="5" name="Rechteck 4">
            <a:extLst>
              <a:ext uri="{FF2B5EF4-FFF2-40B4-BE49-F238E27FC236}">
                <a16:creationId xmlns:a16="http://schemas.microsoft.com/office/drawing/2014/main" id="{7C6C1A72-3393-4F88-A46C-11E71B0A1BD0}"/>
              </a:ext>
            </a:extLst>
          </p:cNvPr>
          <p:cNvSpPr/>
          <p:nvPr/>
        </p:nvSpPr>
        <p:spPr>
          <a:xfrm>
            <a:off x="31998" y="6673130"/>
            <a:ext cx="6696744" cy="16420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000" dirty="0">
                <a:solidFill>
                  <a:schemeClr val="bg1">
                    <a:lumMod val="65000"/>
                  </a:schemeClr>
                </a:solidFill>
                <a:latin typeface="+mj-lt"/>
              </a:rPr>
              <a:t>Image source: Amir Hanna, Rush Hour in Dubai / UAE, unsplash.com.</a:t>
            </a:r>
          </a:p>
        </p:txBody>
      </p:sp>
      <p:sp>
        <p:nvSpPr>
          <p:cNvPr id="3" name="Rectangle 2">
            <a:extLst>
              <a:ext uri="{FF2B5EF4-FFF2-40B4-BE49-F238E27FC236}">
                <a16:creationId xmlns:a16="http://schemas.microsoft.com/office/drawing/2014/main" id="{251D9DD4-E61E-1141-9BFA-74DCE408BA98}"/>
              </a:ext>
            </a:extLst>
          </p:cNvPr>
          <p:cNvSpPr/>
          <p:nvPr/>
        </p:nvSpPr>
        <p:spPr>
          <a:xfrm>
            <a:off x="7356140" y="6345324"/>
            <a:ext cx="1037015" cy="276999"/>
          </a:xfrm>
          <a:prstGeom prst="rect">
            <a:avLst/>
          </a:prstGeom>
        </p:spPr>
        <p:txBody>
          <a:bodyPr wrap="none">
            <a:spAutoFit/>
          </a:bodyPr>
          <a:lstStyle/>
          <a:p>
            <a:r>
              <a:rPr lang="en-US" sz="1200" dirty="0">
                <a:solidFill>
                  <a:schemeClr val="bg1"/>
                </a:solidFill>
              </a:rPr>
              <a:t>Version 10.0</a:t>
            </a:r>
          </a:p>
        </p:txBody>
      </p:sp>
      <p:sp>
        <p:nvSpPr>
          <p:cNvPr id="6" name="Rectangle 5">
            <a:extLst>
              <a:ext uri="{FF2B5EF4-FFF2-40B4-BE49-F238E27FC236}">
                <a16:creationId xmlns:a16="http://schemas.microsoft.com/office/drawing/2014/main" id="{BCC1E36A-0121-3B4A-9F88-5BDBE56DB915}"/>
              </a:ext>
            </a:extLst>
          </p:cNvPr>
          <p:cNvSpPr/>
          <p:nvPr/>
        </p:nvSpPr>
        <p:spPr>
          <a:xfrm>
            <a:off x="912000" y="3070668"/>
            <a:ext cx="10368000" cy="707886"/>
          </a:xfrm>
          <a:prstGeom prst="rect">
            <a:avLst/>
          </a:prstGeom>
        </p:spPr>
        <p:txBody>
          <a:bodyPr wrap="square">
            <a:spAutoFit/>
          </a:bodyPr>
          <a:lstStyle/>
          <a:p>
            <a:r>
              <a:rPr lang="en-US" sz="3600" b="1" i="1" dirty="0">
                <a:solidFill>
                  <a:schemeClr val="bg1"/>
                </a:solidFill>
              </a:rPr>
              <a:t>Transforming Big Data </a:t>
            </a:r>
            <a:r>
              <a:rPr lang="en-US" sz="4000" b="1" i="1" dirty="0">
                <a:solidFill>
                  <a:schemeClr val="bg1"/>
                </a:solidFill>
              </a:rPr>
              <a:t>into</a:t>
            </a:r>
            <a:r>
              <a:rPr lang="en-US" sz="3600" b="1" i="1" dirty="0">
                <a:solidFill>
                  <a:schemeClr val="bg1"/>
                </a:solidFill>
              </a:rPr>
              <a:t> Powerful Insights</a:t>
            </a:r>
          </a:p>
        </p:txBody>
      </p:sp>
      <p:sp>
        <p:nvSpPr>
          <p:cNvPr id="7" name="Rectangle 6">
            <a:extLst>
              <a:ext uri="{FF2B5EF4-FFF2-40B4-BE49-F238E27FC236}">
                <a16:creationId xmlns:a16="http://schemas.microsoft.com/office/drawing/2014/main" id="{1FAC97E5-93BF-1B4C-81C2-E42AB64133DF}"/>
              </a:ext>
            </a:extLst>
          </p:cNvPr>
          <p:cNvSpPr/>
          <p:nvPr/>
        </p:nvSpPr>
        <p:spPr>
          <a:xfrm>
            <a:off x="299356" y="1592958"/>
            <a:ext cx="6120680" cy="584775"/>
          </a:xfrm>
          <a:prstGeom prst="rect">
            <a:avLst/>
          </a:prstGeom>
        </p:spPr>
        <p:txBody>
          <a:bodyPr wrap="square">
            <a:spAutoFit/>
          </a:bodyPr>
          <a:lstStyle/>
          <a:p>
            <a:r>
              <a:rPr lang="en-US" sz="1600" i="1" dirty="0">
                <a:solidFill>
                  <a:srgbClr val="7F9FDF"/>
                </a:solidFill>
              </a:rPr>
              <a:t>A powerful data integration and analytics engine enabling </a:t>
            </a:r>
          </a:p>
          <a:p>
            <a:r>
              <a:rPr lang="en-US" sz="1600" i="1" dirty="0">
                <a:solidFill>
                  <a:srgbClr val="7F9FDF"/>
                </a:solidFill>
              </a:rPr>
              <a:t>rapid transformation of big data into powerful insights</a:t>
            </a:r>
          </a:p>
        </p:txBody>
      </p:sp>
    </p:spTree>
    <p:extLst>
      <p:ext uri="{BB962C8B-B14F-4D97-AF65-F5344CB8AC3E}">
        <p14:creationId xmlns:p14="http://schemas.microsoft.com/office/powerpoint/2010/main" val="701862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A2977C84-DDDD-43A9-87CC-686BCD2325A2}"/>
              </a:ext>
            </a:extLst>
          </p:cNvPr>
          <p:cNvSpPr/>
          <p:nvPr/>
        </p:nvSpPr>
        <p:spPr>
          <a:xfrm>
            <a:off x="459078" y="6255285"/>
            <a:ext cx="11232000" cy="629715"/>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600" b="1" dirty="0">
                <a:solidFill>
                  <a:srgbClr val="3264C8"/>
                </a:solidFill>
              </a:rPr>
              <a:t>The B4P Language allows one to solve complex problems with minimal, simple, clear code </a:t>
            </a:r>
          </a:p>
          <a:p>
            <a:pPr algn="ctr"/>
            <a:r>
              <a:rPr lang="en-US" sz="1600" b="1" dirty="0">
                <a:solidFill>
                  <a:srgbClr val="3264C8"/>
                </a:solidFill>
              </a:rPr>
              <a:t>Focus on the </a:t>
            </a:r>
            <a:r>
              <a:rPr lang="en-US" sz="1600" b="1" i="1" dirty="0">
                <a:solidFill>
                  <a:srgbClr val="3264C8"/>
                </a:solidFill>
              </a:rPr>
              <a:t>what</a:t>
            </a:r>
            <a:r>
              <a:rPr lang="en-US" sz="1600" b="1" dirty="0">
                <a:solidFill>
                  <a:srgbClr val="3264C8"/>
                </a:solidFill>
              </a:rPr>
              <a:t>, not the </a:t>
            </a:r>
            <a:r>
              <a:rPr lang="en-US" sz="1600" b="1" i="1" dirty="0">
                <a:solidFill>
                  <a:srgbClr val="3264C8"/>
                </a:solidFill>
              </a:rPr>
              <a:t>how</a:t>
            </a:r>
            <a:r>
              <a:rPr lang="en-US" sz="1600" b="1" dirty="0">
                <a:solidFill>
                  <a:srgbClr val="3264C8"/>
                </a:solidFill>
              </a:rPr>
              <a:t>.</a:t>
            </a:r>
          </a:p>
        </p:txBody>
      </p:sp>
      <p:sp>
        <p:nvSpPr>
          <p:cNvPr id="7" name="Rechteck 48">
            <a:extLst>
              <a:ext uri="{FF2B5EF4-FFF2-40B4-BE49-F238E27FC236}">
                <a16:creationId xmlns:a16="http://schemas.microsoft.com/office/drawing/2014/main" id="{216E6518-8ED9-4A98-914F-CF48B938F2A0}"/>
              </a:ext>
            </a:extLst>
          </p:cNvPr>
          <p:cNvSpPr/>
          <p:nvPr/>
        </p:nvSpPr>
        <p:spPr>
          <a:xfrm>
            <a:off x="480000" y="1053000"/>
            <a:ext cx="2592000" cy="648000"/>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b="1" dirty="0">
                <a:solidFill>
                  <a:schemeClr val="tx1">
                    <a:lumMod val="65000"/>
                    <a:lumOff val="35000"/>
                  </a:schemeClr>
                </a:solidFill>
              </a:rPr>
              <a:t>Simplicity</a:t>
            </a:r>
          </a:p>
        </p:txBody>
      </p:sp>
      <p:sp>
        <p:nvSpPr>
          <p:cNvPr id="8" name="Rechteck 48">
            <a:extLst>
              <a:ext uri="{FF2B5EF4-FFF2-40B4-BE49-F238E27FC236}">
                <a16:creationId xmlns:a16="http://schemas.microsoft.com/office/drawing/2014/main" id="{B38B1D1C-F928-4015-A8B2-DBBEEFEC4E07}"/>
              </a:ext>
            </a:extLst>
          </p:cNvPr>
          <p:cNvSpPr/>
          <p:nvPr/>
        </p:nvSpPr>
        <p:spPr>
          <a:xfrm>
            <a:off x="3360000" y="1053000"/>
            <a:ext cx="2592000" cy="648000"/>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b="1" dirty="0">
                <a:solidFill>
                  <a:schemeClr val="tx1">
                    <a:lumMod val="65000"/>
                    <a:lumOff val="35000"/>
                  </a:schemeClr>
                </a:solidFill>
              </a:rPr>
              <a:t>Performance</a:t>
            </a:r>
          </a:p>
        </p:txBody>
      </p:sp>
      <p:sp>
        <p:nvSpPr>
          <p:cNvPr id="9" name="Rechteck 48">
            <a:extLst>
              <a:ext uri="{FF2B5EF4-FFF2-40B4-BE49-F238E27FC236}">
                <a16:creationId xmlns:a16="http://schemas.microsoft.com/office/drawing/2014/main" id="{748B4E83-A356-462B-B3BE-1FFF482826B1}"/>
              </a:ext>
            </a:extLst>
          </p:cNvPr>
          <p:cNvSpPr/>
          <p:nvPr/>
        </p:nvSpPr>
        <p:spPr>
          <a:xfrm>
            <a:off x="6240000" y="1053000"/>
            <a:ext cx="2592000" cy="648000"/>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b="1" dirty="0">
                <a:solidFill>
                  <a:schemeClr val="tx1">
                    <a:lumMod val="65000"/>
                    <a:lumOff val="35000"/>
                  </a:schemeClr>
                </a:solidFill>
              </a:rPr>
              <a:t>Flexibility</a:t>
            </a:r>
          </a:p>
        </p:txBody>
      </p:sp>
      <p:sp>
        <p:nvSpPr>
          <p:cNvPr id="10" name="Rechteck 48">
            <a:extLst>
              <a:ext uri="{FF2B5EF4-FFF2-40B4-BE49-F238E27FC236}">
                <a16:creationId xmlns:a16="http://schemas.microsoft.com/office/drawing/2014/main" id="{5AF8CEFA-3966-4C6D-BD50-B8804B54CCAC}"/>
              </a:ext>
            </a:extLst>
          </p:cNvPr>
          <p:cNvSpPr/>
          <p:nvPr/>
        </p:nvSpPr>
        <p:spPr>
          <a:xfrm>
            <a:off x="9120000" y="1053000"/>
            <a:ext cx="2592000" cy="648000"/>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b="1" dirty="0">
                <a:solidFill>
                  <a:schemeClr val="tx1">
                    <a:lumMod val="65000"/>
                    <a:lumOff val="35000"/>
                  </a:schemeClr>
                </a:solidFill>
              </a:rPr>
              <a:t>Portability</a:t>
            </a:r>
          </a:p>
        </p:txBody>
      </p:sp>
      <p:sp>
        <p:nvSpPr>
          <p:cNvPr id="11" name="Rechteck 10">
            <a:extLst>
              <a:ext uri="{FF2B5EF4-FFF2-40B4-BE49-F238E27FC236}">
                <a16:creationId xmlns:a16="http://schemas.microsoft.com/office/drawing/2014/main" id="{5E450710-7107-4591-BAF1-B2E21E98687D}"/>
              </a:ext>
            </a:extLst>
          </p:cNvPr>
          <p:cNvSpPr/>
          <p:nvPr/>
        </p:nvSpPr>
        <p:spPr>
          <a:xfrm>
            <a:off x="480000" y="1773000"/>
            <a:ext cx="2592000" cy="38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100"/>
              </a:spcBef>
              <a:spcAft>
                <a:spcPts val="100"/>
              </a:spcAft>
              <a:buClr>
                <a:srgbClr val="003399"/>
              </a:buClr>
            </a:pPr>
            <a:r>
              <a:rPr lang="en-US" sz="1200" b="1" dirty="0">
                <a:solidFill>
                  <a:schemeClr val="tx1">
                    <a:lumMod val="75000"/>
                    <a:lumOff val="25000"/>
                  </a:schemeClr>
                </a:solidFill>
              </a:rPr>
              <a:t>Easy to read und understand</a:t>
            </a:r>
            <a:endParaRPr lang="en-US" sz="1200" dirty="0">
              <a:solidFill>
                <a:schemeClr val="tx1">
                  <a:lumMod val="75000"/>
                  <a:lumOff val="25000"/>
                </a:schemeClr>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Close to natural language.</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Clear syntax easy to read.</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Compact and powerful semantics.</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Table processing is its DNA</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Language semantics are built on processing tables easily.</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No external libraries needed.</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Low Code - Very Compact</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Achieve the most with few lines of code in step-by-step approach.</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No hassle with declaring variables, memory management, etc.</a:t>
            </a:r>
          </a:p>
        </p:txBody>
      </p:sp>
      <p:sp>
        <p:nvSpPr>
          <p:cNvPr id="12" name="Rechteck 11">
            <a:extLst>
              <a:ext uri="{FF2B5EF4-FFF2-40B4-BE49-F238E27FC236}">
                <a16:creationId xmlns:a16="http://schemas.microsoft.com/office/drawing/2014/main" id="{1E9837F2-4619-4F1B-9DEC-F96A818BCDB2}"/>
              </a:ext>
            </a:extLst>
          </p:cNvPr>
          <p:cNvSpPr/>
          <p:nvPr/>
        </p:nvSpPr>
        <p:spPr>
          <a:xfrm>
            <a:off x="3360000" y="1773000"/>
            <a:ext cx="2592000" cy="38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100"/>
              </a:spcBef>
              <a:spcAft>
                <a:spcPts val="100"/>
              </a:spcAft>
              <a:buClr>
                <a:srgbClr val="003399"/>
              </a:buClr>
            </a:pPr>
            <a:r>
              <a:rPr lang="en-US" sz="1200" b="1" dirty="0">
                <a:solidFill>
                  <a:schemeClr val="tx1">
                    <a:lumMod val="75000"/>
                    <a:lumOff val="25000"/>
                  </a:schemeClr>
                </a:solidFill>
              </a:rPr>
              <a:t>Rich Function Library</a:t>
            </a:r>
            <a:endParaRPr lang="en-US" sz="1200" dirty="0">
              <a:solidFill>
                <a:schemeClr val="tx1">
                  <a:lumMod val="75000"/>
                  <a:lumOff val="25000"/>
                </a:schemeClr>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More than 800 functions available and growing.</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Many functions process very large tables, sets, matrices and other structures.</a:t>
            </a:r>
            <a:endParaRPr lang="en-US" sz="1200" b="1" dirty="0">
              <a:solidFill>
                <a:schemeClr val="tx1">
                  <a:lumMod val="75000"/>
                  <a:lumOff val="25000"/>
                </a:schemeClr>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Broad spectrum of other general purpose and file system functions.</a:t>
            </a:r>
          </a:p>
          <a:p>
            <a:pPr>
              <a:spcBef>
                <a:spcPts val="100"/>
              </a:spcBef>
              <a:spcAft>
                <a:spcPts val="100"/>
              </a:spcAft>
              <a:buClr>
                <a:srgbClr val="003399"/>
              </a:buClr>
            </a:pPr>
            <a:endParaRPr lang="en-US" sz="1200" b="1"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Code in Function Parameters</a:t>
            </a:r>
            <a:endParaRPr lang="en-US" sz="1200" dirty="0">
              <a:solidFill>
                <a:schemeClr val="tx1">
                  <a:lumMod val="75000"/>
                  <a:lumOff val="25000"/>
                </a:schemeClr>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Makes operations possible without using special variables and loops.</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Colorful and Formatted Output</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B4P has a rich style library to create Excel and HTML files with rich formatting, auto filters, etc.</a:t>
            </a:r>
          </a:p>
        </p:txBody>
      </p:sp>
      <p:sp>
        <p:nvSpPr>
          <p:cNvPr id="13" name="Rechteck 12">
            <a:extLst>
              <a:ext uri="{FF2B5EF4-FFF2-40B4-BE49-F238E27FC236}">
                <a16:creationId xmlns:a16="http://schemas.microsoft.com/office/drawing/2014/main" id="{9B7C646C-DC4C-4A24-AA12-D820BC2D24A9}"/>
              </a:ext>
            </a:extLst>
          </p:cNvPr>
          <p:cNvSpPr/>
          <p:nvPr/>
        </p:nvSpPr>
        <p:spPr>
          <a:xfrm>
            <a:off x="6240000" y="1773000"/>
            <a:ext cx="2592000" cy="38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100"/>
              </a:spcBef>
              <a:spcAft>
                <a:spcPts val="100"/>
              </a:spcAft>
              <a:buClr>
                <a:srgbClr val="003399"/>
              </a:buClr>
            </a:pPr>
            <a:r>
              <a:rPr lang="en-US" sz="1200" b="1" dirty="0">
                <a:solidFill>
                  <a:schemeClr val="tx1">
                    <a:lumMod val="75000"/>
                    <a:lumOff val="25000"/>
                  </a:schemeClr>
                </a:solidFill>
              </a:rPr>
              <a:t>Freedom of Naming</a:t>
            </a:r>
            <a:endParaRPr lang="en-US" sz="1200" dirty="0">
              <a:solidFill>
                <a:schemeClr val="tx1">
                  <a:lumMod val="75000"/>
                  <a:lumOff val="25000"/>
                </a:schemeClr>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Full naming flexibility for variables, tables and headers (including special characters and spaces)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Create variable names from other data (i.e. table header names).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Multi-word function names</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Flexible Variable Structure</a:t>
            </a:r>
            <a:endParaRPr lang="en-US" sz="1200" dirty="0">
              <a:solidFill>
                <a:schemeClr val="tx1">
                  <a:lumMod val="75000"/>
                  <a:lumOff val="25000"/>
                </a:schemeClr>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Create and work with simple variables, parameter sets, structures and arrays.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Supports complex variable tree structures in a simple way.</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Libraries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Import libraries or create your own libraries to optimize your programming efficiency.</a:t>
            </a:r>
          </a:p>
        </p:txBody>
      </p:sp>
      <p:sp>
        <p:nvSpPr>
          <p:cNvPr id="14" name="Rechteck 13">
            <a:extLst>
              <a:ext uri="{FF2B5EF4-FFF2-40B4-BE49-F238E27FC236}">
                <a16:creationId xmlns:a16="http://schemas.microsoft.com/office/drawing/2014/main" id="{3F7E4964-8589-4123-964F-FEAAF117EEE3}"/>
              </a:ext>
            </a:extLst>
          </p:cNvPr>
          <p:cNvSpPr/>
          <p:nvPr/>
        </p:nvSpPr>
        <p:spPr>
          <a:xfrm>
            <a:off x="9120000" y="1773000"/>
            <a:ext cx="2592000" cy="4032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100"/>
              </a:spcBef>
              <a:spcAft>
                <a:spcPts val="100"/>
              </a:spcAft>
              <a:buClr>
                <a:srgbClr val="003399"/>
              </a:buClr>
            </a:pPr>
            <a:r>
              <a:rPr lang="en-US" sz="1200" b="1" dirty="0">
                <a:solidFill>
                  <a:schemeClr val="tx1">
                    <a:lumMod val="75000"/>
                    <a:lumOff val="25000"/>
                  </a:schemeClr>
                </a:solidFill>
              </a:rPr>
              <a:t>Cross Platform Portability</a:t>
            </a:r>
            <a:endParaRPr lang="en-US" sz="1200" dirty="0">
              <a:solidFill>
                <a:schemeClr val="tx1">
                  <a:lumMod val="75000"/>
                  <a:lumOff val="25000"/>
                </a:schemeClr>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The same B4P program runs unchanged on all business computers (Windows, Linux, and Mac).</a:t>
            </a:r>
          </a:p>
          <a:p>
            <a:pPr>
              <a:spcBef>
                <a:spcPts val="100"/>
              </a:spcBef>
              <a:spcAft>
                <a:spcPts val="100"/>
              </a:spcAft>
              <a:buClr>
                <a:srgbClr val="003399"/>
              </a:buClr>
            </a:pPr>
            <a:endParaRPr lang="en-US" sz="1200"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File and Data Formats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Supports all major file formats (CSV, HTML, Excel, JSON, etc.)</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UNICODE</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B4P is fully UNICODE compatible, and accepts all UTF character formats on top of legacy formats.</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Standard Console Input/Output</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Standard console I/O feature set across platforms, incl. text colors.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Embed B4P in batch programs</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lumMod val="75000"/>
                  <a:lumOff val="25000"/>
                </a:schemeClr>
              </a:solidFill>
            </a:endParaRPr>
          </a:p>
        </p:txBody>
      </p:sp>
      <p:sp>
        <p:nvSpPr>
          <p:cNvPr id="15" name="Titel 1">
            <a:extLst>
              <a:ext uri="{FF2B5EF4-FFF2-40B4-BE49-F238E27FC236}">
                <a16:creationId xmlns:a16="http://schemas.microsoft.com/office/drawing/2014/main" id="{18FEBDCF-208D-B947-94C3-53AF15BA46C2}"/>
              </a:ext>
            </a:extLst>
          </p:cNvPr>
          <p:cNvSpPr>
            <a:spLocks noGrp="1"/>
          </p:cNvSpPr>
          <p:nvPr>
            <p:ph type="title"/>
          </p:nvPr>
        </p:nvSpPr>
        <p:spPr>
          <a:xfrm>
            <a:off x="467637" y="45000"/>
            <a:ext cx="11232000" cy="717944"/>
          </a:xfrm>
        </p:spPr>
        <p:txBody>
          <a:bodyPr/>
          <a:lstStyle/>
          <a:p>
            <a:pPr algn="ctr"/>
            <a:r>
              <a:rPr lang="en-US" dirty="0">
                <a:solidFill>
                  <a:schemeClr val="bg1">
                    <a:lumMod val="65000"/>
                  </a:schemeClr>
                </a:solidFill>
              </a:rPr>
              <a:t>B4P</a:t>
            </a:r>
            <a:br>
              <a:rPr lang="en-US" dirty="0">
                <a:solidFill>
                  <a:srgbClr val="3264C8"/>
                </a:solidFill>
              </a:rPr>
            </a:br>
            <a:r>
              <a:rPr lang="en-US" dirty="0">
                <a:solidFill>
                  <a:srgbClr val="3264C8"/>
                </a:solidFill>
              </a:rPr>
              <a:t>Language Features</a:t>
            </a:r>
            <a:endParaRPr lang="de-CH" dirty="0">
              <a:solidFill>
                <a:srgbClr val="3264C8"/>
              </a:solidFill>
            </a:endParaRPr>
          </a:p>
        </p:txBody>
      </p:sp>
      <p:sp>
        <p:nvSpPr>
          <p:cNvPr id="16" name="Line">
            <a:extLst>
              <a:ext uri="{FF2B5EF4-FFF2-40B4-BE49-F238E27FC236}">
                <a16:creationId xmlns:a16="http://schemas.microsoft.com/office/drawing/2014/main" id="{5A2870D1-05DA-5F4B-B289-ACA52F133566}"/>
              </a:ext>
            </a:extLst>
          </p:cNvPr>
          <p:cNvSpPr/>
          <p:nvPr/>
        </p:nvSpPr>
        <p:spPr>
          <a:xfrm>
            <a:off x="-21684" y="765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319283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020307-4A54-4D2E-818C-60C31ABF9E3C}"/>
              </a:ext>
            </a:extLst>
          </p:cNvPr>
          <p:cNvSpPr>
            <a:spLocks noGrp="1"/>
          </p:cNvSpPr>
          <p:nvPr>
            <p:ph type="title"/>
          </p:nvPr>
        </p:nvSpPr>
        <p:spPr>
          <a:xfrm>
            <a:off x="264000" y="2277000"/>
            <a:ext cx="11232000" cy="2088000"/>
          </a:xfrm>
        </p:spPr>
        <p:txBody>
          <a:bodyPr/>
          <a:lstStyle/>
          <a:p>
            <a:pPr algn="ctr"/>
            <a:r>
              <a:rPr lang="de-CH" sz="5400" dirty="0">
                <a:solidFill>
                  <a:srgbClr val="3264C8"/>
                </a:solidFill>
              </a:rPr>
              <a:t>B4P </a:t>
            </a:r>
            <a:br>
              <a:rPr lang="de-CH" sz="5400" dirty="0">
                <a:solidFill>
                  <a:srgbClr val="3264C8"/>
                </a:solidFill>
              </a:rPr>
            </a:br>
            <a:r>
              <a:rPr lang="de-CH" sz="5400" dirty="0" err="1">
                <a:solidFill>
                  <a:srgbClr val="3264C8"/>
                </a:solidFill>
              </a:rPr>
              <a:t>Examples</a:t>
            </a:r>
            <a:endParaRPr lang="de-CH" sz="5400" dirty="0">
              <a:solidFill>
                <a:srgbClr val="3264C8"/>
              </a:solidFill>
            </a:endParaRPr>
          </a:p>
        </p:txBody>
      </p:sp>
    </p:spTree>
    <p:extLst>
      <p:ext uri="{BB962C8B-B14F-4D97-AF65-F5344CB8AC3E}">
        <p14:creationId xmlns:p14="http://schemas.microsoft.com/office/powerpoint/2010/main" val="85998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682A5A8-CBB8-4C44-AF2F-70C6453AB860}"/>
              </a:ext>
            </a:extLst>
          </p:cNvPr>
          <p:cNvSpPr/>
          <p:nvPr/>
        </p:nvSpPr>
        <p:spPr>
          <a:xfrm>
            <a:off x="7824001" y="1137147"/>
            <a:ext cx="3528000" cy="3963733"/>
          </a:xfrm>
          <a:prstGeom prst="rect">
            <a:avLst/>
          </a:prstGeom>
          <a:solidFill>
            <a:schemeClr val="bg1">
              <a:lumMod val="95000"/>
              <a:alpha val="4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4" name="Rectangle 3">
            <a:extLst>
              <a:ext uri="{FF2B5EF4-FFF2-40B4-BE49-F238E27FC236}">
                <a16:creationId xmlns:a16="http://schemas.microsoft.com/office/drawing/2014/main" id="{AE829398-B287-A64A-948E-DFA349733175}"/>
              </a:ext>
            </a:extLst>
          </p:cNvPr>
          <p:cNvSpPr/>
          <p:nvPr/>
        </p:nvSpPr>
        <p:spPr>
          <a:xfrm>
            <a:off x="768000" y="1198223"/>
            <a:ext cx="3102012" cy="4030778"/>
          </a:xfrm>
          <a:prstGeom prst="rect">
            <a:avLst/>
          </a:prstGeom>
          <a:solidFill>
            <a:schemeClr val="bg1">
              <a:lumMod val="95000"/>
              <a:alpha val="4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20" name="Triangle 19">
            <a:extLst>
              <a:ext uri="{FF2B5EF4-FFF2-40B4-BE49-F238E27FC236}">
                <a16:creationId xmlns:a16="http://schemas.microsoft.com/office/drawing/2014/main" id="{F3863493-B3F6-A448-BA0C-EE7C96C9CA14}"/>
              </a:ext>
            </a:extLst>
          </p:cNvPr>
          <p:cNvSpPr/>
          <p:nvPr/>
        </p:nvSpPr>
        <p:spPr>
          <a:xfrm rot="16200000">
            <a:off x="4690133" y="1967013"/>
            <a:ext cx="3963733" cy="2304000"/>
          </a:xfrm>
          <a:prstGeom prst="triangle">
            <a:avLst/>
          </a:prstGeom>
          <a:solidFill>
            <a:schemeClr val="bg1">
              <a:lumMod val="95000"/>
              <a:alpha val="4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3" name="Triangle 2">
            <a:extLst>
              <a:ext uri="{FF2B5EF4-FFF2-40B4-BE49-F238E27FC236}">
                <a16:creationId xmlns:a16="http://schemas.microsoft.com/office/drawing/2014/main" id="{48D6845D-0323-584C-BB5A-4A4B309C2F05}"/>
              </a:ext>
            </a:extLst>
          </p:cNvPr>
          <p:cNvSpPr/>
          <p:nvPr/>
        </p:nvSpPr>
        <p:spPr>
          <a:xfrm rot="5400000">
            <a:off x="3006624" y="2061614"/>
            <a:ext cx="4030778" cy="2304000"/>
          </a:xfrm>
          <a:prstGeom prst="triangle">
            <a:avLst/>
          </a:prstGeom>
          <a:solidFill>
            <a:schemeClr val="bg1">
              <a:lumMod val="95000"/>
              <a:alpha val="4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2" name="Titel 1">
            <a:extLst>
              <a:ext uri="{FF2B5EF4-FFF2-40B4-BE49-F238E27FC236}">
                <a16:creationId xmlns:a16="http://schemas.microsoft.com/office/drawing/2014/main" id="{5D020307-4A54-4D2E-818C-60C31ABF9E3C}"/>
              </a:ext>
            </a:extLst>
          </p:cNvPr>
          <p:cNvSpPr>
            <a:spLocks noGrp="1"/>
          </p:cNvSpPr>
          <p:nvPr>
            <p:ph type="title"/>
          </p:nvPr>
        </p:nvSpPr>
        <p:spPr>
          <a:xfrm>
            <a:off x="467637" y="117000"/>
            <a:ext cx="11232000" cy="717944"/>
          </a:xfrm>
        </p:spPr>
        <p:txBody>
          <a:bodyPr/>
          <a:lstStyle/>
          <a:p>
            <a:pPr algn="ctr"/>
            <a:r>
              <a:rPr lang="en-US" dirty="0">
                <a:solidFill>
                  <a:schemeClr val="bg1">
                    <a:lumMod val="65000"/>
                  </a:schemeClr>
                </a:solidFill>
              </a:rPr>
              <a:t>B4P Example #1</a:t>
            </a:r>
            <a:br>
              <a:rPr lang="en-US" dirty="0">
                <a:solidFill>
                  <a:srgbClr val="2850A0"/>
                </a:solidFill>
              </a:rPr>
            </a:br>
            <a:r>
              <a:rPr lang="en-US" dirty="0">
                <a:solidFill>
                  <a:srgbClr val="3264C8"/>
                </a:solidFill>
              </a:rPr>
              <a:t>Merging Spreadsheet Data</a:t>
            </a:r>
            <a:endParaRPr lang="de-CH" dirty="0">
              <a:solidFill>
                <a:srgbClr val="3264C8"/>
              </a:solidFill>
            </a:endParaRPr>
          </a:p>
        </p:txBody>
      </p:sp>
      <p:sp>
        <p:nvSpPr>
          <p:cNvPr id="6" name="Rechteck 5">
            <a:extLst>
              <a:ext uri="{FF2B5EF4-FFF2-40B4-BE49-F238E27FC236}">
                <a16:creationId xmlns:a16="http://schemas.microsoft.com/office/drawing/2014/main" id="{66C4D2D0-8A95-45BF-9237-FAD346E6FA76}"/>
              </a:ext>
            </a:extLst>
          </p:cNvPr>
          <p:cNvSpPr/>
          <p:nvPr/>
        </p:nvSpPr>
        <p:spPr>
          <a:xfrm>
            <a:off x="480000" y="1198222"/>
            <a:ext cx="3888000" cy="28803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buClr>
                <a:schemeClr val="bg1">
                  <a:lumMod val="50000"/>
                </a:schemeClr>
              </a:buClr>
            </a:pPr>
            <a:r>
              <a:rPr lang="en-US" sz="1600" b="1" dirty="0">
                <a:solidFill>
                  <a:schemeClr val="tx1"/>
                </a:solidFill>
              </a:rPr>
              <a:t>Football Club Membership</a:t>
            </a:r>
            <a:endParaRPr lang="en-US" sz="1600" dirty="0">
              <a:solidFill>
                <a:schemeClr val="tx1"/>
              </a:solidFill>
            </a:endParaRPr>
          </a:p>
        </p:txBody>
      </p:sp>
      <p:sp>
        <p:nvSpPr>
          <p:cNvPr id="11" name="Rechteck 10">
            <a:extLst>
              <a:ext uri="{FF2B5EF4-FFF2-40B4-BE49-F238E27FC236}">
                <a16:creationId xmlns:a16="http://schemas.microsoft.com/office/drawing/2014/main" id="{3BDD4802-7CB2-4162-9CE8-89F7DFE48F4F}"/>
              </a:ext>
            </a:extLst>
          </p:cNvPr>
          <p:cNvSpPr/>
          <p:nvPr/>
        </p:nvSpPr>
        <p:spPr>
          <a:xfrm>
            <a:off x="2958425" y="5869237"/>
            <a:ext cx="6275149" cy="775926"/>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buClr>
                <a:schemeClr val="bg1">
                  <a:lumMod val="50000"/>
                </a:schemeClr>
              </a:buClr>
            </a:pPr>
            <a:r>
              <a:rPr lang="en-US" sz="1200" b="1" dirty="0">
                <a:solidFill>
                  <a:schemeClr val="tx1">
                    <a:lumMod val="95000"/>
                    <a:lumOff val="5000"/>
                    <a:alpha val="69902"/>
                  </a:schemeClr>
                </a:solidFill>
              </a:rPr>
              <a:t>Task:  Create a new merged club based on two existing sports clubs</a:t>
            </a:r>
            <a:endParaRPr lang="en-US" sz="1200" dirty="0">
              <a:solidFill>
                <a:schemeClr val="tx1"/>
              </a:solidFill>
            </a:endParaRPr>
          </a:p>
          <a:p>
            <a:pPr marL="285750" indent="-285750">
              <a:buClr>
                <a:schemeClr val="bg1">
                  <a:lumMod val="50000"/>
                </a:schemeClr>
              </a:buClr>
              <a:buFont typeface="Wingdings" panose="05000000000000000000" pitchFamily="2" charset="2"/>
              <a:buChar char="§"/>
            </a:pPr>
            <a:r>
              <a:rPr lang="en-US" sz="1200" dirty="0">
                <a:solidFill>
                  <a:schemeClr val="tx1"/>
                </a:solidFill>
              </a:rPr>
              <a:t>The tables of the two clubs are arranged differently and use different naming schemes</a:t>
            </a:r>
          </a:p>
          <a:p>
            <a:pPr marL="285750" indent="-285750">
              <a:buClr>
                <a:schemeClr val="bg1">
                  <a:lumMod val="50000"/>
                </a:schemeClr>
              </a:buClr>
              <a:buFont typeface="Wingdings" panose="05000000000000000000" pitchFamily="2" charset="2"/>
              <a:buChar char="§"/>
            </a:pPr>
            <a:r>
              <a:rPr lang="en-US" sz="1200" dirty="0">
                <a:solidFill>
                  <a:schemeClr val="tx1"/>
                </a:solidFill>
              </a:rPr>
              <a:t>Some people are members in both clubs and need to be resolved properly.</a:t>
            </a:r>
          </a:p>
          <a:p>
            <a:pPr marL="285750" indent="-285750">
              <a:buClr>
                <a:schemeClr val="bg1">
                  <a:lumMod val="50000"/>
                </a:schemeClr>
              </a:buClr>
              <a:buFont typeface="Wingdings" panose="05000000000000000000" pitchFamily="2" charset="2"/>
              <a:buChar char="§"/>
            </a:pPr>
            <a:r>
              <a:rPr lang="en-US" sz="1200" dirty="0">
                <a:solidFill>
                  <a:schemeClr val="tx1"/>
                </a:solidFill>
              </a:rPr>
              <a:t>Highlight possible inconsistencies (red text color)</a:t>
            </a:r>
          </a:p>
        </p:txBody>
      </p:sp>
      <p:sp>
        <p:nvSpPr>
          <p:cNvPr id="12" name="Rechteck 11">
            <a:extLst>
              <a:ext uri="{FF2B5EF4-FFF2-40B4-BE49-F238E27FC236}">
                <a16:creationId xmlns:a16="http://schemas.microsoft.com/office/drawing/2014/main" id="{07208C3F-3ECD-4A62-BA71-1CDD7C7A2081}"/>
              </a:ext>
            </a:extLst>
          </p:cNvPr>
          <p:cNvSpPr/>
          <p:nvPr/>
        </p:nvSpPr>
        <p:spPr>
          <a:xfrm>
            <a:off x="416764" y="3211454"/>
            <a:ext cx="3888000" cy="28803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buClr>
                <a:schemeClr val="bg1">
                  <a:lumMod val="50000"/>
                </a:schemeClr>
              </a:buClr>
            </a:pPr>
            <a:r>
              <a:rPr lang="en-US" sz="1600" b="1" dirty="0">
                <a:solidFill>
                  <a:schemeClr val="tx1"/>
                </a:solidFill>
              </a:rPr>
              <a:t>Soccer Club Membership</a:t>
            </a:r>
            <a:endParaRPr lang="en-US" sz="1600" dirty="0">
              <a:solidFill>
                <a:schemeClr val="tx1"/>
              </a:solidFill>
            </a:endParaRPr>
          </a:p>
        </p:txBody>
      </p:sp>
      <p:sp>
        <p:nvSpPr>
          <p:cNvPr id="19" name="Rechteck 18">
            <a:extLst>
              <a:ext uri="{FF2B5EF4-FFF2-40B4-BE49-F238E27FC236}">
                <a16:creationId xmlns:a16="http://schemas.microsoft.com/office/drawing/2014/main" id="{27B90398-F1CD-47DD-BCE4-0317078EB744}"/>
              </a:ext>
            </a:extLst>
          </p:cNvPr>
          <p:cNvSpPr/>
          <p:nvPr/>
        </p:nvSpPr>
        <p:spPr>
          <a:xfrm>
            <a:off x="7824002" y="1137147"/>
            <a:ext cx="2880000" cy="28803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buClr>
                <a:schemeClr val="bg1">
                  <a:lumMod val="50000"/>
                </a:schemeClr>
              </a:buClr>
            </a:pPr>
            <a:r>
              <a:rPr lang="en-US" sz="1600" b="1" dirty="0">
                <a:solidFill>
                  <a:schemeClr val="tx1"/>
                </a:solidFill>
              </a:rPr>
              <a:t>Merged Club Membership</a:t>
            </a:r>
            <a:endParaRPr lang="en-US" sz="1600" dirty="0">
              <a:solidFill>
                <a:schemeClr val="tx1"/>
              </a:solidFill>
            </a:endParaRPr>
          </a:p>
        </p:txBody>
      </p:sp>
      <p:grpSp>
        <p:nvGrpSpPr>
          <p:cNvPr id="44" name="Gruppieren 8">
            <a:extLst>
              <a:ext uri="{FF2B5EF4-FFF2-40B4-BE49-F238E27FC236}">
                <a16:creationId xmlns:a16="http://schemas.microsoft.com/office/drawing/2014/main" id="{15BEF521-9E40-DD4D-B637-16B3F30AB2B9}"/>
              </a:ext>
            </a:extLst>
          </p:cNvPr>
          <p:cNvGrpSpPr/>
          <p:nvPr/>
        </p:nvGrpSpPr>
        <p:grpSpPr>
          <a:xfrm>
            <a:off x="5235919" y="2709000"/>
            <a:ext cx="1207750" cy="708185"/>
            <a:chOff x="4944000" y="2447255"/>
            <a:chExt cx="1440000" cy="909745"/>
          </a:xfrm>
        </p:grpSpPr>
        <p:sp>
          <p:nvSpPr>
            <p:cNvPr id="51" name="B4P">
              <a:extLst>
                <a:ext uri="{FF2B5EF4-FFF2-40B4-BE49-F238E27FC236}">
                  <a16:creationId xmlns:a16="http://schemas.microsoft.com/office/drawing/2014/main" id="{41B4BDD4-0C36-A647-8BFF-8F6386CC3217}"/>
                </a:ext>
              </a:extLst>
            </p:cNvPr>
            <p:cNvSpPr txBox="1"/>
            <p:nvPr/>
          </p:nvSpPr>
          <p:spPr>
            <a:xfrm>
              <a:off x="4944000" y="2447255"/>
              <a:ext cx="1440000" cy="432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nchorCtr="0">
              <a:noAutofit/>
            </a:bodyPr>
            <a:lstStyle>
              <a:lvl1pPr algn="ctr">
                <a:defRPr sz="4200" b="1">
                  <a:solidFill>
                    <a:srgbClr val="FFFFFF"/>
                  </a:solidFill>
                </a:defRPr>
              </a:lvl1pPr>
            </a:lstStyle>
            <a:p>
              <a:r>
                <a:rPr lang="en-US" sz="3600" noProof="1"/>
                <a:t>4P</a:t>
              </a:r>
            </a:p>
          </p:txBody>
        </p:sp>
        <p:sp>
          <p:nvSpPr>
            <p:cNvPr id="52" name="Triangle">
              <a:extLst>
                <a:ext uri="{FF2B5EF4-FFF2-40B4-BE49-F238E27FC236}">
                  <a16:creationId xmlns:a16="http://schemas.microsoft.com/office/drawing/2014/main" id="{E92130DC-56F2-E547-B36C-A20AC81A1525}"/>
                </a:ext>
              </a:extLst>
            </p:cNvPr>
            <p:cNvSpPr/>
            <p:nvPr/>
          </p:nvSpPr>
          <p:spPr>
            <a:xfrm rot="5400000">
              <a:off x="5447936" y="2709000"/>
              <a:ext cx="432000" cy="86400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noFill/>
            </a:ln>
          </p:spPr>
          <p:txBody>
            <a:bodyPr lIns="36000" tIns="36000" rIns="36000" bIns="36000" anchor="ctr"/>
            <a:lstStyle/>
            <a:p>
              <a:endParaRPr lang="en-US" dirty="0"/>
            </a:p>
          </p:txBody>
        </p:sp>
      </p:grpSp>
      <p:grpSp>
        <p:nvGrpSpPr>
          <p:cNvPr id="23" name="Gruppieren 20">
            <a:extLst>
              <a:ext uri="{FF2B5EF4-FFF2-40B4-BE49-F238E27FC236}">
                <a16:creationId xmlns:a16="http://schemas.microsoft.com/office/drawing/2014/main" id="{13480D54-DCA5-0941-857E-55180BF5B8E8}"/>
              </a:ext>
            </a:extLst>
          </p:cNvPr>
          <p:cNvGrpSpPr/>
          <p:nvPr/>
        </p:nvGrpSpPr>
        <p:grpSpPr>
          <a:xfrm>
            <a:off x="5277616" y="2735777"/>
            <a:ext cx="1134143" cy="909223"/>
            <a:chOff x="4944000" y="2349000"/>
            <a:chExt cx="1440000" cy="1152000"/>
          </a:xfrm>
        </p:grpSpPr>
        <p:sp>
          <p:nvSpPr>
            <p:cNvPr id="24" name="Rechteck: abgerundete Ecken 14">
              <a:extLst>
                <a:ext uri="{FF2B5EF4-FFF2-40B4-BE49-F238E27FC236}">
                  <a16:creationId xmlns:a16="http://schemas.microsoft.com/office/drawing/2014/main" id="{FA8DB41A-AF66-D747-B40B-97C3164EE9F6}"/>
                </a:ext>
              </a:extLst>
            </p:cNvPr>
            <p:cNvSpPr/>
            <p:nvPr/>
          </p:nvSpPr>
          <p:spPr>
            <a:xfrm>
              <a:off x="4944224" y="2349000"/>
              <a:ext cx="1439712" cy="1152000"/>
            </a:xfrm>
            <a:prstGeom prst="roundRect">
              <a:avLst>
                <a:gd name="adj" fmla="val 11065"/>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lstStyle/>
            <a:p>
              <a:endParaRPr lang="en-US" dirty="0">
                <a:solidFill>
                  <a:schemeClr val="tx1"/>
                </a:solidFill>
              </a:endParaRPr>
            </a:p>
          </p:txBody>
        </p:sp>
        <p:sp>
          <p:nvSpPr>
            <p:cNvPr id="25" name="B4P">
              <a:extLst>
                <a:ext uri="{FF2B5EF4-FFF2-40B4-BE49-F238E27FC236}">
                  <a16:creationId xmlns:a16="http://schemas.microsoft.com/office/drawing/2014/main" id="{190B3AE9-FD2E-834D-9B3F-3753DD2BEDAE}"/>
                </a:ext>
              </a:extLst>
            </p:cNvPr>
            <p:cNvSpPr txBox="1"/>
            <p:nvPr/>
          </p:nvSpPr>
          <p:spPr>
            <a:xfrm>
              <a:off x="4944000" y="2447255"/>
              <a:ext cx="1440000" cy="432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nchorCtr="0">
              <a:noAutofit/>
            </a:bodyPr>
            <a:lstStyle>
              <a:lvl1pPr algn="ctr">
                <a:defRPr sz="4200" b="1">
                  <a:solidFill>
                    <a:srgbClr val="FFFFFF"/>
                  </a:solidFill>
                </a:defRPr>
              </a:lvl1pPr>
            </a:lstStyle>
            <a:p>
              <a:r>
                <a:rPr lang="en-US" sz="3600" noProof="1"/>
                <a:t>B4P</a:t>
              </a:r>
            </a:p>
          </p:txBody>
        </p:sp>
        <p:sp>
          <p:nvSpPr>
            <p:cNvPr id="26" name="Triangle">
              <a:extLst>
                <a:ext uri="{FF2B5EF4-FFF2-40B4-BE49-F238E27FC236}">
                  <a16:creationId xmlns:a16="http://schemas.microsoft.com/office/drawing/2014/main" id="{0880BFCD-135D-5B48-A3D0-178B6AE4C60F}"/>
                </a:ext>
              </a:extLst>
            </p:cNvPr>
            <p:cNvSpPr/>
            <p:nvPr/>
          </p:nvSpPr>
          <p:spPr>
            <a:xfrm rot="5400000">
              <a:off x="5447999" y="2886706"/>
              <a:ext cx="432000" cy="57233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noFill/>
            </a:ln>
          </p:spPr>
          <p:txBody>
            <a:bodyPr lIns="36000" tIns="36000" rIns="36000" bIns="36000" anchor="ctr"/>
            <a:lstStyle/>
            <a:p>
              <a:endParaRPr lang="en-US" dirty="0"/>
            </a:p>
          </p:txBody>
        </p:sp>
      </p:grpSp>
      <p:sp>
        <p:nvSpPr>
          <p:cNvPr id="27" name="Right Arrow 26">
            <a:extLst>
              <a:ext uri="{FF2B5EF4-FFF2-40B4-BE49-F238E27FC236}">
                <a16:creationId xmlns:a16="http://schemas.microsoft.com/office/drawing/2014/main" id="{F4D82F05-6933-7843-BFE2-77BA393EE9F8}"/>
              </a:ext>
            </a:extLst>
          </p:cNvPr>
          <p:cNvSpPr/>
          <p:nvPr/>
        </p:nvSpPr>
        <p:spPr>
          <a:xfrm>
            <a:off x="4800000" y="3069000"/>
            <a:ext cx="300026" cy="293481"/>
          </a:xfrm>
          <a:prstGeom prst="rightArrow">
            <a:avLst/>
          </a:pr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28" name="Right Arrow 27">
            <a:extLst>
              <a:ext uri="{FF2B5EF4-FFF2-40B4-BE49-F238E27FC236}">
                <a16:creationId xmlns:a16="http://schemas.microsoft.com/office/drawing/2014/main" id="{C43AC9FC-7AED-0E4F-A7A1-6ED96D602C13}"/>
              </a:ext>
            </a:extLst>
          </p:cNvPr>
          <p:cNvSpPr/>
          <p:nvPr/>
        </p:nvSpPr>
        <p:spPr>
          <a:xfrm>
            <a:off x="6587974" y="3069000"/>
            <a:ext cx="300026" cy="293481"/>
          </a:xfrm>
          <a:prstGeom prst="rightArrow">
            <a:avLst/>
          </a:pr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pic>
        <p:nvPicPr>
          <p:cNvPr id="5" name="Grafik 4">
            <a:extLst>
              <a:ext uri="{FF2B5EF4-FFF2-40B4-BE49-F238E27FC236}">
                <a16:creationId xmlns:a16="http://schemas.microsoft.com/office/drawing/2014/main" id="{B5CE758C-C5E8-4F2B-A8C3-E3F1076D54BA}"/>
              </a:ext>
            </a:extLst>
          </p:cNvPr>
          <p:cNvPicPr>
            <a:picLocks noChangeAspect="1"/>
          </p:cNvPicPr>
          <p:nvPr/>
        </p:nvPicPr>
        <p:blipFill>
          <a:blip r:embed="rId2"/>
          <a:stretch>
            <a:fillRect/>
          </a:stretch>
        </p:blipFill>
        <p:spPr>
          <a:xfrm>
            <a:off x="967162" y="1539844"/>
            <a:ext cx="3160179" cy="1396465"/>
          </a:xfrm>
          <a:prstGeom prst="rect">
            <a:avLst/>
          </a:prstGeom>
          <a:solidFill>
            <a:schemeClr val="bg1"/>
          </a:solidFill>
          <a:ln>
            <a:solidFill>
              <a:schemeClr val="accent1"/>
            </a:solidFill>
          </a:ln>
        </p:spPr>
      </p:pic>
      <p:pic>
        <p:nvPicPr>
          <p:cNvPr id="7" name="Grafik 6">
            <a:extLst>
              <a:ext uri="{FF2B5EF4-FFF2-40B4-BE49-F238E27FC236}">
                <a16:creationId xmlns:a16="http://schemas.microsoft.com/office/drawing/2014/main" id="{77C4B4D0-E5B8-4856-9504-37BA1EE7AA2F}"/>
              </a:ext>
            </a:extLst>
          </p:cNvPr>
          <p:cNvPicPr>
            <a:picLocks noChangeAspect="1"/>
          </p:cNvPicPr>
          <p:nvPr/>
        </p:nvPicPr>
        <p:blipFill>
          <a:blip r:embed="rId3"/>
          <a:stretch>
            <a:fillRect/>
          </a:stretch>
        </p:blipFill>
        <p:spPr>
          <a:xfrm>
            <a:off x="1280783" y="3553207"/>
            <a:ext cx="2138787" cy="1560898"/>
          </a:xfrm>
          <a:prstGeom prst="rect">
            <a:avLst/>
          </a:prstGeom>
          <a:solidFill>
            <a:schemeClr val="bg1"/>
          </a:solidFill>
          <a:ln>
            <a:solidFill>
              <a:schemeClr val="accent1"/>
            </a:solidFill>
          </a:ln>
        </p:spPr>
      </p:pic>
      <p:pic>
        <p:nvPicPr>
          <p:cNvPr id="18" name="Grafik 17">
            <a:extLst>
              <a:ext uri="{FF2B5EF4-FFF2-40B4-BE49-F238E27FC236}">
                <a16:creationId xmlns:a16="http://schemas.microsoft.com/office/drawing/2014/main" id="{1750BE1B-3FD6-4299-9FB0-24CD6062CA7E}"/>
              </a:ext>
            </a:extLst>
          </p:cNvPr>
          <p:cNvPicPr>
            <a:picLocks noChangeAspect="1"/>
          </p:cNvPicPr>
          <p:nvPr/>
        </p:nvPicPr>
        <p:blipFill>
          <a:blip r:embed="rId4"/>
          <a:stretch>
            <a:fillRect/>
          </a:stretch>
        </p:blipFill>
        <p:spPr>
          <a:xfrm>
            <a:off x="7572434" y="1606388"/>
            <a:ext cx="3442560" cy="3168000"/>
          </a:xfrm>
          <a:prstGeom prst="rect">
            <a:avLst/>
          </a:prstGeom>
          <a:solidFill>
            <a:schemeClr val="bg1"/>
          </a:solidFill>
          <a:ln>
            <a:solidFill>
              <a:schemeClr val="accent1"/>
            </a:solidFill>
          </a:ln>
        </p:spPr>
      </p:pic>
      <p:sp>
        <p:nvSpPr>
          <p:cNvPr id="31" name="Line">
            <a:extLst>
              <a:ext uri="{FF2B5EF4-FFF2-40B4-BE49-F238E27FC236}">
                <a16:creationId xmlns:a16="http://schemas.microsoft.com/office/drawing/2014/main" id="{6F4CC760-8859-7F44-A278-0C37AF187C7B}"/>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2157911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Gerade Verbindung mit Pfeil 55">
            <a:extLst>
              <a:ext uri="{FF2B5EF4-FFF2-40B4-BE49-F238E27FC236}">
                <a16:creationId xmlns:a16="http://schemas.microsoft.com/office/drawing/2014/main" id="{ADAE950A-AB2C-40C5-8A38-BD1E69ACB8ED}"/>
              </a:ext>
            </a:extLst>
          </p:cNvPr>
          <p:cNvCxnSpPr>
            <a:cxnSpLocks/>
          </p:cNvCxnSpPr>
          <p:nvPr/>
        </p:nvCxnSpPr>
        <p:spPr>
          <a:xfrm>
            <a:off x="840000" y="1629000"/>
            <a:ext cx="0" cy="4968000"/>
          </a:xfrm>
          <a:prstGeom prst="straightConnector1">
            <a:avLst/>
          </a:prstGeom>
          <a:ln w="22225">
            <a:solidFill>
              <a:srgbClr val="3264C8"/>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Textfeld 13">
            <a:extLst>
              <a:ext uri="{FF2B5EF4-FFF2-40B4-BE49-F238E27FC236}">
                <a16:creationId xmlns:a16="http://schemas.microsoft.com/office/drawing/2014/main" id="{F687A123-E791-4C32-AD00-4D19056CCB6F}"/>
              </a:ext>
            </a:extLst>
          </p:cNvPr>
          <p:cNvSpPr txBox="1"/>
          <p:nvPr/>
        </p:nvSpPr>
        <p:spPr>
          <a:xfrm>
            <a:off x="1488002" y="1701056"/>
            <a:ext cx="7271998" cy="4823944"/>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a:noAutofit/>
          </a:bodyPr>
          <a:lstStyle/>
          <a:p>
            <a:r>
              <a:rPr lang="en-US" sz="1000" b="1" noProof="1">
                <a:solidFill>
                  <a:srgbClr val="00B050"/>
                </a:solidFill>
                <a:latin typeface="Courier New" panose="02070309020205020404" pitchFamily="49" charset="0"/>
                <a:cs typeface="Courier New" panose="02070309020205020404" pitchFamily="49" charset="0"/>
              </a:rPr>
              <a:t>table load excel file</a:t>
            </a:r>
            <a:r>
              <a:rPr lang="en-US" sz="1000" b="1" noProof="1">
                <a:latin typeface="Courier New" panose="02070309020205020404" pitchFamily="49" charset="0"/>
                <a:cs typeface="Courier New" panose="02070309020205020404" pitchFamily="49" charset="0"/>
              </a:rPr>
              <a:t>	     ( </a:t>
            </a:r>
            <a:r>
              <a:rPr lang="en-US" sz="1000" b="1" noProof="1">
                <a:solidFill>
                  <a:srgbClr val="2850A0"/>
                </a:solidFill>
                <a:latin typeface="Courier New" panose="02070309020205020404" pitchFamily="49" charset="0"/>
                <a:cs typeface="Courier New" panose="02070309020205020404" pitchFamily="49" charset="0"/>
              </a:rPr>
              <a:t>football club</a:t>
            </a:r>
            <a:r>
              <a:rPr lang="en-US" sz="1000" b="1" noProof="1">
                <a:latin typeface="Courier New" panose="02070309020205020404" pitchFamily="49" charset="0"/>
                <a:cs typeface="Courier New" panose="02070309020205020404" pitchFamily="49" charset="0"/>
              </a:rPr>
              <a:t>, </a:t>
            </a:r>
            <a:r>
              <a:rPr lang="en-US" sz="1000" b="1" noProof="1">
                <a:solidFill>
                  <a:schemeClr val="accent5"/>
                </a:solidFill>
                <a:latin typeface="Courier New" panose="02070309020205020404" pitchFamily="49" charset="0"/>
                <a:cs typeface="Courier New" panose="02070309020205020404" pitchFamily="49" charset="0"/>
              </a:rPr>
              <a:t>Football Membership List.xlsx</a:t>
            </a:r>
            <a:r>
              <a:rPr lang="en-US" sz="1000" b="1" noProof="1">
                <a:latin typeface="Courier New" panose="02070309020205020404" pitchFamily="49" charset="0"/>
                <a:cs typeface="Courier New" panose="02070309020205020404" pitchFamily="49" charset="0"/>
              </a:rPr>
              <a:t> ); </a:t>
            </a:r>
          </a:p>
          <a:p>
            <a:r>
              <a:rPr lang="en-US" sz="1000" b="1" noProof="1">
                <a:solidFill>
                  <a:srgbClr val="00B050"/>
                </a:solidFill>
                <a:latin typeface="Courier New" panose="02070309020205020404" pitchFamily="49" charset="0"/>
                <a:cs typeface="Courier New" panose="02070309020205020404" pitchFamily="49" charset="0"/>
              </a:rPr>
              <a:t>table load</a:t>
            </a:r>
            <a:r>
              <a:rPr lang="en-US" sz="1000" b="1" noProof="1">
                <a:latin typeface="Courier New" panose="02070309020205020404" pitchFamily="49" charset="0"/>
                <a:cs typeface="Courier New" panose="02070309020205020404" pitchFamily="49" charset="0"/>
              </a:rPr>
              <a:t>		     ( </a:t>
            </a:r>
            <a:r>
              <a:rPr lang="en-US" sz="1000" b="1" noProof="1">
                <a:solidFill>
                  <a:srgbClr val="2850A0"/>
                </a:solidFill>
                <a:latin typeface="Courier New" panose="02070309020205020404" pitchFamily="49" charset="0"/>
                <a:cs typeface="Courier New" panose="02070309020205020404" pitchFamily="49" charset="0"/>
              </a:rPr>
              <a:t>soccer club</a:t>
            </a:r>
            <a:r>
              <a:rPr lang="en-US" sz="1000" b="1" noProof="1">
                <a:latin typeface="Courier New" panose="02070309020205020404" pitchFamily="49" charset="0"/>
                <a:cs typeface="Courier New" panose="02070309020205020404" pitchFamily="49" charset="0"/>
              </a:rPr>
              <a:t>,   </a:t>
            </a:r>
            <a:r>
              <a:rPr lang="en-US" sz="1000" b="1" noProof="1">
                <a:solidFill>
                  <a:schemeClr val="accent5"/>
                </a:solidFill>
                <a:latin typeface="Courier New" panose="02070309020205020404" pitchFamily="49" charset="0"/>
                <a:cs typeface="Courier New" panose="02070309020205020404" pitchFamily="49" charset="0"/>
              </a:rPr>
              <a:t>Soccer Membership List.csv </a:t>
            </a:r>
            <a:r>
              <a:rPr lang="en-US" sz="1000" b="1" noProof="1">
                <a:latin typeface="Courier New" panose="02070309020205020404" pitchFamily="49" charset="0"/>
                <a:cs typeface="Courier New" panose="02070309020205020404" pitchFamily="49" charset="0"/>
              </a:rPr>
              <a:t>);</a:t>
            </a:r>
            <a:endParaRPr lang="en-US" sz="1000" b="1" noProof="1">
              <a:solidFill>
                <a:schemeClr val="bg1">
                  <a:lumMod val="50000"/>
                </a:schemeClr>
              </a:solidFill>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r>
              <a:rPr lang="en-US" sz="1000" b="1" noProof="1">
                <a:solidFill>
                  <a:srgbClr val="00B050"/>
                </a:solidFill>
                <a:latin typeface="Courier New" panose="02070309020205020404" pitchFamily="49" charset="0"/>
                <a:cs typeface="Courier New" panose="02070309020205020404" pitchFamily="49" charset="0"/>
              </a:rPr>
              <a:t>table rename column headers. </a:t>
            </a:r>
            <a:r>
              <a:rPr lang="en-US" sz="1000" b="1" noProof="1">
                <a:latin typeface="Courier New" panose="02070309020205020404" pitchFamily="49" charset="0"/>
                <a:cs typeface="Courier New" panose="02070309020205020404" pitchFamily="49" charset="0"/>
              </a:rPr>
              <a:t>( </a:t>
            </a:r>
            <a:r>
              <a:rPr lang="en-US" sz="1000" b="1" noProof="1">
                <a:solidFill>
                  <a:srgbClr val="2850A0"/>
                </a:solidFill>
                <a:latin typeface="Courier New" panose="02070309020205020404" pitchFamily="49" charset="0"/>
                <a:cs typeface="Courier New" panose="02070309020205020404" pitchFamily="49" charset="0"/>
              </a:rPr>
              <a:t>football club</a:t>
            </a:r>
            <a:r>
              <a:rPr lang="en-US" sz="1000" b="1" noProof="1">
                <a:latin typeface="Courier New" panose="02070309020205020404" pitchFamily="49" charset="0"/>
                <a:cs typeface="Courier New" panose="02070309020205020404" pitchFamily="49" charset="0"/>
              </a:rPr>
              <a:t>, { Family Name, City }, { Last Name, Town } );</a:t>
            </a:r>
          </a:p>
          <a:p>
            <a:endParaRPr lang="en-US" sz="1000" b="1" noProof="1">
              <a:solidFill>
                <a:srgbClr val="00B050"/>
              </a:solidFill>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r>
              <a:rPr lang="en-US" sz="1000" b="1" noProof="1">
                <a:solidFill>
                  <a:srgbClr val="00B050"/>
                </a:solidFill>
                <a:latin typeface="Courier New" panose="02070309020205020404" pitchFamily="49" charset="0"/>
                <a:cs typeface="Courier New" panose="02070309020205020404" pitchFamily="49" charset="0"/>
              </a:rPr>
              <a:t>table process selected rows. </a:t>
            </a:r>
            <a:r>
              <a:rPr lang="en-US" sz="1000" b="1" noProof="1">
                <a:latin typeface="Courier New" panose="02070309020205020404" pitchFamily="49" charset="0"/>
                <a:cs typeface="Courier New" panose="02070309020205020404" pitchFamily="49" charset="0"/>
              </a:rPr>
              <a:t>( </a:t>
            </a:r>
            <a:r>
              <a:rPr lang="en-US" sz="1000" b="1" noProof="1">
                <a:solidFill>
                  <a:srgbClr val="2850A0"/>
                </a:solidFill>
                <a:latin typeface="Courier New" panose="02070309020205020404" pitchFamily="49" charset="0"/>
                <a:cs typeface="Courier New" panose="02070309020205020404" pitchFamily="49" charset="0"/>
              </a:rPr>
              <a:t>soccer club</a:t>
            </a:r>
            <a:r>
              <a:rPr lang="en-US" sz="1000" b="1" noProof="1">
                <a:latin typeface="Courier New" panose="02070309020205020404" pitchFamily="49" charset="0"/>
                <a:cs typeface="Courier New" panose="02070309020205020404" pitchFamily="49" charset="0"/>
              </a:rPr>
              <a:t>,   [Level]==Novice, [Level]=Beginner );</a:t>
            </a:r>
          </a:p>
          <a:p>
            <a:endParaRPr lang="en-US" sz="1000" b="1" noProof="1">
              <a:solidFill>
                <a:srgbClr val="00B050"/>
              </a:solidFill>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r>
              <a:rPr lang="en-US" sz="1000" b="1" noProof="1">
                <a:solidFill>
                  <a:srgbClr val="00B050"/>
                </a:solidFill>
                <a:latin typeface="Courier New" panose="02070309020205020404" pitchFamily="49" charset="0"/>
                <a:cs typeface="Courier New" panose="02070309020205020404" pitchFamily="49" charset="0"/>
              </a:rPr>
              <a:t>table merge</a:t>
            </a:r>
            <a:r>
              <a:rPr lang="en-US" sz="1000" b="1" noProof="1">
                <a:latin typeface="Courier New" panose="02070309020205020404" pitchFamily="49" charset="0"/>
                <a:cs typeface="Courier New" panose="02070309020205020404" pitchFamily="49" charset="0"/>
              </a:rPr>
              <a:t>		     ( </a:t>
            </a:r>
            <a:r>
              <a:rPr lang="en-US" sz="1000" b="1" noProof="1">
                <a:solidFill>
                  <a:srgbClr val="2850A0"/>
                </a:solidFill>
                <a:latin typeface="Courier New" panose="02070309020205020404" pitchFamily="49" charset="0"/>
                <a:cs typeface="Courier New" panose="02070309020205020404" pitchFamily="49" charset="0"/>
              </a:rPr>
              <a:t>football club</a:t>
            </a:r>
            <a:r>
              <a:rPr lang="en-US" sz="1000" b="1" noProof="1">
                <a:latin typeface="Courier New" panose="02070309020205020404" pitchFamily="49" charset="0"/>
                <a:cs typeface="Courier New" panose="02070309020205020404" pitchFamily="49" charset="0"/>
              </a:rPr>
              <a:t>,</a:t>
            </a:r>
            <a:r>
              <a:rPr lang="en-US" sz="1000" b="1" noProof="1">
                <a:solidFill>
                  <a:srgbClr val="2850A0"/>
                </a:solidFill>
                <a:latin typeface="Courier New" panose="02070309020205020404" pitchFamily="49" charset="0"/>
                <a:cs typeface="Courier New" panose="02070309020205020404" pitchFamily="49" charset="0"/>
              </a:rPr>
              <a:t> soccer club</a:t>
            </a:r>
            <a:r>
              <a:rPr lang="en-US" sz="1000" b="1" noProof="1">
                <a:latin typeface="Courier New" panose="02070309020205020404" pitchFamily="49" charset="0"/>
                <a:cs typeface="Courier New" panose="02070309020205020404" pitchFamily="49" charset="0"/>
              </a:rPr>
              <a:t>,  </a:t>
            </a:r>
          </a:p>
          <a:p>
            <a:r>
              <a:rPr lang="en-US" sz="1000" b="1" noProof="1">
                <a:latin typeface="Courier New" panose="02070309020205020404" pitchFamily="49" charset="0"/>
                <a:cs typeface="Courier New" panose="02070309020205020404" pitchFamily="49" charset="0"/>
              </a:rPr>
              <a:t>			{Last Name,First Name},{Level,Town},append," or " );</a:t>
            </a:r>
          </a:p>
          <a:p>
            <a:endParaRPr lang="en-US" sz="1000" b="1" noProof="1">
              <a:solidFill>
                <a:srgbClr val="00B050"/>
              </a:solidFill>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r>
              <a:rPr lang="en-US" sz="1000" b="1" noProof="1">
                <a:solidFill>
                  <a:srgbClr val="00B050"/>
                </a:solidFill>
                <a:latin typeface="Courier New" panose="02070309020205020404" pitchFamily="49" charset="0"/>
                <a:cs typeface="Courier New" panose="02070309020205020404" pitchFamily="49" charset="0"/>
              </a:rPr>
              <a:t>table sort rows</a:t>
            </a:r>
            <a:r>
              <a:rPr lang="en-US" sz="1000" b="1" noProof="1">
                <a:latin typeface="Courier New" panose="02070309020205020404" pitchFamily="49" charset="0"/>
                <a:cs typeface="Courier New" panose="02070309020205020404" pitchFamily="49" charset="0"/>
              </a:rPr>
              <a:t>	     ( </a:t>
            </a:r>
            <a:r>
              <a:rPr lang="en-US" sz="1000" b="1" noProof="1">
                <a:solidFill>
                  <a:srgbClr val="2850A0"/>
                </a:solidFill>
                <a:latin typeface="Courier New" panose="02070309020205020404" pitchFamily="49" charset="0"/>
                <a:cs typeface="Courier New" panose="02070309020205020404" pitchFamily="49" charset="0"/>
              </a:rPr>
              <a:t>soccer club</a:t>
            </a:r>
            <a:r>
              <a:rPr lang="en-US" sz="1000" b="1" noProof="1">
                <a:latin typeface="Courier New" panose="02070309020205020404" pitchFamily="49" charset="0"/>
                <a:cs typeface="Courier New" panose="02070309020205020404" pitchFamily="49" charset="0"/>
              </a:rPr>
              <a:t>,   { Level, Last Name,  First Name });</a:t>
            </a:r>
          </a:p>
          <a:p>
            <a:r>
              <a:rPr lang="en-US" sz="1000" b="1" noProof="1">
                <a:solidFill>
                  <a:srgbClr val="00B050"/>
                </a:solidFill>
                <a:latin typeface="Courier New" panose="02070309020205020404" pitchFamily="49" charset="0"/>
                <a:cs typeface="Courier New" panose="02070309020205020404" pitchFamily="49" charset="0"/>
              </a:rPr>
              <a:t>table rearrange columns</a:t>
            </a:r>
            <a:r>
              <a:rPr lang="en-US" sz="1000" b="1" noProof="1">
                <a:latin typeface="Courier New" panose="02070309020205020404" pitchFamily="49" charset="0"/>
                <a:cs typeface="Courier New" panose="02070309020205020404" pitchFamily="49" charset="0"/>
              </a:rPr>
              <a:t>	     ( </a:t>
            </a:r>
            <a:r>
              <a:rPr lang="en-US" sz="1000" b="1" noProof="1">
                <a:solidFill>
                  <a:srgbClr val="2850A0"/>
                </a:solidFill>
                <a:latin typeface="Courier New" panose="02070309020205020404" pitchFamily="49" charset="0"/>
                <a:cs typeface="Courier New" panose="02070309020205020404" pitchFamily="49" charset="0"/>
              </a:rPr>
              <a:t>soccer club</a:t>
            </a:r>
            <a:r>
              <a:rPr lang="en-US" sz="1000" b="1" noProof="1">
                <a:latin typeface="Courier New" panose="02070309020205020404" pitchFamily="49" charset="0"/>
                <a:cs typeface="Courier New" panose="02070309020205020404" pitchFamily="49" charset="0"/>
              </a:rPr>
              <a:t>,   { Level, First Name, Last Name, Town } );</a:t>
            </a:r>
            <a:endParaRPr lang="en-US" sz="1000" b="1" noProof="1">
              <a:solidFill>
                <a:srgbClr val="00B050"/>
              </a:solidFill>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r>
              <a:rPr lang="en-US" sz="1000" b="1" dirty="0">
                <a:solidFill>
                  <a:srgbClr val="00B050"/>
                </a:solidFill>
                <a:latin typeface="Courier New" panose="02070309020205020404" pitchFamily="49" charset="0"/>
                <a:cs typeface="Courier New" panose="02070309020205020404" pitchFamily="49" charset="0"/>
              </a:rPr>
              <a:t>table style table</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soccer club</a:t>
            </a:r>
            <a:r>
              <a:rPr lang="en-US" sz="1000" b="1" dirty="0">
                <a:latin typeface="Courier New" panose="02070309020205020404" pitchFamily="49" charset="0"/>
                <a:cs typeface="Courier New" panose="02070309020205020404" pitchFamily="49" charset="0"/>
              </a:rPr>
              <a:t>, sheet, freeze rows, 1, autofilter, 0 );</a:t>
            </a:r>
          </a:p>
          <a:p>
            <a:r>
              <a:rPr lang="en-US" sz="1000" b="1" dirty="0">
                <a:solidFill>
                  <a:srgbClr val="00B050"/>
                </a:solidFill>
                <a:latin typeface="Courier New" panose="02070309020205020404" pitchFamily="49" charset="0"/>
                <a:cs typeface="Courier New" panose="02070309020205020404" pitchFamily="49" charset="0"/>
              </a:rPr>
              <a:t>table style auto width	     </a:t>
            </a:r>
            <a:r>
              <a:rPr lang="en-US" sz="1000" b="1" dirty="0">
                <a:latin typeface="Courier New" panose="02070309020205020404" pitchFamily="49" charset="0"/>
                <a:cs typeface="Courier New" panose="02070309020205020404" pitchFamily="49" charset="0"/>
              </a:rPr>
              <a:t>( </a:t>
            </a:r>
            <a:r>
              <a:rPr lang="en-US" sz="1000" b="1" dirty="0">
                <a:solidFill>
                  <a:srgbClr val="2850A0"/>
                </a:solidFill>
                <a:latin typeface="Courier New" panose="02070309020205020404" pitchFamily="49" charset="0"/>
                <a:cs typeface="Courier New" panose="02070309020205020404" pitchFamily="49" charset="0"/>
              </a:rPr>
              <a:t>soccer club</a:t>
            </a:r>
            <a:r>
              <a:rPr lang="en-US" sz="1000" b="1" dirty="0">
                <a:latin typeface="Courier New" panose="02070309020205020404" pitchFamily="49" charset="0"/>
                <a:cs typeface="Courier New" panose="02070309020205020404" pitchFamily="49" charset="0"/>
              </a:rPr>
              <a:t> );</a:t>
            </a:r>
            <a:endParaRPr lang="en-US" sz="1000" b="1" dirty="0">
              <a:solidFill>
                <a:srgbClr val="00B050"/>
              </a:solidFill>
              <a:latin typeface="Courier New" panose="02070309020205020404" pitchFamily="49" charset="0"/>
              <a:cs typeface="Courier New" panose="02070309020205020404" pitchFamily="49" charset="0"/>
            </a:endParaRPr>
          </a:p>
          <a:p>
            <a:r>
              <a:rPr lang="en-US" sz="1000" b="1" dirty="0">
                <a:solidFill>
                  <a:srgbClr val="00B050"/>
                </a:solidFill>
                <a:latin typeface="Courier New" panose="02070309020205020404" pitchFamily="49" charset="0"/>
                <a:cs typeface="Courier New" panose="02070309020205020404" pitchFamily="49" charset="0"/>
              </a:rPr>
              <a:t>table style rows	     </a:t>
            </a:r>
            <a:r>
              <a:rPr lang="en-US" sz="1000" b="1" dirty="0">
                <a:latin typeface="Courier New" panose="02070309020205020404" pitchFamily="49" charset="0"/>
                <a:cs typeface="Courier New" panose="02070309020205020404" pitchFamily="49" charset="0"/>
              </a:rPr>
              <a:t>( </a:t>
            </a:r>
            <a:r>
              <a:rPr lang="en-US" sz="1000" b="1" dirty="0">
                <a:solidFill>
                  <a:srgbClr val="2850A0"/>
                </a:solidFill>
                <a:latin typeface="Courier New" panose="02070309020205020404" pitchFamily="49" charset="0"/>
                <a:cs typeface="Courier New" panose="02070309020205020404" pitchFamily="49" charset="0"/>
              </a:rPr>
              <a:t>soccer club</a:t>
            </a:r>
            <a:r>
              <a:rPr lang="en-US" sz="1000" b="1" dirty="0">
                <a:latin typeface="Courier New" panose="02070309020205020404" pitchFamily="49" charset="0"/>
                <a:cs typeface="Courier New" panose="02070309020205020404" pitchFamily="49" charset="0"/>
              </a:rPr>
              <a:t>, 0, sheet, boldface, true, fill color, gray 15 );</a:t>
            </a:r>
          </a:p>
          <a:p>
            <a:endParaRPr lang="en-US" sz="1000" b="1" dirty="0">
              <a:latin typeface="Courier New" panose="02070309020205020404" pitchFamily="49" charset="0"/>
              <a:cs typeface="Courier New" panose="02070309020205020404" pitchFamily="49" charset="0"/>
            </a:endParaRPr>
          </a:p>
          <a:p>
            <a:r>
              <a:rPr lang="en-US" sz="1000" b="1" dirty="0">
                <a:solidFill>
                  <a:srgbClr val="00B050"/>
                </a:solidFill>
                <a:latin typeface="Courier New" panose="02070309020205020404" pitchFamily="49" charset="0"/>
                <a:cs typeface="Courier New" panose="02070309020205020404" pitchFamily="49" charset="0"/>
              </a:rPr>
              <a:t>table process selected rows  </a:t>
            </a:r>
            <a:r>
              <a:rPr lang="en-US" sz="1000" b="1" dirty="0">
                <a:latin typeface="Courier New" panose="02070309020205020404" pitchFamily="49" charset="0"/>
                <a:cs typeface="Courier New" panose="02070309020205020404" pitchFamily="49" charset="0"/>
              </a:rPr>
              <a:t>( </a:t>
            </a:r>
            <a:r>
              <a:rPr lang="en-US" sz="1000" b="1" dirty="0">
                <a:solidFill>
                  <a:srgbClr val="2850A0"/>
                </a:solidFill>
                <a:latin typeface="Courier New" panose="02070309020205020404" pitchFamily="49" charset="0"/>
                <a:cs typeface="Courier New" panose="02070309020205020404" pitchFamily="49" charset="0"/>
              </a:rPr>
              <a:t>soccer club</a:t>
            </a:r>
            <a:r>
              <a:rPr lang="en-US" sz="1000" b="1" dirty="0">
                <a:latin typeface="Courier New" panose="02070309020205020404" pitchFamily="49" charset="0"/>
                <a:cs typeface="Courier New" panose="02070309020205020404" pitchFamily="49" charset="0"/>
              </a:rPr>
              <a:t>, ([Level] = '*Questionable*'),</a:t>
            </a:r>
          </a:p>
          <a:p>
            <a:r>
              <a:rPr lang="en-US" sz="1000" b="1" dirty="0">
                <a:solidFill>
                  <a:srgbClr val="00B050"/>
                </a:solidFill>
                <a:latin typeface="Courier New" panose="02070309020205020404" pitchFamily="49" charset="0"/>
                <a:cs typeface="Courier New" panose="02070309020205020404" pitchFamily="49" charset="0"/>
              </a:rPr>
              <a:t>      table style cells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soccer club</a:t>
            </a:r>
            <a:r>
              <a:rPr lang="en-US" sz="1000" b="1" dirty="0">
                <a:latin typeface="Courier New" panose="02070309020205020404" pitchFamily="49" charset="0"/>
                <a:cs typeface="Courier New" panose="02070309020205020404" pitchFamily="49" charset="0"/>
              </a:rPr>
              <a:t>, Level, row(), single, text color, red ) );</a:t>
            </a:r>
          </a:p>
          <a:p>
            <a:endParaRPr lang="en-US" sz="1000" b="1" dirty="0">
              <a:latin typeface="Courier New" panose="02070309020205020404" pitchFamily="49" charset="0"/>
              <a:cs typeface="Courier New" panose="02070309020205020404" pitchFamily="49" charset="0"/>
            </a:endParaRPr>
          </a:p>
          <a:p>
            <a:endParaRPr lang="en-US" sz="1000" b="1" dirty="0">
              <a:latin typeface="Courier New" panose="02070309020205020404" pitchFamily="49" charset="0"/>
              <a:cs typeface="Courier New" panose="02070309020205020404" pitchFamily="49" charset="0"/>
            </a:endParaRPr>
          </a:p>
          <a:p>
            <a:endParaRPr lang="en-US" sz="1000" b="1" noProof="1">
              <a:solidFill>
                <a:srgbClr val="00B050"/>
              </a:solidFill>
              <a:latin typeface="Courier New" panose="02070309020205020404" pitchFamily="49" charset="0"/>
              <a:cs typeface="Courier New" panose="02070309020205020404" pitchFamily="49" charset="0"/>
            </a:endParaRPr>
          </a:p>
          <a:p>
            <a:r>
              <a:rPr lang="en-US" sz="1000" b="1" noProof="1">
                <a:solidFill>
                  <a:srgbClr val="00B050"/>
                </a:solidFill>
                <a:latin typeface="Courier New" panose="02070309020205020404" pitchFamily="49" charset="0"/>
                <a:cs typeface="Courier New" panose="02070309020205020404" pitchFamily="49" charset="0"/>
              </a:rPr>
              <a:t>table save excel file</a:t>
            </a:r>
            <a:r>
              <a:rPr lang="en-US" sz="1000" b="1" noProof="1">
                <a:latin typeface="Courier New" panose="02070309020205020404" pitchFamily="49" charset="0"/>
                <a:cs typeface="Courier New" panose="02070309020205020404" pitchFamily="49" charset="0"/>
              </a:rPr>
              <a:t>	     ( </a:t>
            </a:r>
            <a:r>
              <a:rPr lang="en-US" sz="1000" b="1" noProof="1">
                <a:solidFill>
                  <a:srgbClr val="2850A0"/>
                </a:solidFill>
                <a:latin typeface="Courier New" panose="02070309020205020404" pitchFamily="49" charset="0"/>
                <a:cs typeface="Courier New" panose="02070309020205020404" pitchFamily="49" charset="0"/>
              </a:rPr>
              <a:t>soccer club</a:t>
            </a:r>
            <a:r>
              <a:rPr lang="en-US" sz="1000" b="1" noProof="1">
                <a:latin typeface="Courier New" panose="02070309020205020404" pitchFamily="49" charset="0"/>
                <a:cs typeface="Courier New" panose="02070309020205020404" pitchFamily="49" charset="0"/>
              </a:rPr>
              <a:t>, Soccer Club, </a:t>
            </a:r>
            <a:r>
              <a:rPr lang="en-US" sz="1000" b="1" noProof="1">
                <a:solidFill>
                  <a:schemeClr val="accent5"/>
                </a:solidFill>
                <a:latin typeface="Courier New" panose="02070309020205020404" pitchFamily="49" charset="0"/>
                <a:cs typeface="Courier New" panose="02070309020205020404" pitchFamily="49" charset="0"/>
              </a:rPr>
              <a:t>New Soccer Club Membership.xlsx</a:t>
            </a:r>
            <a:r>
              <a:rPr lang="en-US" sz="1000" b="1" noProof="1">
                <a:latin typeface="Courier New" panose="02070309020205020404" pitchFamily="49" charset="0"/>
                <a:cs typeface="Courier New" panose="02070309020205020404" pitchFamily="49" charset="0"/>
              </a:rPr>
              <a:t> );</a:t>
            </a:r>
          </a:p>
        </p:txBody>
      </p:sp>
      <p:sp>
        <p:nvSpPr>
          <p:cNvPr id="15" name="Rechteck 48">
            <a:extLst>
              <a:ext uri="{FF2B5EF4-FFF2-40B4-BE49-F238E27FC236}">
                <a16:creationId xmlns:a16="http://schemas.microsoft.com/office/drawing/2014/main" id="{A7C6D18E-E897-451D-A015-2BAE3533FBDC}"/>
              </a:ext>
            </a:extLst>
          </p:cNvPr>
          <p:cNvSpPr/>
          <p:nvPr/>
        </p:nvSpPr>
        <p:spPr>
          <a:xfrm>
            <a:off x="408000" y="1701000"/>
            <a:ext cx="864000" cy="369332"/>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Import</a:t>
            </a:r>
          </a:p>
        </p:txBody>
      </p:sp>
      <p:sp>
        <p:nvSpPr>
          <p:cNvPr id="17" name="Rechteck 49">
            <a:extLst>
              <a:ext uri="{FF2B5EF4-FFF2-40B4-BE49-F238E27FC236}">
                <a16:creationId xmlns:a16="http://schemas.microsoft.com/office/drawing/2014/main" id="{908C6266-EE69-4610-B5A4-0C890D01FFE6}"/>
              </a:ext>
            </a:extLst>
          </p:cNvPr>
          <p:cNvSpPr/>
          <p:nvPr/>
        </p:nvSpPr>
        <p:spPr>
          <a:xfrm>
            <a:off x="408000" y="2709000"/>
            <a:ext cx="864000" cy="384570"/>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Validate</a:t>
            </a:r>
          </a:p>
        </p:txBody>
      </p:sp>
      <p:sp>
        <p:nvSpPr>
          <p:cNvPr id="18" name="Rechteck 50">
            <a:extLst>
              <a:ext uri="{FF2B5EF4-FFF2-40B4-BE49-F238E27FC236}">
                <a16:creationId xmlns:a16="http://schemas.microsoft.com/office/drawing/2014/main" id="{D641C0F8-310E-4B42-9EEA-ADCC965DEC9A}"/>
              </a:ext>
            </a:extLst>
          </p:cNvPr>
          <p:cNvSpPr/>
          <p:nvPr/>
        </p:nvSpPr>
        <p:spPr>
          <a:xfrm>
            <a:off x="408000" y="4175059"/>
            <a:ext cx="864000" cy="405941"/>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Analyze</a:t>
            </a:r>
          </a:p>
        </p:txBody>
      </p:sp>
      <p:sp>
        <p:nvSpPr>
          <p:cNvPr id="20" name="Rechteck 58">
            <a:extLst>
              <a:ext uri="{FF2B5EF4-FFF2-40B4-BE49-F238E27FC236}">
                <a16:creationId xmlns:a16="http://schemas.microsoft.com/office/drawing/2014/main" id="{7D40066F-11C8-4EDE-BBAE-0E308B3A8D61}"/>
              </a:ext>
            </a:extLst>
          </p:cNvPr>
          <p:cNvSpPr/>
          <p:nvPr/>
        </p:nvSpPr>
        <p:spPr>
          <a:xfrm>
            <a:off x="408000" y="2205000"/>
            <a:ext cx="864000" cy="384571"/>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Clean</a:t>
            </a:r>
          </a:p>
        </p:txBody>
      </p:sp>
      <p:sp>
        <p:nvSpPr>
          <p:cNvPr id="21" name="Rechteck 65">
            <a:extLst>
              <a:ext uri="{FF2B5EF4-FFF2-40B4-BE49-F238E27FC236}">
                <a16:creationId xmlns:a16="http://schemas.microsoft.com/office/drawing/2014/main" id="{1E11BD07-95A0-4421-9D4D-6D11A092E221}"/>
              </a:ext>
            </a:extLst>
          </p:cNvPr>
          <p:cNvSpPr/>
          <p:nvPr/>
        </p:nvSpPr>
        <p:spPr>
          <a:xfrm>
            <a:off x="408000" y="3671059"/>
            <a:ext cx="864000" cy="405942"/>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Augment</a:t>
            </a:r>
          </a:p>
        </p:txBody>
      </p:sp>
      <p:sp>
        <p:nvSpPr>
          <p:cNvPr id="22" name="Rechteck 73">
            <a:extLst>
              <a:ext uri="{FF2B5EF4-FFF2-40B4-BE49-F238E27FC236}">
                <a16:creationId xmlns:a16="http://schemas.microsoft.com/office/drawing/2014/main" id="{061212AA-C2E5-4D70-B9FF-D78DCECD3A6B}"/>
              </a:ext>
            </a:extLst>
          </p:cNvPr>
          <p:cNvSpPr/>
          <p:nvPr/>
        </p:nvSpPr>
        <p:spPr>
          <a:xfrm>
            <a:off x="408000" y="3213000"/>
            <a:ext cx="864000" cy="391491"/>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Merge</a:t>
            </a:r>
          </a:p>
        </p:txBody>
      </p:sp>
      <p:sp>
        <p:nvSpPr>
          <p:cNvPr id="23" name="Rechteck 74">
            <a:extLst>
              <a:ext uri="{FF2B5EF4-FFF2-40B4-BE49-F238E27FC236}">
                <a16:creationId xmlns:a16="http://schemas.microsoft.com/office/drawing/2014/main" id="{6FEBFBD5-4729-4B77-82DE-B350D75AA11F}"/>
              </a:ext>
            </a:extLst>
          </p:cNvPr>
          <p:cNvSpPr/>
          <p:nvPr/>
        </p:nvSpPr>
        <p:spPr>
          <a:xfrm>
            <a:off x="408000" y="5013000"/>
            <a:ext cx="864000" cy="405941"/>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Format</a:t>
            </a:r>
          </a:p>
        </p:txBody>
      </p:sp>
      <p:sp>
        <p:nvSpPr>
          <p:cNvPr id="24" name="Rechteck 51">
            <a:extLst>
              <a:ext uri="{FF2B5EF4-FFF2-40B4-BE49-F238E27FC236}">
                <a16:creationId xmlns:a16="http://schemas.microsoft.com/office/drawing/2014/main" id="{161E470C-2431-499B-A970-36566D10BEAC}"/>
              </a:ext>
            </a:extLst>
          </p:cNvPr>
          <p:cNvSpPr/>
          <p:nvPr/>
        </p:nvSpPr>
        <p:spPr>
          <a:xfrm>
            <a:off x="408000" y="6021000"/>
            <a:ext cx="864000" cy="384569"/>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Export</a:t>
            </a:r>
          </a:p>
        </p:txBody>
      </p:sp>
      <p:sp>
        <p:nvSpPr>
          <p:cNvPr id="25" name="Rechteck 24">
            <a:extLst>
              <a:ext uri="{FF2B5EF4-FFF2-40B4-BE49-F238E27FC236}">
                <a16:creationId xmlns:a16="http://schemas.microsoft.com/office/drawing/2014/main" id="{4D366FFB-6312-43C2-B75A-41C9E71C97F9}"/>
              </a:ext>
            </a:extLst>
          </p:cNvPr>
          <p:cNvSpPr/>
          <p:nvPr/>
        </p:nvSpPr>
        <p:spPr>
          <a:xfrm>
            <a:off x="9450424" y="4581000"/>
            <a:ext cx="2712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r>
              <a:rPr lang="en-US" sz="1200" b="1" dirty="0">
                <a:solidFill>
                  <a:schemeClr val="tx1"/>
                </a:solidFill>
              </a:rPr>
              <a:t>Powerful formatting functions</a:t>
            </a:r>
          </a:p>
          <a:p>
            <a:pPr marL="171450" indent="-171450">
              <a:buFont typeface="Wingdings" panose="05000000000000000000" pitchFamily="2" charset="2"/>
              <a:buChar char="§"/>
            </a:pPr>
            <a:r>
              <a:rPr lang="en-US" sz="1200" dirty="0">
                <a:solidFill>
                  <a:schemeClr val="tx1"/>
                </a:solidFill>
              </a:rPr>
              <a:t>Small number of statements suffice</a:t>
            </a:r>
          </a:p>
        </p:txBody>
      </p:sp>
      <p:sp>
        <p:nvSpPr>
          <p:cNvPr id="16" name="Rechteck 15">
            <a:extLst>
              <a:ext uri="{FF2B5EF4-FFF2-40B4-BE49-F238E27FC236}">
                <a16:creationId xmlns:a16="http://schemas.microsoft.com/office/drawing/2014/main" id="{07FB9E97-0DD0-4F56-B9EE-B1838DD58F10}"/>
              </a:ext>
            </a:extLst>
          </p:cNvPr>
          <p:cNvSpPr/>
          <p:nvPr/>
        </p:nvSpPr>
        <p:spPr>
          <a:xfrm>
            <a:off x="192000" y="1701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1</a:t>
            </a:r>
            <a:endParaRPr lang="en-US" sz="1200" dirty="0">
              <a:solidFill>
                <a:schemeClr val="tx1"/>
              </a:solidFill>
            </a:endParaRPr>
          </a:p>
        </p:txBody>
      </p:sp>
      <p:sp>
        <p:nvSpPr>
          <p:cNvPr id="26" name="Rechteck 25">
            <a:extLst>
              <a:ext uri="{FF2B5EF4-FFF2-40B4-BE49-F238E27FC236}">
                <a16:creationId xmlns:a16="http://schemas.microsoft.com/office/drawing/2014/main" id="{581B7552-5A35-477D-B395-B98DD32BC146}"/>
              </a:ext>
            </a:extLst>
          </p:cNvPr>
          <p:cNvSpPr/>
          <p:nvPr/>
        </p:nvSpPr>
        <p:spPr>
          <a:xfrm>
            <a:off x="192000" y="2205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2</a:t>
            </a:r>
            <a:endParaRPr lang="en-US" sz="1200" dirty="0">
              <a:solidFill>
                <a:schemeClr val="tx1"/>
              </a:solidFill>
            </a:endParaRPr>
          </a:p>
        </p:txBody>
      </p:sp>
      <p:sp>
        <p:nvSpPr>
          <p:cNvPr id="27" name="Rechteck 26">
            <a:extLst>
              <a:ext uri="{FF2B5EF4-FFF2-40B4-BE49-F238E27FC236}">
                <a16:creationId xmlns:a16="http://schemas.microsoft.com/office/drawing/2014/main" id="{D7F6A320-245F-4480-B8BE-D632516184B7}"/>
              </a:ext>
            </a:extLst>
          </p:cNvPr>
          <p:cNvSpPr/>
          <p:nvPr/>
        </p:nvSpPr>
        <p:spPr>
          <a:xfrm>
            <a:off x="192000" y="2709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3</a:t>
            </a:r>
            <a:endParaRPr lang="en-US" sz="1200" dirty="0">
              <a:solidFill>
                <a:schemeClr val="tx1"/>
              </a:solidFill>
            </a:endParaRPr>
          </a:p>
        </p:txBody>
      </p:sp>
      <p:sp>
        <p:nvSpPr>
          <p:cNvPr id="28" name="Rechteck 27">
            <a:extLst>
              <a:ext uri="{FF2B5EF4-FFF2-40B4-BE49-F238E27FC236}">
                <a16:creationId xmlns:a16="http://schemas.microsoft.com/office/drawing/2014/main" id="{4D3BF1C9-24CD-4548-9061-656D6A0E8036}"/>
              </a:ext>
            </a:extLst>
          </p:cNvPr>
          <p:cNvSpPr/>
          <p:nvPr/>
        </p:nvSpPr>
        <p:spPr>
          <a:xfrm>
            <a:off x="192000" y="3213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4</a:t>
            </a:r>
            <a:endParaRPr lang="en-US" sz="1200" dirty="0">
              <a:solidFill>
                <a:schemeClr val="tx1"/>
              </a:solidFill>
            </a:endParaRPr>
          </a:p>
        </p:txBody>
      </p:sp>
      <p:sp>
        <p:nvSpPr>
          <p:cNvPr id="29" name="Rechteck 28">
            <a:extLst>
              <a:ext uri="{FF2B5EF4-FFF2-40B4-BE49-F238E27FC236}">
                <a16:creationId xmlns:a16="http://schemas.microsoft.com/office/drawing/2014/main" id="{D6F3C50E-9668-450A-8138-08108A94476C}"/>
              </a:ext>
            </a:extLst>
          </p:cNvPr>
          <p:cNvSpPr/>
          <p:nvPr/>
        </p:nvSpPr>
        <p:spPr>
          <a:xfrm>
            <a:off x="192000" y="3671059"/>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5</a:t>
            </a:r>
            <a:endParaRPr lang="en-US" sz="1200" dirty="0">
              <a:solidFill>
                <a:schemeClr val="tx1"/>
              </a:solidFill>
            </a:endParaRPr>
          </a:p>
        </p:txBody>
      </p:sp>
      <p:sp>
        <p:nvSpPr>
          <p:cNvPr id="31" name="Rechteck 30">
            <a:extLst>
              <a:ext uri="{FF2B5EF4-FFF2-40B4-BE49-F238E27FC236}">
                <a16:creationId xmlns:a16="http://schemas.microsoft.com/office/drawing/2014/main" id="{E76270D2-FE50-4230-9AD2-B4BCE79225DF}"/>
              </a:ext>
            </a:extLst>
          </p:cNvPr>
          <p:cNvSpPr/>
          <p:nvPr/>
        </p:nvSpPr>
        <p:spPr>
          <a:xfrm>
            <a:off x="192000" y="4175059"/>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6</a:t>
            </a:r>
            <a:endParaRPr lang="en-US" sz="1200" dirty="0">
              <a:solidFill>
                <a:schemeClr val="tx1"/>
              </a:solidFill>
            </a:endParaRPr>
          </a:p>
        </p:txBody>
      </p:sp>
      <p:sp>
        <p:nvSpPr>
          <p:cNvPr id="32" name="Rechteck 31">
            <a:extLst>
              <a:ext uri="{FF2B5EF4-FFF2-40B4-BE49-F238E27FC236}">
                <a16:creationId xmlns:a16="http://schemas.microsoft.com/office/drawing/2014/main" id="{D30F75A3-2C10-41F2-909E-6937FCCDD98C}"/>
              </a:ext>
            </a:extLst>
          </p:cNvPr>
          <p:cNvSpPr/>
          <p:nvPr/>
        </p:nvSpPr>
        <p:spPr>
          <a:xfrm>
            <a:off x="192000" y="5013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7</a:t>
            </a:r>
            <a:endParaRPr lang="en-US" sz="1200" dirty="0">
              <a:solidFill>
                <a:schemeClr val="tx1"/>
              </a:solidFill>
            </a:endParaRPr>
          </a:p>
        </p:txBody>
      </p:sp>
      <p:sp>
        <p:nvSpPr>
          <p:cNvPr id="33" name="Rechteck 32">
            <a:extLst>
              <a:ext uri="{FF2B5EF4-FFF2-40B4-BE49-F238E27FC236}">
                <a16:creationId xmlns:a16="http://schemas.microsoft.com/office/drawing/2014/main" id="{6F07AB7B-C0B1-4441-810B-885DBB4ECE68}"/>
              </a:ext>
            </a:extLst>
          </p:cNvPr>
          <p:cNvSpPr/>
          <p:nvPr/>
        </p:nvSpPr>
        <p:spPr>
          <a:xfrm>
            <a:off x="192000" y="6021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8</a:t>
            </a:r>
            <a:endParaRPr lang="en-US" sz="1200" dirty="0">
              <a:solidFill>
                <a:schemeClr val="tx1"/>
              </a:solidFill>
            </a:endParaRPr>
          </a:p>
        </p:txBody>
      </p:sp>
      <p:sp>
        <p:nvSpPr>
          <p:cNvPr id="37" name="Titel 1">
            <a:extLst>
              <a:ext uri="{FF2B5EF4-FFF2-40B4-BE49-F238E27FC236}">
                <a16:creationId xmlns:a16="http://schemas.microsoft.com/office/drawing/2014/main" id="{0FE4255A-63AE-1245-8F47-C123B5EFEE8B}"/>
              </a:ext>
            </a:extLst>
          </p:cNvPr>
          <p:cNvSpPr txBox="1">
            <a:spLocks/>
          </p:cNvSpPr>
          <p:nvPr/>
        </p:nvSpPr>
        <p:spPr>
          <a:xfrm>
            <a:off x="467637" y="117000"/>
            <a:ext cx="11232000" cy="717944"/>
          </a:xfrm>
          <a:prstGeom prst="rect">
            <a:avLst/>
          </a:prstGeom>
        </p:spPr>
        <p:txBody>
          <a:bodyPr vert="horz" lIns="0" tIns="45720" rIns="91440" bIns="45720" rtlCol="0" anchor="t" anchorCtr="0">
            <a:noAutofit/>
          </a:bodyPr>
          <a:lst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a:lstStyle>
          <a:p>
            <a:pPr algn="ctr"/>
            <a:r>
              <a:rPr lang="en-US" dirty="0">
                <a:solidFill>
                  <a:schemeClr val="bg1">
                    <a:lumMod val="65000"/>
                  </a:schemeClr>
                </a:solidFill>
              </a:rPr>
              <a:t>B4P Example #1</a:t>
            </a:r>
            <a:br>
              <a:rPr lang="en-US" dirty="0">
                <a:solidFill>
                  <a:srgbClr val="2850A0"/>
                </a:solidFill>
              </a:rPr>
            </a:br>
            <a:r>
              <a:rPr lang="en-US" dirty="0">
                <a:solidFill>
                  <a:srgbClr val="3264C8"/>
                </a:solidFill>
              </a:rPr>
              <a:t>Merging Spreadsheet Data</a:t>
            </a:r>
            <a:endParaRPr lang="de-CH" dirty="0">
              <a:solidFill>
                <a:srgbClr val="3264C8"/>
              </a:solidFill>
            </a:endParaRPr>
          </a:p>
        </p:txBody>
      </p:sp>
      <p:sp>
        <p:nvSpPr>
          <p:cNvPr id="34" name="Rectangle 33">
            <a:extLst>
              <a:ext uri="{FF2B5EF4-FFF2-40B4-BE49-F238E27FC236}">
                <a16:creationId xmlns:a16="http://schemas.microsoft.com/office/drawing/2014/main" id="{7C32C5C7-A37C-7E48-88F8-E483FF4DDCA7}"/>
              </a:ext>
            </a:extLst>
          </p:cNvPr>
          <p:cNvSpPr/>
          <p:nvPr/>
        </p:nvSpPr>
        <p:spPr>
          <a:xfrm>
            <a:off x="1462167" y="1135404"/>
            <a:ext cx="7297833" cy="369332"/>
          </a:xfrm>
          <a:prstGeom prst="rect">
            <a:avLst/>
          </a:prstGeom>
        </p:spPr>
        <p:txBody>
          <a:bodyPr wrap="square">
            <a:spAutoFit/>
          </a:bodyPr>
          <a:lstStyle/>
          <a:p>
            <a:r>
              <a:rPr lang="en-US" b="1" dirty="0">
                <a:solidFill>
                  <a:schemeClr val="tx1">
                    <a:lumMod val="65000"/>
                    <a:lumOff val="35000"/>
                  </a:schemeClr>
                </a:solidFill>
              </a:rPr>
              <a:t>Solution:  8 Statements         </a:t>
            </a:r>
            <a:r>
              <a:rPr lang="en-US" b="1" i="1" dirty="0">
                <a:solidFill>
                  <a:schemeClr val="bg1">
                    <a:lumMod val="75000"/>
                  </a:schemeClr>
                </a:solidFill>
              </a:rPr>
              <a:t>(Optional formatting: 5 Statements)</a:t>
            </a:r>
          </a:p>
        </p:txBody>
      </p:sp>
      <p:sp>
        <p:nvSpPr>
          <p:cNvPr id="30" name="Rechteck 17">
            <a:extLst>
              <a:ext uri="{FF2B5EF4-FFF2-40B4-BE49-F238E27FC236}">
                <a16:creationId xmlns:a16="http://schemas.microsoft.com/office/drawing/2014/main" id="{B9627141-9C51-654B-B75A-693A85EF1FEB}"/>
              </a:ext>
            </a:extLst>
          </p:cNvPr>
          <p:cNvSpPr/>
          <p:nvPr/>
        </p:nvSpPr>
        <p:spPr>
          <a:xfrm>
            <a:off x="9408000" y="1700353"/>
            <a:ext cx="2592000" cy="48401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r>
              <a:rPr lang="en-US" sz="1200" b="1" dirty="0">
                <a:solidFill>
                  <a:schemeClr val="tx1"/>
                </a:solidFill>
              </a:rPr>
              <a:t>Plain English multi-word names</a:t>
            </a:r>
          </a:p>
          <a:p>
            <a:pPr marL="171450" indent="-171450">
              <a:buFont typeface="Wingdings" panose="05000000000000000000" pitchFamily="2" charset="2"/>
              <a:buChar char="§"/>
            </a:pPr>
            <a:r>
              <a:rPr lang="en-US" sz="1200" dirty="0">
                <a:solidFill>
                  <a:schemeClr val="tx1"/>
                </a:solidFill>
              </a:rPr>
              <a:t>Functions, variables, tables, etc.</a:t>
            </a:r>
          </a:p>
        </p:txBody>
      </p:sp>
      <p:sp>
        <p:nvSpPr>
          <p:cNvPr id="36" name="Rechteck 19">
            <a:extLst>
              <a:ext uri="{FF2B5EF4-FFF2-40B4-BE49-F238E27FC236}">
                <a16:creationId xmlns:a16="http://schemas.microsoft.com/office/drawing/2014/main" id="{D4963825-3E3C-714F-A9D5-2049DB7CF13B}"/>
              </a:ext>
            </a:extLst>
          </p:cNvPr>
          <p:cNvSpPr/>
          <p:nvPr/>
        </p:nvSpPr>
        <p:spPr>
          <a:xfrm>
            <a:off x="9499578" y="2360635"/>
            <a:ext cx="248505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r>
              <a:rPr lang="en-US" sz="1200" b="1" dirty="0">
                <a:solidFill>
                  <a:schemeClr val="tx1"/>
                </a:solidFill>
              </a:rPr>
              <a:t>Simple business logic</a:t>
            </a:r>
          </a:p>
          <a:p>
            <a:pPr marL="171450" indent="-171450">
              <a:buFont typeface="Wingdings" panose="05000000000000000000" pitchFamily="2" charset="2"/>
              <a:buChar char="§"/>
            </a:pPr>
            <a:r>
              <a:rPr lang="en-US" sz="1200" dirty="0">
                <a:solidFill>
                  <a:schemeClr val="tx1"/>
                </a:solidFill>
              </a:rPr>
              <a:t>No or minimal loops or variables needed for coding</a:t>
            </a:r>
          </a:p>
        </p:txBody>
      </p:sp>
      <p:sp>
        <p:nvSpPr>
          <p:cNvPr id="38" name="Rechteck 20">
            <a:extLst>
              <a:ext uri="{FF2B5EF4-FFF2-40B4-BE49-F238E27FC236}">
                <a16:creationId xmlns:a16="http://schemas.microsoft.com/office/drawing/2014/main" id="{A354CB80-9004-794F-BA2A-8C426A9AC9A1}"/>
              </a:ext>
            </a:extLst>
          </p:cNvPr>
          <p:cNvSpPr/>
          <p:nvPr/>
        </p:nvSpPr>
        <p:spPr>
          <a:xfrm>
            <a:off x="9548991" y="5778941"/>
            <a:ext cx="2880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r>
              <a:rPr lang="en-US" sz="1200" b="1" dirty="0">
                <a:solidFill>
                  <a:schemeClr val="tx1"/>
                </a:solidFill>
              </a:rPr>
              <a:t>Full Excel support</a:t>
            </a:r>
          </a:p>
          <a:p>
            <a:pPr marL="171450" indent="-171450">
              <a:buFont typeface="Wingdings" panose="05000000000000000000" pitchFamily="2" charset="2"/>
              <a:buChar char="§"/>
            </a:pPr>
            <a:r>
              <a:rPr lang="en-US" sz="1200" dirty="0">
                <a:solidFill>
                  <a:schemeClr val="tx1"/>
                </a:solidFill>
              </a:rPr>
              <a:t>Loading and saving</a:t>
            </a:r>
          </a:p>
          <a:p>
            <a:pPr marL="171450" indent="-171450">
              <a:buFont typeface="Wingdings" panose="05000000000000000000" pitchFamily="2" charset="2"/>
              <a:buChar char="§"/>
            </a:pPr>
            <a:r>
              <a:rPr lang="en-US" sz="1200" dirty="0">
                <a:solidFill>
                  <a:schemeClr val="tx1"/>
                </a:solidFill>
              </a:rPr>
              <a:t>Full data transparency</a:t>
            </a:r>
          </a:p>
        </p:txBody>
      </p:sp>
      <p:sp>
        <p:nvSpPr>
          <p:cNvPr id="39" name="Rechteck 29">
            <a:extLst>
              <a:ext uri="{FF2B5EF4-FFF2-40B4-BE49-F238E27FC236}">
                <a16:creationId xmlns:a16="http://schemas.microsoft.com/office/drawing/2014/main" id="{5366C8EF-5BB8-4D42-B076-30E4DFD68E9A}"/>
              </a:ext>
            </a:extLst>
          </p:cNvPr>
          <p:cNvSpPr/>
          <p:nvPr/>
        </p:nvSpPr>
        <p:spPr>
          <a:xfrm>
            <a:off x="9443998" y="3157972"/>
            <a:ext cx="2520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r>
              <a:rPr lang="en-US" sz="1200" b="1" dirty="0">
                <a:solidFill>
                  <a:schemeClr val="tx1"/>
                </a:solidFill>
              </a:rPr>
              <a:t>Portability ensured</a:t>
            </a:r>
          </a:p>
          <a:p>
            <a:pPr marL="171450" indent="-171450">
              <a:buFont typeface="Wingdings" panose="05000000000000000000" pitchFamily="2" charset="2"/>
              <a:buChar char="§"/>
            </a:pPr>
            <a:r>
              <a:rPr lang="en-US" sz="1200" dirty="0">
                <a:solidFill>
                  <a:schemeClr val="tx1"/>
                </a:solidFill>
              </a:rPr>
              <a:t>Statements are independent from platform and output format</a:t>
            </a:r>
          </a:p>
        </p:txBody>
      </p:sp>
      <p:sp>
        <p:nvSpPr>
          <p:cNvPr id="4" name="Right Arrow 3">
            <a:extLst>
              <a:ext uri="{FF2B5EF4-FFF2-40B4-BE49-F238E27FC236}">
                <a16:creationId xmlns:a16="http://schemas.microsoft.com/office/drawing/2014/main" id="{37B64E80-9A40-A749-9822-6D5EBEAA08B4}"/>
              </a:ext>
            </a:extLst>
          </p:cNvPr>
          <p:cNvSpPr/>
          <p:nvPr/>
        </p:nvSpPr>
        <p:spPr>
          <a:xfrm rot="10800000">
            <a:off x="8794495" y="2440905"/>
            <a:ext cx="360000" cy="297332"/>
          </a:xfrm>
          <a:prstGeom prst="rightArrow">
            <a:avLst/>
          </a:prstGeom>
          <a:solidFill>
            <a:schemeClr val="bg1">
              <a:lumMod val="85000"/>
            </a:schemeClr>
          </a:solid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35" name="Right Arrow 34">
            <a:extLst>
              <a:ext uri="{FF2B5EF4-FFF2-40B4-BE49-F238E27FC236}">
                <a16:creationId xmlns:a16="http://schemas.microsoft.com/office/drawing/2014/main" id="{6E79B4BF-FCF9-B644-AD0C-7BBE765D0E01}"/>
              </a:ext>
            </a:extLst>
          </p:cNvPr>
          <p:cNvSpPr/>
          <p:nvPr/>
        </p:nvSpPr>
        <p:spPr>
          <a:xfrm rot="10800000">
            <a:off x="8794495" y="1773000"/>
            <a:ext cx="360000" cy="297332"/>
          </a:xfrm>
          <a:prstGeom prst="rightArrow">
            <a:avLst/>
          </a:prstGeom>
          <a:solidFill>
            <a:schemeClr val="bg1">
              <a:lumMod val="85000"/>
            </a:schemeClr>
          </a:solid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40" name="Right Arrow 39">
            <a:extLst>
              <a:ext uri="{FF2B5EF4-FFF2-40B4-BE49-F238E27FC236}">
                <a16:creationId xmlns:a16="http://schemas.microsoft.com/office/drawing/2014/main" id="{40EAE291-5C82-0F4A-934A-7725CE900406}"/>
              </a:ext>
            </a:extLst>
          </p:cNvPr>
          <p:cNvSpPr/>
          <p:nvPr/>
        </p:nvSpPr>
        <p:spPr>
          <a:xfrm rot="10800000">
            <a:off x="8769789" y="3328368"/>
            <a:ext cx="360000" cy="297332"/>
          </a:xfrm>
          <a:prstGeom prst="rightArrow">
            <a:avLst/>
          </a:prstGeom>
          <a:solidFill>
            <a:schemeClr val="bg1">
              <a:lumMod val="85000"/>
            </a:schemeClr>
          </a:solid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41" name="Right Arrow 40">
            <a:extLst>
              <a:ext uri="{FF2B5EF4-FFF2-40B4-BE49-F238E27FC236}">
                <a16:creationId xmlns:a16="http://schemas.microsoft.com/office/drawing/2014/main" id="{CFA77F18-4FB6-D040-A53D-96BB2003B3EE}"/>
              </a:ext>
            </a:extLst>
          </p:cNvPr>
          <p:cNvSpPr/>
          <p:nvPr/>
        </p:nvSpPr>
        <p:spPr>
          <a:xfrm rot="10800000">
            <a:off x="8794495" y="4706638"/>
            <a:ext cx="360000" cy="297332"/>
          </a:xfrm>
          <a:prstGeom prst="rightArrow">
            <a:avLst/>
          </a:prstGeom>
          <a:solidFill>
            <a:schemeClr val="bg1">
              <a:lumMod val="85000"/>
            </a:schemeClr>
          </a:solid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42" name="Right Arrow 41">
            <a:extLst>
              <a:ext uri="{FF2B5EF4-FFF2-40B4-BE49-F238E27FC236}">
                <a16:creationId xmlns:a16="http://schemas.microsoft.com/office/drawing/2014/main" id="{A52C32A6-FDF3-364E-A6CC-6A991AAD1508}"/>
              </a:ext>
            </a:extLst>
          </p:cNvPr>
          <p:cNvSpPr/>
          <p:nvPr/>
        </p:nvSpPr>
        <p:spPr>
          <a:xfrm rot="10800000">
            <a:off x="8794495" y="6129000"/>
            <a:ext cx="360000" cy="297332"/>
          </a:xfrm>
          <a:prstGeom prst="rightArrow">
            <a:avLst/>
          </a:prstGeom>
          <a:solidFill>
            <a:schemeClr val="bg1">
              <a:lumMod val="85000"/>
            </a:schemeClr>
          </a:solidFill>
          <a:ln w="952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43" name="Line">
            <a:extLst>
              <a:ext uri="{FF2B5EF4-FFF2-40B4-BE49-F238E27FC236}">
                <a16:creationId xmlns:a16="http://schemas.microsoft.com/office/drawing/2014/main" id="{AD2ECA20-256C-724E-B1DF-9D5CCAAD24F4}"/>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4197536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hteck 25">
            <a:extLst>
              <a:ext uri="{FF2B5EF4-FFF2-40B4-BE49-F238E27FC236}">
                <a16:creationId xmlns:a16="http://schemas.microsoft.com/office/drawing/2014/main" id="{D5D7F97A-5273-4FC0-820C-28E560F34F51}"/>
              </a:ext>
            </a:extLst>
          </p:cNvPr>
          <p:cNvSpPr/>
          <p:nvPr/>
        </p:nvSpPr>
        <p:spPr>
          <a:xfrm>
            <a:off x="2361667" y="5769419"/>
            <a:ext cx="7416812" cy="986833"/>
          </a:xfrm>
          <a:prstGeom prst="rect">
            <a:avLst/>
          </a:prstGeom>
          <a:solidFill>
            <a:schemeClr val="bg1">
              <a:lumMod val="95000"/>
              <a:alpha val="55198"/>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buClr>
                <a:schemeClr val="bg1">
                  <a:lumMod val="50000"/>
                </a:schemeClr>
              </a:buClr>
            </a:pPr>
            <a:r>
              <a:rPr lang="en-US" sz="1200" b="1" dirty="0">
                <a:solidFill>
                  <a:schemeClr val="tx1">
                    <a:lumMod val="85000"/>
                    <a:lumOff val="15000"/>
                    <a:alpha val="69902"/>
                  </a:schemeClr>
                </a:solidFill>
              </a:rPr>
              <a:t>Task:  Import real-time online  S&amp;P 500 and NASDAQ 100 stock information and merge them</a:t>
            </a:r>
            <a:endParaRPr lang="en-US" sz="1200" dirty="0">
              <a:solidFill>
                <a:schemeClr val="tx1">
                  <a:alpha val="69902"/>
                </a:schemeClr>
              </a:solidFill>
            </a:endParaRPr>
          </a:p>
          <a:p>
            <a:pPr marL="285750" indent="-285750">
              <a:buClr>
                <a:schemeClr val="bg1">
                  <a:lumMod val="50000"/>
                </a:schemeClr>
              </a:buClr>
              <a:buFont typeface="Wingdings" panose="05000000000000000000" pitchFamily="2" charset="2"/>
              <a:buChar char="§"/>
            </a:pPr>
            <a:r>
              <a:rPr lang="en-US" sz="1200" dirty="0">
                <a:solidFill>
                  <a:schemeClr val="tx1">
                    <a:alpha val="69902"/>
                  </a:schemeClr>
                </a:solidFill>
              </a:rPr>
              <a:t>Data source1: </a:t>
            </a:r>
            <a:r>
              <a:rPr lang="de-CH" sz="1200" dirty="0">
                <a:solidFill>
                  <a:schemeClr val="tx1">
                    <a:alpha val="69902"/>
                  </a:schemeClr>
                </a:solidFill>
                <a:hlinkClick r:id="rId2">
                  <a:extLst>
                    <a:ext uri="{A12FA001-AC4F-418D-AE19-62706E023703}">
                      <ahyp:hlinkClr xmlns:ahyp="http://schemas.microsoft.com/office/drawing/2018/hyperlinkcolor" val="tx"/>
                    </a:ext>
                  </a:extLst>
                </a:hlinkClick>
              </a:rPr>
              <a:t>https://www.slickcharts.com/nasdaq100</a:t>
            </a:r>
            <a:endParaRPr lang="en-US" sz="1200" dirty="0">
              <a:solidFill>
                <a:schemeClr val="tx1">
                  <a:alpha val="69902"/>
                </a:schemeClr>
              </a:solidFill>
            </a:endParaRPr>
          </a:p>
          <a:p>
            <a:pPr marL="285750" indent="-285750">
              <a:buClr>
                <a:schemeClr val="bg1">
                  <a:lumMod val="50000"/>
                </a:schemeClr>
              </a:buClr>
              <a:buFont typeface="Wingdings" panose="05000000000000000000" pitchFamily="2" charset="2"/>
              <a:buChar char="§"/>
            </a:pPr>
            <a:r>
              <a:rPr lang="en-US" sz="1200" dirty="0">
                <a:solidFill>
                  <a:schemeClr val="tx1">
                    <a:alpha val="69902"/>
                  </a:schemeClr>
                </a:solidFill>
              </a:rPr>
              <a:t>Data source2: </a:t>
            </a:r>
            <a:r>
              <a:rPr lang="de-CH" sz="1200" dirty="0">
                <a:solidFill>
                  <a:schemeClr val="tx1">
                    <a:alpha val="69902"/>
                  </a:schemeClr>
                </a:solidFill>
                <a:hlinkClick r:id="rId3">
                  <a:extLst>
                    <a:ext uri="{A12FA001-AC4F-418D-AE19-62706E023703}">
                      <ahyp:hlinkClr xmlns:ahyp="http://schemas.microsoft.com/office/drawing/2018/hyperlinkcolor" val="tx"/>
                    </a:ext>
                  </a:extLst>
                </a:hlinkClick>
              </a:rPr>
              <a:t>https://www.slickcharts.com/sp500</a:t>
            </a:r>
            <a:r>
              <a:rPr lang="de-CH" sz="1200" dirty="0">
                <a:solidFill>
                  <a:schemeClr val="tx1">
                    <a:alpha val="69902"/>
                  </a:schemeClr>
                </a:solidFill>
              </a:rPr>
              <a:t> </a:t>
            </a:r>
            <a:endParaRPr lang="en-US" sz="1200" dirty="0">
              <a:solidFill>
                <a:schemeClr val="tx1">
                  <a:alpha val="69902"/>
                </a:schemeClr>
              </a:solidFill>
            </a:endParaRPr>
          </a:p>
          <a:p>
            <a:pPr marL="285750" indent="-285750">
              <a:buClr>
                <a:schemeClr val="bg1">
                  <a:lumMod val="50000"/>
                </a:schemeClr>
              </a:buClr>
              <a:buFont typeface="Wingdings" panose="05000000000000000000" pitchFamily="2" charset="2"/>
              <a:buChar char="§"/>
            </a:pPr>
            <a:r>
              <a:rPr lang="en-US" sz="1200" dirty="0">
                <a:solidFill>
                  <a:schemeClr val="tx1">
                    <a:alpha val="69902"/>
                  </a:schemeClr>
                </a:solidFill>
              </a:rPr>
              <a:t>Some companies are listed in only one of them, others are listed in both.</a:t>
            </a:r>
          </a:p>
          <a:p>
            <a:pPr marL="285750" indent="-285750">
              <a:buClr>
                <a:schemeClr val="bg1">
                  <a:lumMod val="50000"/>
                </a:schemeClr>
              </a:buClr>
              <a:buFont typeface="Wingdings" panose="05000000000000000000" pitchFamily="2" charset="2"/>
              <a:buChar char="§"/>
            </a:pPr>
            <a:r>
              <a:rPr lang="en-US" sz="1200" dirty="0">
                <a:solidFill>
                  <a:schemeClr val="tx1">
                    <a:alpha val="69902"/>
                  </a:schemeClr>
                </a:solidFill>
              </a:rPr>
              <a:t>Combine the information, show weighting in the two listings and color code trends (positive/negative)</a:t>
            </a:r>
          </a:p>
        </p:txBody>
      </p:sp>
      <p:sp>
        <p:nvSpPr>
          <p:cNvPr id="16" name="Rectangle 15">
            <a:extLst>
              <a:ext uri="{FF2B5EF4-FFF2-40B4-BE49-F238E27FC236}">
                <a16:creationId xmlns:a16="http://schemas.microsoft.com/office/drawing/2014/main" id="{F8CB45BB-5949-104E-A0C0-6D4C33ECC84C}"/>
              </a:ext>
            </a:extLst>
          </p:cNvPr>
          <p:cNvSpPr/>
          <p:nvPr/>
        </p:nvSpPr>
        <p:spPr>
          <a:xfrm>
            <a:off x="7819362" y="1246977"/>
            <a:ext cx="4034408" cy="3963733"/>
          </a:xfrm>
          <a:prstGeom prst="rect">
            <a:avLst/>
          </a:prstGeom>
          <a:solidFill>
            <a:schemeClr val="bg1">
              <a:lumMod val="95000"/>
              <a:alpha val="44652"/>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17" name="Rectangle 16">
            <a:extLst>
              <a:ext uri="{FF2B5EF4-FFF2-40B4-BE49-F238E27FC236}">
                <a16:creationId xmlns:a16="http://schemas.microsoft.com/office/drawing/2014/main" id="{82A9F7DA-C2D9-764D-86E6-A3D61619527C}"/>
              </a:ext>
            </a:extLst>
          </p:cNvPr>
          <p:cNvSpPr/>
          <p:nvPr/>
        </p:nvSpPr>
        <p:spPr>
          <a:xfrm>
            <a:off x="61999" y="1290730"/>
            <a:ext cx="3808013" cy="4030778"/>
          </a:xfrm>
          <a:prstGeom prst="rect">
            <a:avLst/>
          </a:prstGeom>
          <a:solidFill>
            <a:schemeClr val="bg1">
              <a:lumMod val="95000"/>
              <a:alpha val="44652"/>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18" name="Triangle 17">
            <a:extLst>
              <a:ext uri="{FF2B5EF4-FFF2-40B4-BE49-F238E27FC236}">
                <a16:creationId xmlns:a16="http://schemas.microsoft.com/office/drawing/2014/main" id="{D09CE7B2-DA47-2E4F-AD87-46B589C2F56E}"/>
              </a:ext>
            </a:extLst>
          </p:cNvPr>
          <p:cNvSpPr/>
          <p:nvPr/>
        </p:nvSpPr>
        <p:spPr>
          <a:xfrm rot="16200000">
            <a:off x="4690133" y="2059520"/>
            <a:ext cx="3963733" cy="2304000"/>
          </a:xfrm>
          <a:prstGeom prst="triangle">
            <a:avLst/>
          </a:prstGeom>
          <a:solidFill>
            <a:schemeClr val="bg1">
              <a:lumMod val="95000"/>
              <a:alpha val="44652"/>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19" name="Triangle 18">
            <a:extLst>
              <a:ext uri="{FF2B5EF4-FFF2-40B4-BE49-F238E27FC236}">
                <a16:creationId xmlns:a16="http://schemas.microsoft.com/office/drawing/2014/main" id="{D1A6B0E9-FAED-C049-952F-CAB3C4C7039F}"/>
              </a:ext>
            </a:extLst>
          </p:cNvPr>
          <p:cNvSpPr/>
          <p:nvPr/>
        </p:nvSpPr>
        <p:spPr>
          <a:xfrm rot="5400000">
            <a:off x="3006624" y="2154121"/>
            <a:ext cx="4030778" cy="2304000"/>
          </a:xfrm>
          <a:prstGeom prst="triangle">
            <a:avLst/>
          </a:prstGeom>
          <a:solidFill>
            <a:schemeClr val="bg1">
              <a:lumMod val="95000"/>
              <a:alpha val="44652"/>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pic>
        <p:nvPicPr>
          <p:cNvPr id="27" name="Grafik 5">
            <a:extLst>
              <a:ext uri="{FF2B5EF4-FFF2-40B4-BE49-F238E27FC236}">
                <a16:creationId xmlns:a16="http://schemas.microsoft.com/office/drawing/2014/main" id="{0E8168F4-97E7-0343-9AF7-D523EE65A5C8}"/>
              </a:ext>
            </a:extLst>
          </p:cNvPr>
          <p:cNvPicPr>
            <a:picLocks noChangeAspect="1"/>
          </p:cNvPicPr>
          <p:nvPr/>
        </p:nvPicPr>
        <p:blipFill>
          <a:blip r:embed="rId4"/>
          <a:stretch>
            <a:fillRect/>
          </a:stretch>
        </p:blipFill>
        <p:spPr>
          <a:xfrm>
            <a:off x="7126209" y="2188305"/>
            <a:ext cx="4328573" cy="2239493"/>
          </a:xfrm>
          <a:prstGeom prst="rect">
            <a:avLst/>
          </a:prstGeom>
          <a:solidFill>
            <a:schemeClr val="bg1"/>
          </a:solidFill>
          <a:ln w="12700">
            <a:solidFill>
              <a:schemeClr val="bg1">
                <a:lumMod val="75000"/>
              </a:schemeClr>
            </a:solidFill>
          </a:ln>
          <a:effectLst>
            <a:outerShdw blurRad="50800" dist="126789" dir="8100000" algn="tr" rotWithShape="0">
              <a:prstClr val="black">
                <a:alpha val="40000"/>
              </a:prstClr>
            </a:outerShdw>
          </a:effectLst>
        </p:spPr>
      </p:pic>
      <p:pic>
        <p:nvPicPr>
          <p:cNvPr id="37" name="Picture 36" descr="Graphical user interface, table&#10;&#10;Description automatically generated">
            <a:extLst>
              <a:ext uri="{FF2B5EF4-FFF2-40B4-BE49-F238E27FC236}">
                <a16:creationId xmlns:a16="http://schemas.microsoft.com/office/drawing/2014/main" id="{E20C7C10-E57A-9148-8EA4-A043D0D7DCA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97647" y="1404341"/>
            <a:ext cx="2550621" cy="2244671"/>
          </a:xfrm>
          <a:prstGeom prst="rect">
            <a:avLst/>
          </a:prstGeom>
          <a:ln w="12700">
            <a:solidFill>
              <a:schemeClr val="bg1">
                <a:lumMod val="75000"/>
              </a:schemeClr>
            </a:solidFill>
          </a:ln>
          <a:effectLst>
            <a:outerShdw blurRad="50800" dist="144507" dir="8100000" algn="tr" rotWithShape="0">
              <a:prstClr val="black">
                <a:alpha val="40000"/>
              </a:prstClr>
            </a:outerShdw>
          </a:effectLst>
        </p:spPr>
      </p:pic>
      <p:pic>
        <p:nvPicPr>
          <p:cNvPr id="38" name="Picture 37" descr="Graphical user interface, table&#10;&#10;Description automatically generated">
            <a:extLst>
              <a:ext uri="{FF2B5EF4-FFF2-40B4-BE49-F238E27FC236}">
                <a16:creationId xmlns:a16="http://schemas.microsoft.com/office/drawing/2014/main" id="{02948E6F-A4FD-5640-ABD2-BA6FE5C82E2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42091" y="2926519"/>
            <a:ext cx="2611412" cy="2284191"/>
          </a:xfrm>
          <a:prstGeom prst="rect">
            <a:avLst/>
          </a:prstGeom>
          <a:ln w="12700">
            <a:solidFill>
              <a:schemeClr val="bg1">
                <a:lumMod val="75000"/>
              </a:schemeClr>
            </a:solidFill>
          </a:ln>
          <a:effectLst>
            <a:outerShdw blurRad="50800" dist="144507" dir="8100000" algn="tr" rotWithShape="0">
              <a:prstClr val="black">
                <a:alpha val="40000"/>
              </a:prstClr>
            </a:outerShdw>
          </a:effectLst>
        </p:spPr>
      </p:pic>
      <p:grpSp>
        <p:nvGrpSpPr>
          <p:cNvPr id="29" name="Gruppieren 20">
            <a:extLst>
              <a:ext uri="{FF2B5EF4-FFF2-40B4-BE49-F238E27FC236}">
                <a16:creationId xmlns:a16="http://schemas.microsoft.com/office/drawing/2014/main" id="{69F72D45-0468-424F-A43E-1375439EC878}"/>
              </a:ext>
            </a:extLst>
          </p:cNvPr>
          <p:cNvGrpSpPr/>
          <p:nvPr/>
        </p:nvGrpSpPr>
        <p:grpSpPr>
          <a:xfrm>
            <a:off x="5277616" y="2828284"/>
            <a:ext cx="1134143" cy="909223"/>
            <a:chOff x="4944000" y="2349000"/>
            <a:chExt cx="1440000" cy="1152000"/>
          </a:xfrm>
        </p:grpSpPr>
        <p:sp>
          <p:nvSpPr>
            <p:cNvPr id="30" name="Rechteck: abgerundete Ecken 14">
              <a:extLst>
                <a:ext uri="{FF2B5EF4-FFF2-40B4-BE49-F238E27FC236}">
                  <a16:creationId xmlns:a16="http://schemas.microsoft.com/office/drawing/2014/main" id="{CF20F827-09AD-F94E-92F1-3B3776BC994B}"/>
                </a:ext>
              </a:extLst>
            </p:cNvPr>
            <p:cNvSpPr/>
            <p:nvPr/>
          </p:nvSpPr>
          <p:spPr>
            <a:xfrm>
              <a:off x="4944224" y="2349000"/>
              <a:ext cx="1439712" cy="1152000"/>
            </a:xfrm>
            <a:prstGeom prst="roundRect">
              <a:avLst>
                <a:gd name="adj" fmla="val 11065"/>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lstStyle/>
            <a:p>
              <a:endParaRPr lang="en-US" dirty="0">
                <a:solidFill>
                  <a:schemeClr val="tx1"/>
                </a:solidFill>
              </a:endParaRPr>
            </a:p>
          </p:txBody>
        </p:sp>
        <p:sp>
          <p:nvSpPr>
            <p:cNvPr id="31" name="B4P">
              <a:extLst>
                <a:ext uri="{FF2B5EF4-FFF2-40B4-BE49-F238E27FC236}">
                  <a16:creationId xmlns:a16="http://schemas.microsoft.com/office/drawing/2014/main" id="{00AC4607-B39C-1441-8A1B-F5DBC4CDE9AA}"/>
                </a:ext>
              </a:extLst>
            </p:cNvPr>
            <p:cNvSpPr txBox="1"/>
            <p:nvPr/>
          </p:nvSpPr>
          <p:spPr>
            <a:xfrm>
              <a:off x="4944000" y="2447255"/>
              <a:ext cx="1440000" cy="432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nchorCtr="0">
              <a:noAutofit/>
            </a:bodyPr>
            <a:lstStyle>
              <a:lvl1pPr algn="ctr">
                <a:defRPr sz="4200" b="1">
                  <a:solidFill>
                    <a:srgbClr val="FFFFFF"/>
                  </a:solidFill>
                </a:defRPr>
              </a:lvl1pPr>
            </a:lstStyle>
            <a:p>
              <a:r>
                <a:rPr lang="en-US" sz="3600" noProof="1"/>
                <a:t>B4P</a:t>
              </a:r>
            </a:p>
          </p:txBody>
        </p:sp>
        <p:sp>
          <p:nvSpPr>
            <p:cNvPr id="32" name="Triangle">
              <a:extLst>
                <a:ext uri="{FF2B5EF4-FFF2-40B4-BE49-F238E27FC236}">
                  <a16:creationId xmlns:a16="http://schemas.microsoft.com/office/drawing/2014/main" id="{68BE7B62-E641-ED4B-BA24-4D5C783AA73D}"/>
                </a:ext>
              </a:extLst>
            </p:cNvPr>
            <p:cNvSpPr/>
            <p:nvPr/>
          </p:nvSpPr>
          <p:spPr>
            <a:xfrm rot="5400000">
              <a:off x="5447999" y="2886706"/>
              <a:ext cx="432000" cy="57233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noFill/>
            </a:ln>
          </p:spPr>
          <p:txBody>
            <a:bodyPr lIns="36000" tIns="36000" rIns="36000" bIns="36000" anchor="ctr"/>
            <a:lstStyle/>
            <a:p>
              <a:endParaRPr lang="en-US" dirty="0"/>
            </a:p>
          </p:txBody>
        </p:sp>
      </p:grpSp>
      <p:sp>
        <p:nvSpPr>
          <p:cNvPr id="33" name="Right Arrow 26">
            <a:extLst>
              <a:ext uri="{FF2B5EF4-FFF2-40B4-BE49-F238E27FC236}">
                <a16:creationId xmlns:a16="http://schemas.microsoft.com/office/drawing/2014/main" id="{26EE6159-A4E8-0D40-B715-0DD11B77DDBA}"/>
              </a:ext>
            </a:extLst>
          </p:cNvPr>
          <p:cNvSpPr/>
          <p:nvPr/>
        </p:nvSpPr>
        <p:spPr>
          <a:xfrm>
            <a:off x="4800000" y="3161507"/>
            <a:ext cx="300026" cy="293481"/>
          </a:xfrm>
          <a:prstGeom prst="rightArrow">
            <a:avLst/>
          </a:pr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34" name="Right Arrow 27">
            <a:extLst>
              <a:ext uri="{FF2B5EF4-FFF2-40B4-BE49-F238E27FC236}">
                <a16:creationId xmlns:a16="http://schemas.microsoft.com/office/drawing/2014/main" id="{735164F0-F498-2F4F-8CCE-FA25D9D0C1AA}"/>
              </a:ext>
            </a:extLst>
          </p:cNvPr>
          <p:cNvSpPr/>
          <p:nvPr/>
        </p:nvSpPr>
        <p:spPr>
          <a:xfrm>
            <a:off x="6587974" y="3161507"/>
            <a:ext cx="300026" cy="293481"/>
          </a:xfrm>
          <a:prstGeom prst="rightArrow">
            <a:avLst/>
          </a:pr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35" name="Titel 1">
            <a:extLst>
              <a:ext uri="{FF2B5EF4-FFF2-40B4-BE49-F238E27FC236}">
                <a16:creationId xmlns:a16="http://schemas.microsoft.com/office/drawing/2014/main" id="{3568B6B1-AA3B-A345-97CC-01AA8FA0E6D0}"/>
              </a:ext>
            </a:extLst>
          </p:cNvPr>
          <p:cNvSpPr>
            <a:spLocks noGrp="1"/>
          </p:cNvSpPr>
          <p:nvPr>
            <p:ph type="title"/>
          </p:nvPr>
        </p:nvSpPr>
        <p:spPr>
          <a:xfrm>
            <a:off x="467637" y="45000"/>
            <a:ext cx="11232000" cy="1079165"/>
          </a:xfrm>
        </p:spPr>
        <p:txBody>
          <a:bodyPr/>
          <a:lstStyle/>
          <a:p>
            <a:pPr algn="ctr"/>
            <a:r>
              <a:rPr lang="en-US" dirty="0">
                <a:solidFill>
                  <a:schemeClr val="bg1">
                    <a:lumMod val="65000"/>
                  </a:schemeClr>
                </a:solidFill>
              </a:rPr>
              <a:t>B4P Example #2</a:t>
            </a:r>
            <a:br>
              <a:rPr lang="en-US" dirty="0">
                <a:solidFill>
                  <a:srgbClr val="2850A0"/>
                </a:solidFill>
              </a:rPr>
            </a:br>
            <a:r>
              <a:rPr lang="en-US" dirty="0">
                <a:solidFill>
                  <a:srgbClr val="3264C8"/>
                </a:solidFill>
              </a:rPr>
              <a:t>Merging Online Stock Data</a:t>
            </a:r>
            <a:endParaRPr lang="de-CH" dirty="0">
              <a:solidFill>
                <a:srgbClr val="3264C8"/>
              </a:solidFill>
            </a:endParaRPr>
          </a:p>
        </p:txBody>
      </p:sp>
      <p:sp>
        <p:nvSpPr>
          <p:cNvPr id="20" name="Line">
            <a:extLst>
              <a:ext uri="{FF2B5EF4-FFF2-40B4-BE49-F238E27FC236}">
                <a16:creationId xmlns:a16="http://schemas.microsoft.com/office/drawing/2014/main" id="{42F1FF09-7AD3-EB4E-9459-98B5BCDB8F7E}"/>
              </a:ext>
            </a:extLst>
          </p:cNvPr>
          <p:cNvSpPr/>
          <p:nvPr/>
        </p:nvSpPr>
        <p:spPr>
          <a:xfrm>
            <a:off x="-21684" y="765000"/>
            <a:ext cx="12192418" cy="0"/>
          </a:xfrm>
          <a:prstGeom prst="line">
            <a:avLst/>
          </a:prstGeom>
          <a:ln w="12700">
            <a:solidFill>
              <a:schemeClr val="bg1">
                <a:lumMod val="75000"/>
              </a:schemeClr>
            </a:solidFill>
          </a:ln>
        </p:spPr>
        <p:txBody>
          <a:bodyPr lIns="45719" rIns="45719"/>
          <a:lstStyle/>
          <a:p>
            <a:endParaRPr lang="en-US" dirty="0"/>
          </a:p>
        </p:txBody>
      </p:sp>
      <p:sp>
        <p:nvSpPr>
          <p:cNvPr id="21" name="TextBox 20">
            <a:extLst>
              <a:ext uri="{FF2B5EF4-FFF2-40B4-BE49-F238E27FC236}">
                <a16:creationId xmlns:a16="http://schemas.microsoft.com/office/drawing/2014/main" id="{983D0AA4-BFBA-E448-85F4-8742CFAC638E}"/>
              </a:ext>
            </a:extLst>
          </p:cNvPr>
          <p:cNvSpPr txBox="1"/>
          <p:nvPr/>
        </p:nvSpPr>
        <p:spPr>
          <a:xfrm>
            <a:off x="49659" y="2188305"/>
            <a:ext cx="1257792" cy="646331"/>
          </a:xfrm>
          <a:prstGeom prst="rect">
            <a:avLst/>
          </a:prstGeom>
          <a:noFill/>
        </p:spPr>
        <p:txBody>
          <a:bodyPr wrap="square">
            <a:spAutoFit/>
          </a:bodyPr>
          <a:lstStyle/>
          <a:p>
            <a:pPr algn="ctr"/>
            <a:r>
              <a:rPr lang="en-US" dirty="0">
                <a:solidFill>
                  <a:srgbClr val="3264C8"/>
                </a:solidFill>
              </a:rPr>
              <a:t>S&amp;P </a:t>
            </a:r>
          </a:p>
          <a:p>
            <a:pPr algn="ctr"/>
            <a:r>
              <a:rPr lang="en-US" dirty="0">
                <a:solidFill>
                  <a:srgbClr val="3264C8"/>
                </a:solidFill>
              </a:rPr>
              <a:t>500 </a:t>
            </a:r>
            <a:endParaRPr lang="en-US" dirty="0"/>
          </a:p>
        </p:txBody>
      </p:sp>
      <p:sp>
        <p:nvSpPr>
          <p:cNvPr id="22" name="TextBox 21">
            <a:extLst>
              <a:ext uri="{FF2B5EF4-FFF2-40B4-BE49-F238E27FC236}">
                <a16:creationId xmlns:a16="http://schemas.microsoft.com/office/drawing/2014/main" id="{850DC7AC-E9C8-3443-A143-86864DE44298}"/>
              </a:ext>
            </a:extLst>
          </p:cNvPr>
          <p:cNvSpPr txBox="1"/>
          <p:nvPr/>
        </p:nvSpPr>
        <p:spPr>
          <a:xfrm>
            <a:off x="-111110" y="4090326"/>
            <a:ext cx="1633184" cy="646331"/>
          </a:xfrm>
          <a:prstGeom prst="rect">
            <a:avLst/>
          </a:prstGeom>
          <a:noFill/>
        </p:spPr>
        <p:txBody>
          <a:bodyPr wrap="square">
            <a:spAutoFit/>
          </a:bodyPr>
          <a:lstStyle/>
          <a:p>
            <a:pPr algn="ctr"/>
            <a:r>
              <a:rPr lang="en-US" dirty="0">
                <a:solidFill>
                  <a:srgbClr val="3264C8"/>
                </a:solidFill>
              </a:rPr>
              <a:t>NASDAQ </a:t>
            </a:r>
          </a:p>
          <a:p>
            <a:pPr algn="ctr"/>
            <a:r>
              <a:rPr lang="en-US" dirty="0">
                <a:solidFill>
                  <a:srgbClr val="3264C8"/>
                </a:solidFill>
              </a:rPr>
              <a:t>100</a:t>
            </a:r>
            <a:endParaRPr lang="en-US" dirty="0"/>
          </a:p>
        </p:txBody>
      </p:sp>
      <p:sp>
        <p:nvSpPr>
          <p:cNvPr id="23" name="TextBox 22">
            <a:extLst>
              <a:ext uri="{FF2B5EF4-FFF2-40B4-BE49-F238E27FC236}">
                <a16:creationId xmlns:a16="http://schemas.microsoft.com/office/drawing/2014/main" id="{0E53D536-FF97-AB42-9A51-58EFB17F2B41}"/>
              </a:ext>
            </a:extLst>
          </p:cNvPr>
          <p:cNvSpPr txBox="1"/>
          <p:nvPr/>
        </p:nvSpPr>
        <p:spPr>
          <a:xfrm>
            <a:off x="7260403" y="1713485"/>
            <a:ext cx="4060184" cy="369332"/>
          </a:xfrm>
          <a:prstGeom prst="rect">
            <a:avLst/>
          </a:prstGeom>
          <a:noFill/>
        </p:spPr>
        <p:txBody>
          <a:bodyPr wrap="square">
            <a:spAutoFit/>
          </a:bodyPr>
          <a:lstStyle/>
          <a:p>
            <a:pPr algn="ctr"/>
            <a:r>
              <a:rPr lang="en-US" dirty="0">
                <a:solidFill>
                  <a:srgbClr val="3264C8"/>
                </a:solidFill>
              </a:rPr>
              <a:t>Integrated S&amp;P and NASDAQ </a:t>
            </a:r>
            <a:endParaRPr lang="en-US" dirty="0"/>
          </a:p>
        </p:txBody>
      </p:sp>
    </p:spTree>
    <p:extLst>
      <p:ext uri="{BB962C8B-B14F-4D97-AF65-F5344CB8AC3E}">
        <p14:creationId xmlns:p14="http://schemas.microsoft.com/office/powerpoint/2010/main" val="24733668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Gerade Verbindung mit Pfeil 55">
            <a:extLst>
              <a:ext uri="{FF2B5EF4-FFF2-40B4-BE49-F238E27FC236}">
                <a16:creationId xmlns:a16="http://schemas.microsoft.com/office/drawing/2014/main" id="{ADAE950A-AB2C-40C5-8A38-BD1E69ACB8ED}"/>
              </a:ext>
            </a:extLst>
          </p:cNvPr>
          <p:cNvCxnSpPr>
            <a:cxnSpLocks/>
          </p:cNvCxnSpPr>
          <p:nvPr/>
        </p:nvCxnSpPr>
        <p:spPr>
          <a:xfrm>
            <a:off x="984000" y="1629000"/>
            <a:ext cx="0" cy="4968000"/>
          </a:xfrm>
          <a:prstGeom prst="straightConnector1">
            <a:avLst/>
          </a:prstGeom>
          <a:ln w="22225">
            <a:solidFill>
              <a:srgbClr val="3264C8"/>
            </a:solidFill>
            <a:tailEnd type="triangle" w="lg" len="lg"/>
          </a:ln>
        </p:spPr>
        <p:style>
          <a:lnRef idx="1">
            <a:schemeClr val="accent1"/>
          </a:lnRef>
          <a:fillRef idx="0">
            <a:schemeClr val="accent1"/>
          </a:fillRef>
          <a:effectRef idx="0">
            <a:schemeClr val="accent1"/>
          </a:effectRef>
          <a:fontRef idx="minor">
            <a:schemeClr val="tx1"/>
          </a:fontRef>
        </p:style>
      </p:cxnSp>
      <p:sp>
        <p:nvSpPr>
          <p:cNvPr id="14" name="Textfeld 13">
            <a:extLst>
              <a:ext uri="{FF2B5EF4-FFF2-40B4-BE49-F238E27FC236}">
                <a16:creationId xmlns:a16="http://schemas.microsoft.com/office/drawing/2014/main" id="{F687A123-E791-4C32-AD00-4D19056CCB6F}"/>
              </a:ext>
            </a:extLst>
          </p:cNvPr>
          <p:cNvSpPr txBox="1"/>
          <p:nvPr/>
        </p:nvSpPr>
        <p:spPr>
          <a:xfrm>
            <a:off x="1632000" y="1701056"/>
            <a:ext cx="10224000" cy="4823944"/>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a:noAutofit/>
          </a:bodyPr>
          <a:lstStyle/>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for all parameters </a:t>
            </a:r>
            <a:r>
              <a:rPr lang="en-US" sz="1000" b="1" dirty="0">
                <a:latin typeface="Courier New" panose="02070309020205020404" pitchFamily="49" charset="0"/>
                <a:cs typeface="Courier New" panose="02070309020205020404" pitchFamily="49" charset="0"/>
              </a:rPr>
              <a:t>( {nasdaq100, sp500} , </a:t>
            </a:r>
            <a:r>
              <a:rPr lang="en-US" sz="1000" b="1" dirty="0">
                <a:solidFill>
                  <a:srgbClr val="3264C8"/>
                </a:solidFill>
                <a:latin typeface="Courier New" panose="02070309020205020404" pitchFamily="49" charset="0"/>
                <a:cs typeface="Courier New" panose="02070309020205020404" pitchFamily="49" charset="0"/>
              </a:rPr>
              <a:t>listing[]</a:t>
            </a:r>
            <a:r>
              <a:rPr lang="en-US" sz="1000" b="1" dirty="0">
                <a:latin typeface="Courier New" panose="02070309020205020404" pitchFamily="49" charset="0"/>
                <a:cs typeface="Courier New" panose="02070309020205020404" pitchFamily="49" charset="0"/>
              </a:rPr>
              <a:t>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	</a:t>
            </a:r>
            <a:r>
              <a:rPr lang="en-US" sz="1000" b="1" dirty="0">
                <a:solidFill>
                  <a:srgbClr val="00B050"/>
                </a:solidFill>
                <a:latin typeface="Courier New" panose="02070309020205020404" pitchFamily="49" charset="0"/>
                <a:cs typeface="Courier New" panose="02070309020205020404" pitchFamily="49" charset="0"/>
              </a:rPr>
              <a:t>file download overwrite</a:t>
            </a:r>
            <a:r>
              <a:rPr lang="en-US" sz="1000" b="1" dirty="0">
                <a:latin typeface="Courier New" panose="02070309020205020404" pitchFamily="49" charset="0"/>
                <a:cs typeface="Courier New" panose="02070309020205020404" pitchFamily="49" charset="0"/>
              </a:rPr>
              <a:t>	( </a:t>
            </a:r>
            <a:r>
              <a:rPr lang="en-US" sz="1000" b="1" dirty="0">
                <a:solidFill>
                  <a:schemeClr val="accent4"/>
                </a:solidFill>
                <a:latin typeface="Courier New" panose="02070309020205020404" pitchFamily="49" charset="0"/>
                <a:cs typeface="Courier New" panose="02070309020205020404" pitchFamily="49" charset="0"/>
              </a:rPr>
              <a:t>"https://www.slickcharts.com/" + listing[], listing[] + .html</a:t>
            </a:r>
            <a:r>
              <a:rPr lang="en-US" sz="1000" b="1" dirty="0">
                <a:latin typeface="Courier New" panose="02070309020205020404" pitchFamily="49" charset="0"/>
                <a:cs typeface="Courier New" panose="02070309020205020404" pitchFamily="49" charset="0"/>
              </a:rPr>
              <a:t>);</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	</a:t>
            </a:r>
            <a:r>
              <a:rPr lang="en-US" sz="1000" b="1" dirty="0">
                <a:solidFill>
                  <a:srgbClr val="00B050"/>
                </a:solidFill>
                <a:latin typeface="Courier New" panose="02070309020205020404" pitchFamily="49" charset="0"/>
                <a:cs typeface="Courier New" panose="02070309020205020404" pitchFamily="49" charset="0"/>
              </a:rPr>
              <a:t>table load</a:t>
            </a:r>
            <a:r>
              <a:rPr lang="en-US" sz="1000" b="1" dirty="0">
                <a:latin typeface="Courier New" panose="02070309020205020404" pitchFamily="49" charset="0"/>
                <a:cs typeface="Courier New" panose="02070309020205020404" pitchFamily="49" charset="0"/>
              </a:rPr>
              <a:t>			( </a:t>
            </a:r>
            <a:r>
              <a:rPr lang="en-US" sz="1000" b="1" dirty="0">
                <a:solidFill>
                  <a:srgbClr val="3264C8"/>
                </a:solidFill>
                <a:latin typeface="Courier New" panose="02070309020205020404" pitchFamily="49" charset="0"/>
                <a:cs typeface="Courier New" panose="02070309020205020404" pitchFamily="49" charset="0"/>
              </a:rPr>
              <a:t>listing[]</a:t>
            </a:r>
            <a:r>
              <a:rPr lang="en-US" sz="1000" b="1" dirty="0">
                <a:latin typeface="Courier New" panose="02070309020205020404" pitchFamily="49" charset="0"/>
                <a:cs typeface="Courier New" panose="02070309020205020404" pitchFamily="49" charset="0"/>
              </a:rPr>
              <a:t>, </a:t>
            </a:r>
            <a:r>
              <a:rPr lang="en-US" sz="1000" b="1" dirty="0">
                <a:solidFill>
                  <a:schemeClr val="accent5"/>
                </a:solidFill>
                <a:latin typeface="Courier New" panose="02070309020205020404" pitchFamily="49" charset="0"/>
                <a:cs typeface="Courier New" panose="02070309020205020404" pitchFamily="49" charset="0"/>
              </a:rPr>
              <a:t>listing[] + .html</a:t>
            </a:r>
            <a:r>
              <a:rPr lang="en-US" sz="1000" b="1" dirty="0">
                <a:latin typeface="Courier New" panose="02070309020205020404" pitchFamily="49" charset="0"/>
                <a:cs typeface="Courier New" panose="02070309020205020404" pitchFamily="49" charset="0"/>
              </a:rPr>
              <a:t>,  HTML, "Components of the"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	</a:t>
            </a:r>
            <a:r>
              <a:rPr lang="en-US" sz="1000" b="1" dirty="0">
                <a:solidFill>
                  <a:srgbClr val="00B050"/>
                </a:solidFill>
                <a:latin typeface="Courier New" panose="02070309020205020404" pitchFamily="49" charset="0"/>
                <a:cs typeface="Courier New" panose="02070309020205020404" pitchFamily="49" charset="0"/>
              </a:rPr>
              <a:t>table clean</a:t>
            </a:r>
            <a:r>
              <a:rPr lang="en-US" sz="1000" b="1" dirty="0">
                <a:latin typeface="Courier New" panose="02070309020205020404" pitchFamily="49" charset="0"/>
                <a:cs typeface="Courier New" panose="02070309020205020404" pitchFamily="49" charset="0"/>
              </a:rPr>
              <a:t>			( </a:t>
            </a:r>
            <a:r>
              <a:rPr lang="en-US" sz="1000" b="1" dirty="0">
                <a:solidFill>
                  <a:srgbClr val="3264C8"/>
                </a:solidFill>
                <a:latin typeface="Courier New" panose="02070309020205020404" pitchFamily="49" charset="0"/>
                <a:cs typeface="Courier New" panose="02070309020205020404" pitchFamily="49" charset="0"/>
              </a:rPr>
              <a:t>listing[]</a:t>
            </a:r>
            <a:r>
              <a:rPr lang="en-US" sz="1000" b="1" dirty="0">
                <a:latin typeface="Courier New" panose="02070309020205020404" pitchFamily="49" charset="0"/>
                <a:cs typeface="Courier New" panose="02070309020205020404" pitchFamily="49" charset="0"/>
              </a:rPr>
              <a:t>, trim spaces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	</a:t>
            </a:r>
            <a:r>
              <a:rPr lang="en-US" sz="1000" b="1" dirty="0">
                <a:solidFill>
                  <a:srgbClr val="00B050"/>
                </a:solidFill>
                <a:latin typeface="Courier New" panose="02070309020205020404" pitchFamily="49" charset="0"/>
                <a:cs typeface="Courier New" panose="02070309020205020404" pitchFamily="49" charset="0"/>
              </a:rPr>
              <a:t>table process</a:t>
            </a:r>
            <a:r>
              <a:rPr lang="en-US" sz="1000" b="1" dirty="0">
                <a:latin typeface="Courier New" panose="02070309020205020404" pitchFamily="49" charset="0"/>
                <a:cs typeface="Courier New" panose="02070309020205020404" pitchFamily="49" charset="0"/>
              </a:rPr>
              <a:t>			( </a:t>
            </a:r>
            <a:r>
              <a:rPr lang="en-US" sz="1000" b="1" dirty="0">
                <a:solidFill>
                  <a:srgbClr val="3264C8"/>
                </a:solidFill>
                <a:latin typeface="Courier New" panose="02070309020205020404" pitchFamily="49" charset="0"/>
                <a:cs typeface="Courier New" panose="02070309020205020404" pitchFamily="49" charset="0"/>
              </a:rPr>
              <a:t>listing[]</a:t>
            </a:r>
            <a:r>
              <a:rPr lang="en-US" sz="1000" b="1" dirty="0">
                <a:latin typeface="Courier New" panose="02070309020205020404" pitchFamily="49" charset="0"/>
                <a:cs typeface="Courier New" panose="02070309020205020404" pitchFamily="49" charset="0"/>
              </a:rPr>
              <a:t>, ['% Chg']=</a:t>
            </a:r>
            <a:r>
              <a:rPr lang="en-US" sz="1000" b="1" dirty="0">
                <a:solidFill>
                  <a:srgbClr val="00B050"/>
                </a:solidFill>
                <a:latin typeface="Courier New" panose="02070309020205020404" pitchFamily="49" charset="0"/>
                <a:cs typeface="Courier New" panose="02070309020205020404" pitchFamily="49" charset="0"/>
              </a:rPr>
              <a:t>smart numeral</a:t>
            </a:r>
            <a:r>
              <a:rPr lang="en-US" sz="1000" b="1" dirty="0">
                <a:latin typeface="Courier New" panose="02070309020205020404" pitchFamily="49" charset="0"/>
                <a:cs typeface="Courier New" panose="02070309020205020404" pitchFamily="49" charset="0"/>
              </a:rPr>
              <a:t>( </a:t>
            </a:r>
            <a:r>
              <a:rPr lang="en-US" sz="1000" b="1" dirty="0">
                <a:solidFill>
                  <a:srgbClr val="00B050"/>
                </a:solidFill>
                <a:latin typeface="Courier New" panose="02070309020205020404" pitchFamily="49" charset="0"/>
                <a:cs typeface="Courier New" panose="02070309020205020404" pitchFamily="49" charset="0"/>
              </a:rPr>
              <a:t>middle</a:t>
            </a:r>
            <a:r>
              <a:rPr lang="en-US" sz="1000" b="1" dirty="0">
                <a:latin typeface="Courier New" panose="02070309020205020404" pitchFamily="49" charset="0"/>
                <a:cs typeface="Courier New" panose="02070309020205020404" pitchFamily="49" charset="0"/>
              </a:rPr>
              <a:t>( ['% Chg'], '(',')' )); [Price]=clean numeral([Price])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	</a:t>
            </a:r>
            <a:r>
              <a:rPr lang="en-US" sz="1000" b="1" dirty="0">
                <a:solidFill>
                  <a:srgbClr val="00B050"/>
                </a:solidFill>
                <a:latin typeface="Courier New" panose="02070309020205020404" pitchFamily="49" charset="0"/>
                <a:cs typeface="Courier New" panose="02070309020205020404" pitchFamily="49" charset="0"/>
              </a:rPr>
              <a:t>table rename column headers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listing[]</a:t>
            </a:r>
            <a:r>
              <a:rPr lang="en-US" sz="1000" b="1" dirty="0">
                <a:latin typeface="Courier New" panose="02070309020205020404" pitchFamily="49" charset="0"/>
                <a:cs typeface="Courier New" panose="02070309020205020404" pitchFamily="49" charset="0"/>
              </a:rPr>
              <a:t>, "Weight", "Weight " + </a:t>
            </a:r>
            <a:r>
              <a:rPr lang="en-US" sz="1000" b="1" dirty="0">
                <a:solidFill>
                  <a:srgbClr val="2850A0"/>
                </a:solidFill>
                <a:latin typeface="Courier New" panose="02070309020205020404" pitchFamily="49" charset="0"/>
                <a:cs typeface="Courier New" panose="02070309020205020404" pitchFamily="49" charset="0"/>
              </a:rPr>
              <a:t>listing[] </a:t>
            </a:r>
            <a:r>
              <a:rPr lang="en-US" sz="1000" b="1" dirty="0">
                <a:latin typeface="Courier New" panose="02070309020205020404" pitchFamily="49" charset="0"/>
                <a:cs typeface="Courier New" panose="02070309020205020404" pitchFamily="49" charset="0"/>
              </a:rPr>
              <a:t>); </a:t>
            </a:r>
            <a:r>
              <a:rPr lang="en-US" sz="1000" b="1" dirty="0">
                <a:solidFill>
                  <a:schemeClr val="bg1">
                    <a:lumMod val="50000"/>
                  </a:schemeClr>
                </a:solidFill>
                <a:latin typeface="Courier New" panose="02070309020205020404" pitchFamily="49" charset="0"/>
                <a:cs typeface="Courier New" panose="02070309020205020404" pitchFamily="49" charset="0"/>
              </a:rPr>
              <a:t>// Weights are specific to Nasdaq and S&amp;P</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merge extend columns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nasdaq100</a:t>
            </a:r>
            <a:r>
              <a:rPr lang="en-US" sz="1000" b="1" dirty="0">
                <a:latin typeface="Courier New" panose="02070309020205020404" pitchFamily="49" charset="0"/>
                <a:cs typeface="Courier New" panose="02070309020205020404" pitchFamily="49" charset="0"/>
              </a:rPr>
              <a:t>, </a:t>
            </a:r>
            <a:r>
              <a:rPr lang="en-US" sz="1000" b="1" dirty="0">
                <a:solidFill>
                  <a:srgbClr val="2850A0"/>
                </a:solidFill>
                <a:latin typeface="Courier New" panose="02070309020205020404" pitchFamily="49" charset="0"/>
                <a:cs typeface="Courier New" panose="02070309020205020404" pitchFamily="49" charset="0"/>
              </a:rPr>
              <a:t>sp500</a:t>
            </a:r>
            <a:r>
              <a:rPr lang="en-US" sz="1000" b="1" dirty="0">
                <a:latin typeface="Courier New" panose="02070309020205020404" pitchFamily="49" charset="0"/>
                <a:cs typeface="Courier New" panose="02070309020205020404" pitchFamily="49" charset="0"/>
              </a:rPr>
              <a:t>, Symbol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rename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sp500</a:t>
            </a:r>
            <a:r>
              <a:rPr lang="en-US" sz="1000" b="1" dirty="0">
                <a:latin typeface="Courier New" panose="02070309020205020404" pitchFamily="49" charset="0"/>
                <a:cs typeface="Courier New" panose="02070309020205020404" pitchFamily="49" charset="0"/>
              </a:rPr>
              <a:t>,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sort rows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Company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process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 = </a:t>
            </a:r>
            <a:r>
              <a:rPr lang="en-US" sz="1000" b="1" dirty="0">
                <a:solidFill>
                  <a:srgbClr val="00B050"/>
                </a:solidFill>
                <a:latin typeface="Courier New" panose="02070309020205020404" pitchFamily="49" charset="0"/>
                <a:cs typeface="Courier New" panose="02070309020205020404" pitchFamily="49" charset="0"/>
              </a:rPr>
              <a:t>row</a:t>
            </a:r>
            <a:r>
              <a:rPr lang="en-US" sz="1000" b="1" dirty="0">
                <a:latin typeface="Courier New" panose="02070309020205020404" pitchFamily="49" charset="0"/>
                <a:cs typeface="Courier New" panose="02070309020205020404" pitchFamily="49" charset="0"/>
              </a:rPr>
              <a:t>() ); // Number the items</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rearrange columns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 '#', Company, Symbol, Price, Chg, '% Chg' } ); // Weightings follow afterwards</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style auto width</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style theme</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Zebra Vertical Lines, pattern, 2, table, "gridlines, false"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process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a:t>
            </a:r>
            <a:r>
              <a:rPr lang="en-US" sz="1000" b="1" dirty="0">
                <a:solidFill>
                  <a:schemeClr val="bg1">
                    <a:lumMod val="50000"/>
                  </a:schemeClr>
                </a:solidFill>
                <a:latin typeface="Courier New" panose="02070309020205020404" pitchFamily="49" charset="0"/>
                <a:cs typeface="Courier New" panose="02070309020205020404" pitchFamily="49" charset="0"/>
              </a:rPr>
              <a:t>// Negative numbers: red; positive numbers: navy blue</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    table style cells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 'Chg', '% Chg' }, { 2: row() }, single, text color, </a:t>
            </a:r>
            <a:r>
              <a:rPr lang="en-US" sz="1000" b="1" dirty="0">
                <a:solidFill>
                  <a:srgbClr val="00B050"/>
                </a:solidFill>
                <a:latin typeface="Courier New" panose="02070309020205020404" pitchFamily="49" charset="0"/>
                <a:cs typeface="Courier New" panose="02070309020205020404" pitchFamily="49" charset="0"/>
              </a:rPr>
              <a:t>select if</a:t>
            </a:r>
            <a:r>
              <a:rPr lang="en-US" sz="1000" b="1" dirty="0">
                <a:latin typeface="Courier New" panose="02070309020205020404" pitchFamily="49" charset="0"/>
                <a:cs typeface="Courier New" panose="02070309020205020404" pitchFamily="49" charset="0"/>
              </a:rPr>
              <a:t> ( [Chg]&gt;0, navy, red ) )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style columns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 Chg', sheet, number format, "0.00%" ); </a:t>
            </a:r>
            <a:r>
              <a:rPr lang="en-US" sz="1000" b="1" dirty="0">
                <a:solidFill>
                  <a:schemeClr val="bg1">
                    <a:lumMod val="50000"/>
                  </a:schemeClr>
                </a:solidFill>
                <a:latin typeface="Courier New" panose="02070309020205020404" pitchFamily="49" charset="0"/>
                <a:cs typeface="Courier New" panose="02070309020205020404" pitchFamily="49" charset="0"/>
              </a:rPr>
              <a:t>// Value to show as percent.</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style table</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sheet, freeze rows, 1, autofilter, 0);</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save excel file</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stocks</a:t>
            </a:r>
            <a:r>
              <a:rPr lang="en-US" sz="1000" b="1" dirty="0">
                <a:latin typeface="Courier New" panose="02070309020205020404" pitchFamily="49" charset="0"/>
                <a:cs typeface="Courier New" panose="02070309020205020404" pitchFamily="49" charset="0"/>
              </a:rPr>
              <a:t>, "NASDAQ and SP500", </a:t>
            </a:r>
            <a:r>
              <a:rPr lang="en-US" sz="1000" b="1" dirty="0">
                <a:solidFill>
                  <a:schemeClr val="accent5"/>
                </a:solidFill>
                <a:latin typeface="Courier New" panose="02070309020205020404" pitchFamily="49" charset="0"/>
                <a:cs typeface="Courier New" panose="02070309020205020404" pitchFamily="49" charset="0"/>
              </a:rPr>
              <a:t>Stocks.xlsx </a:t>
            </a:r>
            <a:r>
              <a:rPr lang="en-US" sz="1000" b="1" dirty="0">
                <a:latin typeface="Courier New" panose="02070309020205020404" pitchFamily="49" charset="0"/>
                <a:cs typeface="Courier New" panose="02070309020205020404" pitchFamily="49" charset="0"/>
              </a:rPr>
              <a:t>);</a:t>
            </a:r>
          </a:p>
        </p:txBody>
      </p:sp>
      <p:sp>
        <p:nvSpPr>
          <p:cNvPr id="15" name="Rechteck 48">
            <a:extLst>
              <a:ext uri="{FF2B5EF4-FFF2-40B4-BE49-F238E27FC236}">
                <a16:creationId xmlns:a16="http://schemas.microsoft.com/office/drawing/2014/main" id="{A7C6D18E-E897-451D-A015-2BAE3533FBDC}"/>
              </a:ext>
            </a:extLst>
          </p:cNvPr>
          <p:cNvSpPr/>
          <p:nvPr/>
        </p:nvSpPr>
        <p:spPr>
          <a:xfrm>
            <a:off x="552000" y="1701000"/>
            <a:ext cx="864000" cy="369332"/>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Import</a:t>
            </a:r>
          </a:p>
        </p:txBody>
      </p:sp>
      <p:sp>
        <p:nvSpPr>
          <p:cNvPr id="17" name="Rechteck 49">
            <a:extLst>
              <a:ext uri="{FF2B5EF4-FFF2-40B4-BE49-F238E27FC236}">
                <a16:creationId xmlns:a16="http://schemas.microsoft.com/office/drawing/2014/main" id="{908C6266-EE69-4610-B5A4-0C890D01FFE6}"/>
              </a:ext>
            </a:extLst>
          </p:cNvPr>
          <p:cNvSpPr/>
          <p:nvPr/>
        </p:nvSpPr>
        <p:spPr>
          <a:xfrm>
            <a:off x="552000" y="2756430"/>
            <a:ext cx="864000" cy="384570"/>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Validate</a:t>
            </a:r>
          </a:p>
        </p:txBody>
      </p:sp>
      <p:sp>
        <p:nvSpPr>
          <p:cNvPr id="20" name="Rechteck 58">
            <a:extLst>
              <a:ext uri="{FF2B5EF4-FFF2-40B4-BE49-F238E27FC236}">
                <a16:creationId xmlns:a16="http://schemas.microsoft.com/office/drawing/2014/main" id="{7D40066F-11C8-4EDE-BBAE-0E308B3A8D61}"/>
              </a:ext>
            </a:extLst>
          </p:cNvPr>
          <p:cNvSpPr/>
          <p:nvPr/>
        </p:nvSpPr>
        <p:spPr>
          <a:xfrm>
            <a:off x="552000" y="2324430"/>
            <a:ext cx="864000" cy="384571"/>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Clean</a:t>
            </a:r>
          </a:p>
        </p:txBody>
      </p:sp>
      <p:sp>
        <p:nvSpPr>
          <p:cNvPr id="21" name="Rechteck 65">
            <a:extLst>
              <a:ext uri="{FF2B5EF4-FFF2-40B4-BE49-F238E27FC236}">
                <a16:creationId xmlns:a16="http://schemas.microsoft.com/office/drawing/2014/main" id="{1E11BD07-95A0-4421-9D4D-6D11A092E221}"/>
              </a:ext>
            </a:extLst>
          </p:cNvPr>
          <p:cNvSpPr/>
          <p:nvPr/>
        </p:nvSpPr>
        <p:spPr>
          <a:xfrm>
            <a:off x="552000" y="3815058"/>
            <a:ext cx="864000" cy="405942"/>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Augment</a:t>
            </a:r>
          </a:p>
        </p:txBody>
      </p:sp>
      <p:sp>
        <p:nvSpPr>
          <p:cNvPr id="22" name="Rechteck 73">
            <a:extLst>
              <a:ext uri="{FF2B5EF4-FFF2-40B4-BE49-F238E27FC236}">
                <a16:creationId xmlns:a16="http://schemas.microsoft.com/office/drawing/2014/main" id="{061212AA-C2E5-4D70-B9FF-D78DCECD3A6B}"/>
              </a:ext>
            </a:extLst>
          </p:cNvPr>
          <p:cNvSpPr/>
          <p:nvPr/>
        </p:nvSpPr>
        <p:spPr>
          <a:xfrm>
            <a:off x="552000" y="3325509"/>
            <a:ext cx="864000" cy="391491"/>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Merge</a:t>
            </a:r>
          </a:p>
        </p:txBody>
      </p:sp>
      <p:sp>
        <p:nvSpPr>
          <p:cNvPr id="23" name="Rechteck 74">
            <a:extLst>
              <a:ext uri="{FF2B5EF4-FFF2-40B4-BE49-F238E27FC236}">
                <a16:creationId xmlns:a16="http://schemas.microsoft.com/office/drawing/2014/main" id="{6FEBFBD5-4729-4B77-82DE-B350D75AA11F}"/>
              </a:ext>
            </a:extLst>
          </p:cNvPr>
          <p:cNvSpPr/>
          <p:nvPr/>
        </p:nvSpPr>
        <p:spPr>
          <a:xfrm>
            <a:off x="552000" y="4679059"/>
            <a:ext cx="864000" cy="405941"/>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Format</a:t>
            </a:r>
          </a:p>
        </p:txBody>
      </p:sp>
      <p:sp>
        <p:nvSpPr>
          <p:cNvPr id="24" name="Rechteck 51">
            <a:extLst>
              <a:ext uri="{FF2B5EF4-FFF2-40B4-BE49-F238E27FC236}">
                <a16:creationId xmlns:a16="http://schemas.microsoft.com/office/drawing/2014/main" id="{161E470C-2431-499B-A970-36566D10BEAC}"/>
              </a:ext>
            </a:extLst>
          </p:cNvPr>
          <p:cNvSpPr/>
          <p:nvPr/>
        </p:nvSpPr>
        <p:spPr>
          <a:xfrm>
            <a:off x="552000" y="6021000"/>
            <a:ext cx="864000" cy="384569"/>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Export</a:t>
            </a:r>
          </a:p>
        </p:txBody>
      </p:sp>
      <p:sp>
        <p:nvSpPr>
          <p:cNvPr id="16" name="Rechteck 15">
            <a:extLst>
              <a:ext uri="{FF2B5EF4-FFF2-40B4-BE49-F238E27FC236}">
                <a16:creationId xmlns:a16="http://schemas.microsoft.com/office/drawing/2014/main" id="{EFDBFE2A-28DA-446E-9520-8B90EEFFE95F}"/>
              </a:ext>
            </a:extLst>
          </p:cNvPr>
          <p:cNvSpPr/>
          <p:nvPr/>
        </p:nvSpPr>
        <p:spPr>
          <a:xfrm>
            <a:off x="336000" y="1701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1</a:t>
            </a:r>
            <a:endParaRPr lang="en-US" sz="1200" dirty="0">
              <a:solidFill>
                <a:schemeClr val="tx1"/>
              </a:solidFill>
            </a:endParaRPr>
          </a:p>
        </p:txBody>
      </p:sp>
      <p:sp>
        <p:nvSpPr>
          <p:cNvPr id="26" name="Rechteck 25">
            <a:extLst>
              <a:ext uri="{FF2B5EF4-FFF2-40B4-BE49-F238E27FC236}">
                <a16:creationId xmlns:a16="http://schemas.microsoft.com/office/drawing/2014/main" id="{EE4B938C-C279-4D92-909D-9DBC2B7AD444}"/>
              </a:ext>
            </a:extLst>
          </p:cNvPr>
          <p:cNvSpPr/>
          <p:nvPr/>
        </p:nvSpPr>
        <p:spPr>
          <a:xfrm>
            <a:off x="336000" y="2277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2</a:t>
            </a:r>
            <a:endParaRPr lang="en-US" sz="1200" dirty="0">
              <a:solidFill>
                <a:schemeClr val="tx1"/>
              </a:solidFill>
            </a:endParaRPr>
          </a:p>
        </p:txBody>
      </p:sp>
      <p:sp>
        <p:nvSpPr>
          <p:cNvPr id="27" name="Rechteck 26">
            <a:extLst>
              <a:ext uri="{FF2B5EF4-FFF2-40B4-BE49-F238E27FC236}">
                <a16:creationId xmlns:a16="http://schemas.microsoft.com/office/drawing/2014/main" id="{8613040A-2002-4CB7-A1B3-46BE2189E5A0}"/>
              </a:ext>
            </a:extLst>
          </p:cNvPr>
          <p:cNvSpPr/>
          <p:nvPr/>
        </p:nvSpPr>
        <p:spPr>
          <a:xfrm>
            <a:off x="336000" y="2709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3</a:t>
            </a:r>
            <a:endParaRPr lang="en-US" sz="1200" dirty="0">
              <a:solidFill>
                <a:schemeClr val="tx1"/>
              </a:solidFill>
            </a:endParaRPr>
          </a:p>
        </p:txBody>
      </p:sp>
      <p:sp>
        <p:nvSpPr>
          <p:cNvPr id="28" name="Rechteck 27">
            <a:extLst>
              <a:ext uri="{FF2B5EF4-FFF2-40B4-BE49-F238E27FC236}">
                <a16:creationId xmlns:a16="http://schemas.microsoft.com/office/drawing/2014/main" id="{84E21F4C-FE1E-4CB8-9B96-CC1EC83DB58C}"/>
              </a:ext>
            </a:extLst>
          </p:cNvPr>
          <p:cNvSpPr/>
          <p:nvPr/>
        </p:nvSpPr>
        <p:spPr>
          <a:xfrm>
            <a:off x="336000" y="3285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4</a:t>
            </a:r>
            <a:endParaRPr lang="en-US" sz="1200" dirty="0">
              <a:solidFill>
                <a:schemeClr val="tx1"/>
              </a:solidFill>
            </a:endParaRPr>
          </a:p>
        </p:txBody>
      </p:sp>
      <p:sp>
        <p:nvSpPr>
          <p:cNvPr id="29" name="Rechteck 28">
            <a:extLst>
              <a:ext uri="{FF2B5EF4-FFF2-40B4-BE49-F238E27FC236}">
                <a16:creationId xmlns:a16="http://schemas.microsoft.com/office/drawing/2014/main" id="{DF98FFBA-87CB-48C1-8C39-9CBA35576D62}"/>
              </a:ext>
            </a:extLst>
          </p:cNvPr>
          <p:cNvSpPr/>
          <p:nvPr/>
        </p:nvSpPr>
        <p:spPr>
          <a:xfrm>
            <a:off x="336000" y="3789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5</a:t>
            </a:r>
            <a:endParaRPr lang="en-US" sz="1200" dirty="0">
              <a:solidFill>
                <a:schemeClr val="tx1"/>
              </a:solidFill>
            </a:endParaRPr>
          </a:p>
        </p:txBody>
      </p:sp>
      <p:sp>
        <p:nvSpPr>
          <p:cNvPr id="31" name="Rechteck 30">
            <a:extLst>
              <a:ext uri="{FF2B5EF4-FFF2-40B4-BE49-F238E27FC236}">
                <a16:creationId xmlns:a16="http://schemas.microsoft.com/office/drawing/2014/main" id="{A55B7C7D-550B-4662-8D22-FAA1DAC46155}"/>
              </a:ext>
            </a:extLst>
          </p:cNvPr>
          <p:cNvSpPr/>
          <p:nvPr/>
        </p:nvSpPr>
        <p:spPr>
          <a:xfrm>
            <a:off x="336000" y="4653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7</a:t>
            </a:r>
            <a:endParaRPr lang="en-US" sz="1200" dirty="0">
              <a:solidFill>
                <a:schemeClr val="tx1"/>
              </a:solidFill>
            </a:endParaRPr>
          </a:p>
        </p:txBody>
      </p:sp>
      <p:sp>
        <p:nvSpPr>
          <p:cNvPr id="32" name="Rechteck 31">
            <a:extLst>
              <a:ext uri="{FF2B5EF4-FFF2-40B4-BE49-F238E27FC236}">
                <a16:creationId xmlns:a16="http://schemas.microsoft.com/office/drawing/2014/main" id="{F60C8D43-A3C2-4015-877F-483B21D34DF1}"/>
              </a:ext>
            </a:extLst>
          </p:cNvPr>
          <p:cNvSpPr/>
          <p:nvPr/>
        </p:nvSpPr>
        <p:spPr>
          <a:xfrm>
            <a:off x="336000" y="6021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8</a:t>
            </a:r>
            <a:endParaRPr lang="en-US" sz="1200" dirty="0">
              <a:solidFill>
                <a:schemeClr val="tx1"/>
              </a:solidFill>
            </a:endParaRPr>
          </a:p>
        </p:txBody>
      </p:sp>
      <p:sp>
        <p:nvSpPr>
          <p:cNvPr id="34" name="Rectangle 33">
            <a:extLst>
              <a:ext uri="{FF2B5EF4-FFF2-40B4-BE49-F238E27FC236}">
                <a16:creationId xmlns:a16="http://schemas.microsoft.com/office/drawing/2014/main" id="{252B6DF0-4111-D640-966F-CBE854CB829F}"/>
              </a:ext>
            </a:extLst>
          </p:cNvPr>
          <p:cNvSpPr/>
          <p:nvPr/>
        </p:nvSpPr>
        <p:spPr>
          <a:xfrm>
            <a:off x="1606167" y="1135404"/>
            <a:ext cx="9457827" cy="369332"/>
          </a:xfrm>
          <a:prstGeom prst="rect">
            <a:avLst/>
          </a:prstGeom>
        </p:spPr>
        <p:txBody>
          <a:bodyPr wrap="square">
            <a:spAutoFit/>
          </a:bodyPr>
          <a:lstStyle/>
          <a:p>
            <a:r>
              <a:rPr lang="en-US" b="1" dirty="0">
                <a:solidFill>
                  <a:schemeClr val="tx1">
                    <a:lumMod val="65000"/>
                    <a:lumOff val="35000"/>
                  </a:schemeClr>
                </a:solidFill>
              </a:rPr>
              <a:t>Solution:  12 Statements         </a:t>
            </a:r>
            <a:r>
              <a:rPr lang="en-US" b="1" i="1" dirty="0">
                <a:solidFill>
                  <a:schemeClr val="bg1">
                    <a:lumMod val="75000"/>
                  </a:schemeClr>
                </a:solidFill>
              </a:rPr>
              <a:t>(Optional formatting: 6 Statements)</a:t>
            </a:r>
          </a:p>
        </p:txBody>
      </p:sp>
      <p:sp>
        <p:nvSpPr>
          <p:cNvPr id="25" name="Line">
            <a:extLst>
              <a:ext uri="{FF2B5EF4-FFF2-40B4-BE49-F238E27FC236}">
                <a16:creationId xmlns:a16="http://schemas.microsoft.com/office/drawing/2014/main" id="{8BAD918E-97E8-F54F-9152-ED76B272C1BE}"/>
              </a:ext>
            </a:extLst>
          </p:cNvPr>
          <p:cNvSpPr/>
          <p:nvPr/>
        </p:nvSpPr>
        <p:spPr>
          <a:xfrm>
            <a:off x="-21684" y="693000"/>
            <a:ext cx="12192418" cy="0"/>
          </a:xfrm>
          <a:prstGeom prst="line">
            <a:avLst/>
          </a:prstGeom>
          <a:ln w="12700">
            <a:solidFill>
              <a:schemeClr val="bg1">
                <a:lumMod val="75000"/>
              </a:schemeClr>
            </a:solidFill>
          </a:ln>
        </p:spPr>
        <p:txBody>
          <a:bodyPr lIns="45719" rIns="45719"/>
          <a:lstStyle/>
          <a:p>
            <a:endParaRPr lang="en-US" dirty="0"/>
          </a:p>
        </p:txBody>
      </p:sp>
      <p:sp>
        <p:nvSpPr>
          <p:cNvPr id="30" name="Titel 1">
            <a:extLst>
              <a:ext uri="{FF2B5EF4-FFF2-40B4-BE49-F238E27FC236}">
                <a16:creationId xmlns:a16="http://schemas.microsoft.com/office/drawing/2014/main" id="{88A1312B-4ADC-8E4A-927C-C191C1152344}"/>
              </a:ext>
            </a:extLst>
          </p:cNvPr>
          <p:cNvSpPr txBox="1">
            <a:spLocks/>
          </p:cNvSpPr>
          <p:nvPr/>
        </p:nvSpPr>
        <p:spPr>
          <a:xfrm>
            <a:off x="467637" y="45000"/>
            <a:ext cx="11232000" cy="1079165"/>
          </a:xfrm>
          <a:prstGeom prst="rect">
            <a:avLst/>
          </a:prstGeom>
        </p:spPr>
        <p:txBody>
          <a:bodyPr vert="horz" lIns="0" tIns="45720" rIns="91440" bIns="45720" rtlCol="0" anchor="t" anchorCtr="0">
            <a:noAutofit/>
          </a:bodyPr>
          <a:lst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a:lstStyle>
          <a:p>
            <a:pPr algn="ctr"/>
            <a:r>
              <a:rPr lang="en-US">
                <a:solidFill>
                  <a:schemeClr val="bg1">
                    <a:lumMod val="65000"/>
                  </a:schemeClr>
                </a:solidFill>
              </a:rPr>
              <a:t>B4P Example #2</a:t>
            </a:r>
            <a:br>
              <a:rPr lang="en-US">
                <a:solidFill>
                  <a:srgbClr val="2850A0"/>
                </a:solidFill>
              </a:rPr>
            </a:br>
            <a:r>
              <a:rPr lang="en-US">
                <a:solidFill>
                  <a:srgbClr val="3264C8"/>
                </a:solidFill>
              </a:rPr>
              <a:t>Merging Online Stock Data</a:t>
            </a:r>
            <a:endParaRPr lang="de-CH">
              <a:solidFill>
                <a:srgbClr val="3264C8"/>
              </a:solidFill>
            </a:endParaRPr>
          </a:p>
        </p:txBody>
      </p:sp>
    </p:spTree>
    <p:extLst>
      <p:ext uri="{BB962C8B-B14F-4D97-AF65-F5344CB8AC3E}">
        <p14:creationId xmlns:p14="http://schemas.microsoft.com/office/powerpoint/2010/main" val="32342478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912E6F3-2C84-9541-AA7A-D16356F83044}"/>
              </a:ext>
            </a:extLst>
          </p:cNvPr>
          <p:cNvSpPr/>
          <p:nvPr/>
        </p:nvSpPr>
        <p:spPr>
          <a:xfrm>
            <a:off x="7824001" y="1137147"/>
            <a:ext cx="4034408" cy="3963733"/>
          </a:xfrm>
          <a:prstGeom prst="rect">
            <a:avLst/>
          </a:prstGeom>
          <a:solidFill>
            <a:schemeClr val="bg1">
              <a:lumMod val="95000"/>
              <a:alpha val="3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20" name="Rectangle 19">
            <a:extLst>
              <a:ext uri="{FF2B5EF4-FFF2-40B4-BE49-F238E27FC236}">
                <a16:creationId xmlns:a16="http://schemas.microsoft.com/office/drawing/2014/main" id="{E247A161-0A91-4341-81F6-626BA65A9855}"/>
              </a:ext>
            </a:extLst>
          </p:cNvPr>
          <p:cNvSpPr/>
          <p:nvPr/>
        </p:nvSpPr>
        <p:spPr>
          <a:xfrm>
            <a:off x="768000" y="1198223"/>
            <a:ext cx="3102012" cy="4030778"/>
          </a:xfrm>
          <a:prstGeom prst="rect">
            <a:avLst/>
          </a:prstGeom>
          <a:solidFill>
            <a:schemeClr val="bg1">
              <a:lumMod val="95000"/>
              <a:alpha val="3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21" name="Triangle 20">
            <a:extLst>
              <a:ext uri="{FF2B5EF4-FFF2-40B4-BE49-F238E27FC236}">
                <a16:creationId xmlns:a16="http://schemas.microsoft.com/office/drawing/2014/main" id="{1F84A62F-8A96-8547-9879-A1FE4B6F7796}"/>
              </a:ext>
            </a:extLst>
          </p:cNvPr>
          <p:cNvSpPr/>
          <p:nvPr/>
        </p:nvSpPr>
        <p:spPr>
          <a:xfrm rot="16200000">
            <a:off x="4690133" y="1967013"/>
            <a:ext cx="3963733" cy="2304000"/>
          </a:xfrm>
          <a:prstGeom prst="triangle">
            <a:avLst/>
          </a:prstGeom>
          <a:solidFill>
            <a:schemeClr val="bg1">
              <a:lumMod val="95000"/>
              <a:alpha val="3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22" name="Triangle 21">
            <a:extLst>
              <a:ext uri="{FF2B5EF4-FFF2-40B4-BE49-F238E27FC236}">
                <a16:creationId xmlns:a16="http://schemas.microsoft.com/office/drawing/2014/main" id="{6388E003-D684-9143-AB42-531DDA2D8D1C}"/>
              </a:ext>
            </a:extLst>
          </p:cNvPr>
          <p:cNvSpPr/>
          <p:nvPr/>
        </p:nvSpPr>
        <p:spPr>
          <a:xfrm rot="5400000">
            <a:off x="3006624" y="2061614"/>
            <a:ext cx="4030778" cy="2304000"/>
          </a:xfrm>
          <a:prstGeom prst="triangle">
            <a:avLst/>
          </a:prstGeom>
          <a:solidFill>
            <a:schemeClr val="bg1">
              <a:lumMod val="95000"/>
              <a:alpha val="3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grpSp>
        <p:nvGrpSpPr>
          <p:cNvPr id="23" name="Gruppieren 20">
            <a:extLst>
              <a:ext uri="{FF2B5EF4-FFF2-40B4-BE49-F238E27FC236}">
                <a16:creationId xmlns:a16="http://schemas.microsoft.com/office/drawing/2014/main" id="{D0EC3AE8-239B-1442-85F2-8EC0C9651BD3}"/>
              </a:ext>
            </a:extLst>
          </p:cNvPr>
          <p:cNvGrpSpPr/>
          <p:nvPr/>
        </p:nvGrpSpPr>
        <p:grpSpPr>
          <a:xfrm>
            <a:off x="5277616" y="2735777"/>
            <a:ext cx="1134143" cy="909223"/>
            <a:chOff x="4944000" y="2349000"/>
            <a:chExt cx="1440000" cy="1152000"/>
          </a:xfrm>
        </p:grpSpPr>
        <p:sp>
          <p:nvSpPr>
            <p:cNvPr id="24" name="Rechteck: abgerundete Ecken 14">
              <a:extLst>
                <a:ext uri="{FF2B5EF4-FFF2-40B4-BE49-F238E27FC236}">
                  <a16:creationId xmlns:a16="http://schemas.microsoft.com/office/drawing/2014/main" id="{EB746A52-3127-C14D-A079-4827711C2BDC}"/>
                </a:ext>
              </a:extLst>
            </p:cNvPr>
            <p:cNvSpPr/>
            <p:nvPr/>
          </p:nvSpPr>
          <p:spPr>
            <a:xfrm>
              <a:off x="4944224" y="2349000"/>
              <a:ext cx="1439712" cy="1152000"/>
            </a:xfrm>
            <a:prstGeom prst="roundRect">
              <a:avLst>
                <a:gd name="adj" fmla="val 11065"/>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lstStyle/>
            <a:p>
              <a:endParaRPr lang="en-US" dirty="0">
                <a:solidFill>
                  <a:schemeClr val="tx1"/>
                </a:solidFill>
              </a:endParaRPr>
            </a:p>
          </p:txBody>
        </p:sp>
        <p:sp>
          <p:nvSpPr>
            <p:cNvPr id="37" name="B4P">
              <a:extLst>
                <a:ext uri="{FF2B5EF4-FFF2-40B4-BE49-F238E27FC236}">
                  <a16:creationId xmlns:a16="http://schemas.microsoft.com/office/drawing/2014/main" id="{0D042601-788B-8B49-A0C3-412FEF1B89DF}"/>
                </a:ext>
              </a:extLst>
            </p:cNvPr>
            <p:cNvSpPr txBox="1"/>
            <p:nvPr/>
          </p:nvSpPr>
          <p:spPr>
            <a:xfrm>
              <a:off x="4944000" y="2447255"/>
              <a:ext cx="1440000" cy="432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nchorCtr="0">
              <a:noAutofit/>
            </a:bodyPr>
            <a:lstStyle>
              <a:lvl1pPr algn="ctr">
                <a:defRPr sz="4200" b="1">
                  <a:solidFill>
                    <a:srgbClr val="FFFFFF"/>
                  </a:solidFill>
                </a:defRPr>
              </a:lvl1pPr>
            </a:lstStyle>
            <a:p>
              <a:r>
                <a:rPr lang="en-US" sz="3600" noProof="1"/>
                <a:t>B4P</a:t>
              </a:r>
            </a:p>
          </p:txBody>
        </p:sp>
        <p:sp>
          <p:nvSpPr>
            <p:cNvPr id="38" name="Triangle">
              <a:extLst>
                <a:ext uri="{FF2B5EF4-FFF2-40B4-BE49-F238E27FC236}">
                  <a16:creationId xmlns:a16="http://schemas.microsoft.com/office/drawing/2014/main" id="{9CE508DE-C6BA-DC43-AE5E-DDE6AFCDD81D}"/>
                </a:ext>
              </a:extLst>
            </p:cNvPr>
            <p:cNvSpPr/>
            <p:nvPr/>
          </p:nvSpPr>
          <p:spPr>
            <a:xfrm rot="5400000">
              <a:off x="5447999" y="2886706"/>
              <a:ext cx="432000" cy="57233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noFill/>
            </a:ln>
          </p:spPr>
          <p:txBody>
            <a:bodyPr lIns="36000" tIns="36000" rIns="36000" bIns="36000" anchor="ctr"/>
            <a:lstStyle/>
            <a:p>
              <a:endParaRPr lang="en-US" dirty="0"/>
            </a:p>
          </p:txBody>
        </p:sp>
      </p:grpSp>
      <p:sp>
        <p:nvSpPr>
          <p:cNvPr id="39" name="Right Arrow 26">
            <a:extLst>
              <a:ext uri="{FF2B5EF4-FFF2-40B4-BE49-F238E27FC236}">
                <a16:creationId xmlns:a16="http://schemas.microsoft.com/office/drawing/2014/main" id="{4F6D1C26-C4AB-4E4F-ABF8-FC68C901B247}"/>
              </a:ext>
            </a:extLst>
          </p:cNvPr>
          <p:cNvSpPr/>
          <p:nvPr/>
        </p:nvSpPr>
        <p:spPr>
          <a:xfrm>
            <a:off x="4711892" y="3109001"/>
            <a:ext cx="300026" cy="293481"/>
          </a:xfrm>
          <a:prstGeom prst="rightArrow">
            <a:avLst/>
          </a:pr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40" name="Right Arrow 27">
            <a:extLst>
              <a:ext uri="{FF2B5EF4-FFF2-40B4-BE49-F238E27FC236}">
                <a16:creationId xmlns:a16="http://schemas.microsoft.com/office/drawing/2014/main" id="{58C59F10-A84E-0F4C-A6B0-D03591E56608}"/>
              </a:ext>
            </a:extLst>
          </p:cNvPr>
          <p:cNvSpPr/>
          <p:nvPr/>
        </p:nvSpPr>
        <p:spPr>
          <a:xfrm>
            <a:off x="6595250" y="3043647"/>
            <a:ext cx="300026" cy="293481"/>
          </a:xfrm>
          <a:prstGeom prst="rightArrow">
            <a:avLst/>
          </a:pr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pic>
        <p:nvPicPr>
          <p:cNvPr id="30" name="Grafik 29">
            <a:extLst>
              <a:ext uri="{FF2B5EF4-FFF2-40B4-BE49-F238E27FC236}">
                <a16:creationId xmlns:a16="http://schemas.microsoft.com/office/drawing/2014/main" id="{A93A37DB-ACDC-4CE5-87EE-B2FFFCB7662A}"/>
              </a:ext>
            </a:extLst>
          </p:cNvPr>
          <p:cNvPicPr>
            <a:picLocks noChangeAspect="1"/>
          </p:cNvPicPr>
          <p:nvPr/>
        </p:nvPicPr>
        <p:blipFill>
          <a:blip r:embed="rId2"/>
          <a:stretch>
            <a:fillRect/>
          </a:stretch>
        </p:blipFill>
        <p:spPr>
          <a:xfrm>
            <a:off x="769623" y="1557000"/>
            <a:ext cx="3624137" cy="2979422"/>
          </a:xfrm>
          <a:prstGeom prst="rect">
            <a:avLst/>
          </a:prstGeom>
          <a:ln>
            <a:solidFill>
              <a:schemeClr val="accent1"/>
            </a:solidFill>
          </a:ln>
          <a:effectLst>
            <a:outerShdw blurRad="50800" dist="38100" dir="2700000" algn="tl" rotWithShape="0">
              <a:prstClr val="black">
                <a:alpha val="40000"/>
              </a:prstClr>
            </a:outerShdw>
          </a:effectLst>
        </p:spPr>
      </p:pic>
      <p:pic>
        <p:nvPicPr>
          <p:cNvPr id="6" name="Grafik 5">
            <a:extLst>
              <a:ext uri="{FF2B5EF4-FFF2-40B4-BE49-F238E27FC236}">
                <a16:creationId xmlns:a16="http://schemas.microsoft.com/office/drawing/2014/main" id="{118B767C-9E02-4577-A6F9-E7BAE24E5EC2}"/>
              </a:ext>
            </a:extLst>
          </p:cNvPr>
          <p:cNvPicPr>
            <a:picLocks noChangeAspect="1"/>
          </p:cNvPicPr>
          <p:nvPr/>
        </p:nvPicPr>
        <p:blipFill>
          <a:blip r:embed="rId3"/>
          <a:stretch>
            <a:fillRect/>
          </a:stretch>
        </p:blipFill>
        <p:spPr>
          <a:xfrm>
            <a:off x="6960000" y="2232904"/>
            <a:ext cx="4739637" cy="1772096"/>
          </a:xfrm>
          <a:prstGeom prst="rect">
            <a:avLst/>
          </a:prstGeom>
          <a:solidFill>
            <a:schemeClr val="bg1"/>
          </a:solidFill>
          <a:effectLst>
            <a:outerShdw blurRad="50800" dist="38100" dir="2700000" algn="tl" rotWithShape="0">
              <a:prstClr val="black">
                <a:alpha val="40000"/>
              </a:prstClr>
            </a:outerShdw>
          </a:effectLst>
        </p:spPr>
      </p:pic>
      <p:sp>
        <p:nvSpPr>
          <p:cNvPr id="25" name="Rechteck 13">
            <a:extLst>
              <a:ext uri="{FF2B5EF4-FFF2-40B4-BE49-F238E27FC236}">
                <a16:creationId xmlns:a16="http://schemas.microsoft.com/office/drawing/2014/main" id="{7BB78733-B5D9-4265-A03D-5BAAD2619DCD}"/>
              </a:ext>
            </a:extLst>
          </p:cNvPr>
          <p:cNvSpPr/>
          <p:nvPr/>
        </p:nvSpPr>
        <p:spPr>
          <a:xfrm>
            <a:off x="2510744" y="5260100"/>
            <a:ext cx="7801927" cy="1536821"/>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buClr>
                <a:schemeClr val="bg1">
                  <a:lumMod val="50000"/>
                </a:schemeClr>
              </a:buClr>
            </a:pPr>
            <a:r>
              <a:rPr lang="en-US" sz="1200" b="1" dirty="0">
                <a:solidFill>
                  <a:schemeClr val="tx1">
                    <a:lumMod val="65000"/>
                    <a:lumOff val="35000"/>
                  </a:schemeClr>
                </a:solidFill>
              </a:rPr>
              <a:t>Task:  Download the list of Presidents and generate an Excel table with one president per row.</a:t>
            </a:r>
          </a:p>
          <a:p>
            <a:pPr marL="285750" indent="-285750">
              <a:buClr>
                <a:schemeClr val="bg1">
                  <a:lumMod val="50000"/>
                </a:schemeClr>
              </a:buClr>
              <a:buFont typeface="Wingdings" panose="05000000000000000000" pitchFamily="2" charset="2"/>
              <a:buChar char="§"/>
            </a:pPr>
            <a:r>
              <a:rPr lang="en-US" sz="1200" dirty="0">
                <a:solidFill>
                  <a:schemeClr val="tx1">
                    <a:lumMod val="65000"/>
                    <a:lumOff val="35000"/>
                  </a:schemeClr>
                </a:solidFill>
              </a:rPr>
              <a:t>Data source: https://en.wikipedia.org/wiki/List_of_presidents_of_the_United_States </a:t>
            </a:r>
          </a:p>
          <a:p>
            <a:pPr marL="285750" indent="-285750">
              <a:buClr>
                <a:schemeClr val="bg1">
                  <a:lumMod val="50000"/>
                </a:schemeClr>
              </a:buClr>
              <a:buFont typeface="Wingdings" panose="05000000000000000000" pitchFamily="2" charset="2"/>
              <a:buChar char="§"/>
            </a:pPr>
            <a:r>
              <a:rPr lang="en-US" sz="1200" dirty="0">
                <a:solidFill>
                  <a:schemeClr val="tx1">
                    <a:lumMod val="65000"/>
                    <a:lumOff val="35000"/>
                  </a:schemeClr>
                </a:solidFill>
              </a:rPr>
              <a:t>Some Presidents won multiple election terms</a:t>
            </a:r>
          </a:p>
          <a:p>
            <a:pPr marL="285750" indent="-285750">
              <a:buClr>
                <a:schemeClr val="bg1">
                  <a:lumMod val="50000"/>
                </a:schemeClr>
              </a:buClr>
              <a:buFont typeface="Wingdings" panose="05000000000000000000" pitchFamily="2" charset="2"/>
              <a:buChar char="§"/>
            </a:pPr>
            <a:r>
              <a:rPr lang="en-US" sz="1200" dirty="0">
                <a:solidFill>
                  <a:schemeClr val="tx1">
                    <a:lumMod val="65000"/>
                    <a:lumOff val="35000"/>
                  </a:schemeClr>
                </a:solidFill>
              </a:rPr>
              <a:t>Ignore the portraits</a:t>
            </a:r>
          </a:p>
          <a:p>
            <a:pPr marL="285750" indent="-285750">
              <a:buClr>
                <a:schemeClr val="bg1">
                  <a:lumMod val="50000"/>
                </a:schemeClr>
              </a:buClr>
              <a:buFont typeface="Wingdings" panose="05000000000000000000" pitchFamily="2" charset="2"/>
              <a:buChar char="§"/>
            </a:pPr>
            <a:r>
              <a:rPr lang="en-US" sz="1200" dirty="0">
                <a:solidFill>
                  <a:schemeClr val="tx1">
                    <a:lumMod val="65000"/>
                    <a:lumOff val="35000"/>
                  </a:schemeClr>
                </a:solidFill>
              </a:rPr>
              <a:t>Some vice presidents had deviating terms</a:t>
            </a:r>
          </a:p>
          <a:p>
            <a:pPr marL="285750" indent="-285750">
              <a:buClr>
                <a:schemeClr val="bg1">
                  <a:lumMod val="50000"/>
                </a:schemeClr>
              </a:buClr>
              <a:buFont typeface="Wingdings" panose="05000000000000000000" pitchFamily="2" charset="2"/>
              <a:buChar char="§"/>
            </a:pPr>
            <a:r>
              <a:rPr lang="en-US" sz="1200" dirty="0">
                <a:solidFill>
                  <a:schemeClr val="tx1">
                    <a:lumMod val="65000"/>
                    <a:lumOff val="35000"/>
                  </a:schemeClr>
                </a:solidFill>
              </a:rPr>
              <a:t>Remove redundant artefacts (cross-referencing symbols)</a:t>
            </a:r>
          </a:p>
          <a:p>
            <a:pPr marL="285750" indent="-285750">
              <a:buClr>
                <a:schemeClr val="bg1">
                  <a:lumMod val="50000"/>
                </a:schemeClr>
              </a:buClr>
              <a:buFont typeface="Wingdings" panose="05000000000000000000" pitchFamily="2" charset="2"/>
              <a:buChar char="§"/>
            </a:pPr>
            <a:r>
              <a:rPr lang="en-US" sz="1200" dirty="0">
                <a:solidFill>
                  <a:schemeClr val="tx1">
                    <a:lumMod val="65000"/>
                    <a:lumOff val="35000"/>
                  </a:schemeClr>
                </a:solidFill>
              </a:rPr>
              <a:t>Generate a nice table with </a:t>
            </a:r>
            <a:r>
              <a:rPr lang="en-US" sz="1200" b="1" dirty="0">
                <a:solidFill>
                  <a:schemeClr val="tx1">
                    <a:lumMod val="65000"/>
                    <a:lumOff val="35000"/>
                  </a:schemeClr>
                </a:solidFill>
              </a:rPr>
              <a:t>parties colored differently</a:t>
            </a:r>
          </a:p>
        </p:txBody>
      </p:sp>
      <p:sp>
        <p:nvSpPr>
          <p:cNvPr id="18" name="Titel 1">
            <a:extLst>
              <a:ext uri="{FF2B5EF4-FFF2-40B4-BE49-F238E27FC236}">
                <a16:creationId xmlns:a16="http://schemas.microsoft.com/office/drawing/2014/main" id="{E509DD55-F89D-8245-95D2-E98A8A003A6A}"/>
              </a:ext>
            </a:extLst>
          </p:cNvPr>
          <p:cNvSpPr txBox="1">
            <a:spLocks/>
          </p:cNvSpPr>
          <p:nvPr/>
        </p:nvSpPr>
        <p:spPr>
          <a:xfrm>
            <a:off x="467637" y="117000"/>
            <a:ext cx="11232000" cy="717944"/>
          </a:xfrm>
          <a:prstGeom prst="rect">
            <a:avLst/>
          </a:prstGeom>
        </p:spPr>
        <p:txBody>
          <a:bodyPr vert="horz" lIns="0" tIns="45720" rIns="91440" bIns="45720" rtlCol="0" anchor="t" anchorCtr="0">
            <a:noAutofit/>
          </a:bodyPr>
          <a:lstStyle>
            <a:lvl1pPr algn="l" defTabSz="914400" rtl="0" eaLnBrk="1" latinLnBrk="0" hangingPunct="1">
              <a:lnSpc>
                <a:spcPct val="100000"/>
              </a:lnSpc>
              <a:spcBef>
                <a:spcPct val="0"/>
              </a:spcBef>
              <a:buNone/>
              <a:defRPr lang="en-CA" sz="2000" kern="1200" cap="none" baseline="0" noProof="0">
                <a:solidFill>
                  <a:srgbClr val="8996A0"/>
                </a:solidFill>
                <a:latin typeface="Arial Black" pitchFamily="34" charset="0"/>
                <a:ea typeface="+mj-ea"/>
                <a:cs typeface="+mj-cs"/>
              </a:defRPr>
            </a:lvl1pPr>
          </a:lstStyle>
          <a:p>
            <a:pPr algn="ctr"/>
            <a:r>
              <a:rPr lang="en-US" dirty="0">
                <a:solidFill>
                  <a:schemeClr val="bg1">
                    <a:lumMod val="65000"/>
                  </a:schemeClr>
                </a:solidFill>
              </a:rPr>
              <a:t>B4P Example #3</a:t>
            </a:r>
            <a:br>
              <a:rPr lang="en-US" dirty="0">
                <a:solidFill>
                  <a:srgbClr val="2850A0"/>
                </a:solidFill>
              </a:rPr>
            </a:br>
            <a:r>
              <a:rPr lang="en-US" dirty="0">
                <a:solidFill>
                  <a:srgbClr val="3264C8"/>
                </a:solidFill>
              </a:rPr>
              <a:t>Analyzing all Presidents in Wikipedia</a:t>
            </a:r>
            <a:endParaRPr lang="de-CH" dirty="0">
              <a:solidFill>
                <a:srgbClr val="3264C8"/>
              </a:solidFill>
            </a:endParaRPr>
          </a:p>
        </p:txBody>
      </p:sp>
      <p:sp>
        <p:nvSpPr>
          <p:cNvPr id="16" name="Line">
            <a:extLst>
              <a:ext uri="{FF2B5EF4-FFF2-40B4-BE49-F238E27FC236}">
                <a16:creationId xmlns:a16="http://schemas.microsoft.com/office/drawing/2014/main" id="{A53AE5AA-A6DB-7448-A18C-2525AB7A56EC}"/>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307407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Gerade Verbindung mit Pfeil 55">
            <a:extLst>
              <a:ext uri="{FF2B5EF4-FFF2-40B4-BE49-F238E27FC236}">
                <a16:creationId xmlns:a16="http://schemas.microsoft.com/office/drawing/2014/main" id="{2F7FDB7B-0D1D-46F0-AC62-0871667C1246}"/>
              </a:ext>
            </a:extLst>
          </p:cNvPr>
          <p:cNvCxnSpPr>
            <a:cxnSpLocks/>
          </p:cNvCxnSpPr>
          <p:nvPr/>
        </p:nvCxnSpPr>
        <p:spPr>
          <a:xfrm>
            <a:off x="984000" y="1629000"/>
            <a:ext cx="0" cy="4968000"/>
          </a:xfrm>
          <a:prstGeom prst="straightConnector1">
            <a:avLst/>
          </a:prstGeom>
          <a:ln w="22225">
            <a:solidFill>
              <a:srgbClr val="3264C8"/>
            </a:solidFill>
            <a:tailEnd type="triangle" w="lg" len="lg"/>
          </a:ln>
        </p:spPr>
        <p:style>
          <a:lnRef idx="1">
            <a:schemeClr val="accent1"/>
          </a:lnRef>
          <a:fillRef idx="0">
            <a:schemeClr val="accent1"/>
          </a:fillRef>
          <a:effectRef idx="0">
            <a:schemeClr val="accent1"/>
          </a:effectRef>
          <a:fontRef idx="minor">
            <a:schemeClr val="tx1"/>
          </a:fontRef>
        </p:style>
      </p:cxnSp>
      <p:sp>
        <p:nvSpPr>
          <p:cNvPr id="21" name="Rechteck 48">
            <a:extLst>
              <a:ext uri="{FF2B5EF4-FFF2-40B4-BE49-F238E27FC236}">
                <a16:creationId xmlns:a16="http://schemas.microsoft.com/office/drawing/2014/main" id="{1C77A20A-C724-40BC-97D6-452E6928263E}"/>
              </a:ext>
            </a:extLst>
          </p:cNvPr>
          <p:cNvSpPr/>
          <p:nvPr/>
        </p:nvSpPr>
        <p:spPr>
          <a:xfrm>
            <a:off x="552000" y="1701000"/>
            <a:ext cx="864000" cy="369332"/>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Import</a:t>
            </a:r>
          </a:p>
        </p:txBody>
      </p:sp>
      <p:sp>
        <p:nvSpPr>
          <p:cNvPr id="23" name="Rechteck 49">
            <a:extLst>
              <a:ext uri="{FF2B5EF4-FFF2-40B4-BE49-F238E27FC236}">
                <a16:creationId xmlns:a16="http://schemas.microsoft.com/office/drawing/2014/main" id="{A8BD236B-C657-4AEF-BE4D-937D26248704}"/>
              </a:ext>
            </a:extLst>
          </p:cNvPr>
          <p:cNvSpPr/>
          <p:nvPr/>
        </p:nvSpPr>
        <p:spPr>
          <a:xfrm>
            <a:off x="552000" y="3141000"/>
            <a:ext cx="864000" cy="384570"/>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Validate</a:t>
            </a:r>
          </a:p>
        </p:txBody>
      </p:sp>
      <p:sp>
        <p:nvSpPr>
          <p:cNvPr id="25" name="Rechteck 58">
            <a:extLst>
              <a:ext uri="{FF2B5EF4-FFF2-40B4-BE49-F238E27FC236}">
                <a16:creationId xmlns:a16="http://schemas.microsoft.com/office/drawing/2014/main" id="{DBB0EFEE-2EC5-4CE5-B6E8-17DBE1043800}"/>
              </a:ext>
            </a:extLst>
          </p:cNvPr>
          <p:cNvSpPr/>
          <p:nvPr/>
        </p:nvSpPr>
        <p:spPr>
          <a:xfrm>
            <a:off x="552000" y="2421000"/>
            <a:ext cx="864000" cy="384571"/>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Clean</a:t>
            </a:r>
          </a:p>
        </p:txBody>
      </p:sp>
      <p:sp>
        <p:nvSpPr>
          <p:cNvPr id="26" name="Rechteck 65">
            <a:extLst>
              <a:ext uri="{FF2B5EF4-FFF2-40B4-BE49-F238E27FC236}">
                <a16:creationId xmlns:a16="http://schemas.microsoft.com/office/drawing/2014/main" id="{08001D0D-F266-4B99-A04D-E2E2B1D9A822}"/>
              </a:ext>
            </a:extLst>
          </p:cNvPr>
          <p:cNvSpPr/>
          <p:nvPr/>
        </p:nvSpPr>
        <p:spPr>
          <a:xfrm>
            <a:off x="552000" y="4293000"/>
            <a:ext cx="864000" cy="405942"/>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Augment</a:t>
            </a:r>
          </a:p>
        </p:txBody>
      </p:sp>
      <p:sp>
        <p:nvSpPr>
          <p:cNvPr id="28" name="Rechteck 74">
            <a:extLst>
              <a:ext uri="{FF2B5EF4-FFF2-40B4-BE49-F238E27FC236}">
                <a16:creationId xmlns:a16="http://schemas.microsoft.com/office/drawing/2014/main" id="{DDB8503B-E39D-4EAF-80F1-B434E100757D}"/>
              </a:ext>
            </a:extLst>
          </p:cNvPr>
          <p:cNvSpPr/>
          <p:nvPr/>
        </p:nvSpPr>
        <p:spPr>
          <a:xfrm>
            <a:off x="552000" y="4941000"/>
            <a:ext cx="864000" cy="405941"/>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Format</a:t>
            </a:r>
          </a:p>
        </p:txBody>
      </p:sp>
      <p:sp>
        <p:nvSpPr>
          <p:cNvPr id="29" name="Rechteck 51">
            <a:extLst>
              <a:ext uri="{FF2B5EF4-FFF2-40B4-BE49-F238E27FC236}">
                <a16:creationId xmlns:a16="http://schemas.microsoft.com/office/drawing/2014/main" id="{DAE5957E-556F-49DD-BEFD-710A79F35AEB}"/>
              </a:ext>
            </a:extLst>
          </p:cNvPr>
          <p:cNvSpPr/>
          <p:nvPr/>
        </p:nvSpPr>
        <p:spPr>
          <a:xfrm>
            <a:off x="552000" y="6021000"/>
            <a:ext cx="864000" cy="384569"/>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lumMod val="65000"/>
                    <a:lumOff val="35000"/>
                  </a:schemeClr>
                </a:solidFill>
              </a:rPr>
              <a:t>Export</a:t>
            </a:r>
          </a:p>
        </p:txBody>
      </p:sp>
      <p:sp>
        <p:nvSpPr>
          <p:cNvPr id="30" name="Rechteck 29">
            <a:extLst>
              <a:ext uri="{FF2B5EF4-FFF2-40B4-BE49-F238E27FC236}">
                <a16:creationId xmlns:a16="http://schemas.microsoft.com/office/drawing/2014/main" id="{75051945-687F-45B1-9427-79F6DB9B99B1}"/>
              </a:ext>
            </a:extLst>
          </p:cNvPr>
          <p:cNvSpPr/>
          <p:nvPr/>
        </p:nvSpPr>
        <p:spPr>
          <a:xfrm>
            <a:off x="336000" y="1701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1</a:t>
            </a:r>
            <a:endParaRPr lang="en-US" sz="1200" dirty="0">
              <a:solidFill>
                <a:schemeClr val="tx1"/>
              </a:solidFill>
            </a:endParaRPr>
          </a:p>
        </p:txBody>
      </p:sp>
      <p:sp>
        <p:nvSpPr>
          <p:cNvPr id="31" name="Rechteck 30">
            <a:extLst>
              <a:ext uri="{FF2B5EF4-FFF2-40B4-BE49-F238E27FC236}">
                <a16:creationId xmlns:a16="http://schemas.microsoft.com/office/drawing/2014/main" id="{75600CD9-CDD7-4C9E-A260-578748846240}"/>
              </a:ext>
            </a:extLst>
          </p:cNvPr>
          <p:cNvSpPr/>
          <p:nvPr/>
        </p:nvSpPr>
        <p:spPr>
          <a:xfrm>
            <a:off x="336000" y="2421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2</a:t>
            </a:r>
            <a:endParaRPr lang="en-US" sz="1200" dirty="0">
              <a:solidFill>
                <a:schemeClr val="tx1"/>
              </a:solidFill>
            </a:endParaRPr>
          </a:p>
        </p:txBody>
      </p:sp>
      <p:sp>
        <p:nvSpPr>
          <p:cNvPr id="32" name="Rechteck 31">
            <a:extLst>
              <a:ext uri="{FF2B5EF4-FFF2-40B4-BE49-F238E27FC236}">
                <a16:creationId xmlns:a16="http://schemas.microsoft.com/office/drawing/2014/main" id="{7DE1D42F-482A-4C0C-A056-8FA46399250C}"/>
              </a:ext>
            </a:extLst>
          </p:cNvPr>
          <p:cNvSpPr/>
          <p:nvPr/>
        </p:nvSpPr>
        <p:spPr>
          <a:xfrm>
            <a:off x="336000" y="3141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3</a:t>
            </a:r>
            <a:endParaRPr lang="en-US" sz="1200" dirty="0">
              <a:solidFill>
                <a:schemeClr val="tx1"/>
              </a:solidFill>
            </a:endParaRPr>
          </a:p>
        </p:txBody>
      </p:sp>
      <p:sp>
        <p:nvSpPr>
          <p:cNvPr id="34" name="Rechteck 33">
            <a:extLst>
              <a:ext uri="{FF2B5EF4-FFF2-40B4-BE49-F238E27FC236}">
                <a16:creationId xmlns:a16="http://schemas.microsoft.com/office/drawing/2014/main" id="{B94CDA95-840B-43D4-AC1E-89D48AA55F69}"/>
              </a:ext>
            </a:extLst>
          </p:cNvPr>
          <p:cNvSpPr/>
          <p:nvPr/>
        </p:nvSpPr>
        <p:spPr>
          <a:xfrm>
            <a:off x="336000" y="4293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5</a:t>
            </a:r>
            <a:endParaRPr lang="en-US" sz="1200" dirty="0">
              <a:solidFill>
                <a:schemeClr val="tx1"/>
              </a:solidFill>
            </a:endParaRPr>
          </a:p>
        </p:txBody>
      </p:sp>
      <p:sp>
        <p:nvSpPr>
          <p:cNvPr id="36" name="Rechteck 35">
            <a:extLst>
              <a:ext uri="{FF2B5EF4-FFF2-40B4-BE49-F238E27FC236}">
                <a16:creationId xmlns:a16="http://schemas.microsoft.com/office/drawing/2014/main" id="{8EBCA24F-2679-4BBE-8DB2-CB1E61C8494D}"/>
              </a:ext>
            </a:extLst>
          </p:cNvPr>
          <p:cNvSpPr/>
          <p:nvPr/>
        </p:nvSpPr>
        <p:spPr>
          <a:xfrm>
            <a:off x="336000" y="4941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7</a:t>
            </a:r>
            <a:endParaRPr lang="en-US" sz="1200" dirty="0">
              <a:solidFill>
                <a:schemeClr val="tx1"/>
              </a:solidFill>
            </a:endParaRPr>
          </a:p>
        </p:txBody>
      </p:sp>
      <p:sp>
        <p:nvSpPr>
          <p:cNvPr id="37" name="Rechteck 36">
            <a:extLst>
              <a:ext uri="{FF2B5EF4-FFF2-40B4-BE49-F238E27FC236}">
                <a16:creationId xmlns:a16="http://schemas.microsoft.com/office/drawing/2014/main" id="{5870396C-0FCE-4CC5-90F4-36BA13EB6D09}"/>
              </a:ext>
            </a:extLst>
          </p:cNvPr>
          <p:cNvSpPr/>
          <p:nvPr/>
        </p:nvSpPr>
        <p:spPr>
          <a:xfrm>
            <a:off x="336000" y="6021000"/>
            <a:ext cx="216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r">
              <a:spcBef>
                <a:spcPts val="100"/>
              </a:spcBef>
              <a:spcAft>
                <a:spcPts val="100"/>
              </a:spcAft>
              <a:buClr>
                <a:srgbClr val="003399"/>
              </a:buClr>
            </a:pPr>
            <a:r>
              <a:rPr lang="en-US" sz="1200" b="1" dirty="0">
                <a:solidFill>
                  <a:schemeClr val="tx1"/>
                </a:solidFill>
              </a:rPr>
              <a:t>8</a:t>
            </a:r>
            <a:endParaRPr lang="en-US" sz="1200" dirty="0">
              <a:solidFill>
                <a:schemeClr val="tx1"/>
              </a:solidFill>
            </a:endParaRPr>
          </a:p>
        </p:txBody>
      </p:sp>
      <p:sp>
        <p:nvSpPr>
          <p:cNvPr id="38" name="Textfeld 37">
            <a:extLst>
              <a:ext uri="{FF2B5EF4-FFF2-40B4-BE49-F238E27FC236}">
                <a16:creationId xmlns:a16="http://schemas.microsoft.com/office/drawing/2014/main" id="{7EA59FD8-63F4-4427-939B-2833778ECEFB}"/>
              </a:ext>
            </a:extLst>
          </p:cNvPr>
          <p:cNvSpPr txBox="1"/>
          <p:nvPr/>
        </p:nvSpPr>
        <p:spPr>
          <a:xfrm>
            <a:off x="1632000" y="1701056"/>
            <a:ext cx="9647999" cy="4823944"/>
          </a:xfrm>
          <a:prstGeom prst="rect">
            <a:avLst/>
          </a:prstGeom>
          <a:solidFill>
            <a:schemeClr val="bg1">
              <a:lumMod val="95000"/>
            </a:schemeClr>
          </a:solidFill>
          <a:effectLst>
            <a:outerShdw blurRad="50800" dist="38100" dir="2700000" algn="tl" rotWithShape="0">
              <a:prstClr val="black">
                <a:alpha val="40000"/>
              </a:prstClr>
            </a:outerShdw>
          </a:effectLst>
        </p:spPr>
        <p:txBody>
          <a:bodyPr wrap="square">
            <a:noAutofit/>
          </a:bodyPr>
          <a:lstStyle/>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include</a:t>
            </a:r>
            <a:r>
              <a:rPr lang="en-US" sz="1000" b="1" dirty="0">
                <a:latin typeface="Courier New" panose="02070309020205020404" pitchFamily="49" charset="0"/>
                <a:cs typeface="Courier New" panose="02070309020205020404" pitchFamily="49" charset="0"/>
              </a:rPr>
              <a:t> ( Style Library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file download overwrite</a:t>
            </a:r>
            <a:r>
              <a:rPr lang="en-US" sz="1000" b="1" dirty="0">
                <a:latin typeface="Courier New" panose="02070309020205020404" pitchFamily="49" charset="0"/>
                <a:cs typeface="Courier New" panose="02070309020205020404" pitchFamily="49" charset="0"/>
              </a:rPr>
              <a:t>		( "</a:t>
            </a:r>
            <a:r>
              <a:rPr lang="en-US" sz="1000" b="1" dirty="0">
                <a:solidFill>
                  <a:schemeClr val="accent4"/>
                </a:solidFill>
                <a:latin typeface="Courier New" panose="02070309020205020404" pitchFamily="49" charset="0"/>
                <a:cs typeface="Courier New" panose="02070309020205020404" pitchFamily="49" charset="0"/>
              </a:rPr>
              <a:t>https://en.wikipedia.org/wiki/List_of_presidents_of_the_United_States</a:t>
            </a:r>
            <a:r>
              <a:rPr lang="en-US" sz="1000" b="1" dirty="0">
                <a:latin typeface="Courier New" panose="02070309020205020404" pitchFamily="49" charset="0"/>
                <a:cs typeface="Courier New" panose="02070309020205020404" pitchFamily="49" charset="0"/>
              </a:rPr>
              <a:t>", </a:t>
            </a:r>
            <a:r>
              <a:rPr lang="en-US" sz="1000" b="1" dirty="0">
                <a:solidFill>
                  <a:schemeClr val="accent5"/>
                </a:solidFill>
                <a:latin typeface="Courier New" panose="02070309020205020404" pitchFamily="49" charset="0"/>
                <a:cs typeface="Courier New" panose="02070309020205020404" pitchFamily="49" charset="0"/>
              </a:rPr>
              <a:t>presidents.html </a:t>
            </a:r>
            <a:r>
              <a:rPr lang="en-US" sz="1000" b="1" dirty="0">
                <a:latin typeface="Courier New" panose="02070309020205020404" pitchFamily="49" charset="0"/>
                <a:cs typeface="Courier New" panose="02070309020205020404" pitchFamily="49" charset="0"/>
              </a:rPr>
              <a:t>);</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load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a:t>
            </a:r>
            <a:r>
              <a:rPr lang="en-US" sz="1000" b="1" dirty="0">
                <a:solidFill>
                  <a:schemeClr val="accent5"/>
                </a:solidFill>
                <a:latin typeface="Courier New" panose="02070309020205020404" pitchFamily="49" charset="0"/>
                <a:cs typeface="Courier New" panose="02070309020205020404" pitchFamily="49" charset="0"/>
              </a:rPr>
              <a:t>presidents.html</a:t>
            </a:r>
            <a:r>
              <a:rPr lang="en-US" sz="1000" b="1" dirty="0">
                <a:latin typeface="Courier New" panose="02070309020205020404" pitchFamily="49" charset="0"/>
                <a:cs typeface="Courier New" panose="02070309020205020404" pitchFamily="49" charset="0"/>
              </a:rPr>
              <a:t>, HTML, 'id="Presidents"'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solidFill>
                <a:schemeClr val="bg1">
                  <a:lumMod val="50000"/>
                </a:schemeClr>
              </a:solidFill>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solidFill>
                <a:schemeClr val="bg1">
                  <a:lumMod val="50000"/>
                </a:schemeClr>
              </a:solidFill>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chemeClr val="bg1">
                    <a:lumMod val="50000"/>
                  </a:schemeClr>
                </a:solidFill>
                <a:latin typeface="Courier New" panose="02070309020205020404" pitchFamily="49" charset="0"/>
                <a:cs typeface="Courier New" panose="02070309020205020404" pitchFamily="49" charset="0"/>
              </a:rPr>
              <a:t>// Strip all footnote references and new lines in the fields, and the last table row with footnotes inside</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delete rows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a:t>
            </a:r>
            <a:r>
              <a:rPr lang="en-US" sz="1000" b="1" dirty="0">
                <a:solidFill>
                  <a:srgbClr val="00B050"/>
                </a:solidFill>
                <a:latin typeface="Courier New" panose="02070309020205020404" pitchFamily="49" charset="0"/>
                <a:cs typeface="Courier New" panose="02070309020205020404" pitchFamily="49" charset="0"/>
              </a:rPr>
              <a:t>table length</a:t>
            </a:r>
            <a:r>
              <a:rPr lang="en-US" sz="1000" b="1" dirty="0">
                <a:latin typeface="Courier New" panose="02070309020205020404" pitchFamily="49" charset="0"/>
                <a:cs typeface="Courier New" panose="02070309020205020404" pitchFamily="49" charset="0"/>
              </a:rPr>
              <a:t>( presidents ) -1 ); </a:t>
            </a:r>
            <a:r>
              <a:rPr lang="en-US" sz="1000" b="1" dirty="0">
                <a:solidFill>
                  <a:schemeClr val="bg1">
                    <a:lumMod val="50000"/>
                  </a:schemeClr>
                </a:solidFill>
                <a:latin typeface="Courier New" panose="02070309020205020404" pitchFamily="49" charset="0"/>
                <a:cs typeface="Courier New" panose="02070309020205020404" pitchFamily="49" charset="0"/>
              </a:rPr>
              <a:t>// -1 = Last Row (negative indexing)</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process all cells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 = </a:t>
            </a:r>
            <a:r>
              <a:rPr lang="en-US" sz="1000" b="1" dirty="0">
                <a:solidFill>
                  <a:srgbClr val="00B050"/>
                </a:solidFill>
                <a:latin typeface="Courier New" panose="02070309020205020404" pitchFamily="49" charset="0"/>
                <a:cs typeface="Courier New" panose="02070309020205020404" pitchFamily="49" charset="0"/>
              </a:rPr>
              <a:t>replace all</a:t>
            </a:r>
            <a:r>
              <a:rPr lang="en-US" sz="1000" b="1" dirty="0">
                <a:latin typeface="Courier New" panose="02070309020205020404" pitchFamily="49" charset="0"/>
                <a:cs typeface="Courier New" panose="02070309020205020404" pitchFamily="49" charset="0"/>
              </a:rPr>
              <a:t>( </a:t>
            </a:r>
            <a:r>
              <a:rPr lang="en-US" sz="1000" b="1" dirty="0">
                <a:solidFill>
                  <a:srgbClr val="00B050"/>
                </a:solidFill>
                <a:latin typeface="Courier New" panose="02070309020205020404" pitchFamily="49" charset="0"/>
                <a:cs typeface="Courier New" panose="02070309020205020404" pitchFamily="49" charset="0"/>
              </a:rPr>
              <a:t>literal</a:t>
            </a:r>
            <a:r>
              <a:rPr lang="en-US" sz="1000" b="1" dirty="0">
                <a:latin typeface="Courier New" panose="02070309020205020404" pitchFamily="49" charset="0"/>
                <a:cs typeface="Courier New" panose="02070309020205020404" pitchFamily="49" charset="0"/>
              </a:rPr>
              <a:t>([.]), { '[?]', new line, '- '}, {'','','-' } )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chemeClr val="bg1">
                    <a:lumMod val="50000"/>
                  </a:schemeClr>
                </a:solidFill>
                <a:latin typeface="Courier New" panose="02070309020205020404" pitchFamily="49" charset="0"/>
                <a:cs typeface="Courier New" panose="02070309020205020404" pitchFamily="49" charset="0"/>
              </a:rPr>
              <a:t>// Remove the blank column originally containing portraits and put president name into all rows</a:t>
            </a: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delete columns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{Portrait, Party }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rename column headers</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{"Presidency (1)", "Party (1)"}, {Period, Party}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fill vertically</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President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consolidate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President, { Election, Vice President }, append, ", "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solidFill>
                <a:schemeClr val="bg1">
                  <a:lumMod val="50000"/>
                </a:schemeClr>
              </a:solidFill>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chemeClr val="bg1">
                    <a:lumMod val="50000"/>
                  </a:schemeClr>
                </a:solidFill>
                <a:latin typeface="Courier New" panose="02070309020205020404" pitchFamily="49" charset="0"/>
                <a:cs typeface="Courier New" panose="02070309020205020404" pitchFamily="49" charset="0"/>
              </a:rPr>
              <a:t>// Define party colors</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initialize 			</a:t>
            </a:r>
            <a:r>
              <a:rPr lang="en-US" sz="1000" b="1" dirty="0">
                <a:latin typeface="Courier New" panose="02070309020205020404" pitchFamily="49" charset="0"/>
                <a:cs typeface="Courier New" panose="02070309020205020404" pitchFamily="49" charset="0"/>
              </a:rPr>
              <a:t>( </a:t>
            </a:r>
            <a:r>
              <a:rPr lang="en-US" sz="1000" b="1" dirty="0">
                <a:solidFill>
                  <a:srgbClr val="2850A0"/>
                </a:solidFill>
                <a:latin typeface="Courier New" panose="02070309020205020404" pitchFamily="49" charset="0"/>
                <a:cs typeface="Courier New" panose="02070309020205020404" pitchFamily="49" charset="0"/>
              </a:rPr>
              <a:t>party colors</a:t>
            </a:r>
            <a:r>
              <a:rPr lang="en-US" sz="1000" b="1" dirty="0">
                <a:latin typeface="Courier New" panose="02070309020205020404" pitchFamily="49" charset="0"/>
                <a:cs typeface="Courier New" panose="02070309020205020404" pitchFamily="49" charset="0"/>
              </a:rPr>
              <a:t>, {{ Party Name, Colors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	{{ Party Name,		Colors }, { Democratic,   azur    }, { Republican, imperial red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	 { Federalist,  	coral  }, { Whig,         yellow  }, { "Democratic-Republican", excel light green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latin typeface="Courier New" panose="02070309020205020404" pitchFamily="49" charset="0"/>
                <a:cs typeface="Courier New" panose="02070309020205020404" pitchFamily="49" charset="0"/>
              </a:rPr>
              <a:t>	 { National Union, ocre   }, { Unaffiliated, gray 15 }  }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chemeClr val="bg1">
                    <a:lumMod val="50000"/>
                  </a:schemeClr>
                </a:solidFill>
                <a:latin typeface="Courier New" panose="02070309020205020404" pitchFamily="49" charset="0"/>
                <a:cs typeface="Courier New" panose="02070309020205020404" pitchFamily="49" charset="0"/>
              </a:rPr>
              <a:t>// Add some colors and styles</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process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table style cells( presidents, Party, row(), single, 								                   fill color, [ </a:t>
            </a:r>
            <a:r>
              <a:rPr lang="en-US" sz="1000" b="1" dirty="0">
                <a:solidFill>
                  <a:srgbClr val="2850A0"/>
                </a:solidFill>
                <a:latin typeface="Courier New" panose="02070309020205020404" pitchFamily="49" charset="0"/>
                <a:cs typeface="Courier New" panose="02070309020205020404" pitchFamily="49" charset="0"/>
              </a:rPr>
              <a:t>party colors </a:t>
            </a:r>
            <a:r>
              <a:rPr lang="en-US" sz="1000" b="1" dirty="0">
                <a:latin typeface="Courier New" panose="02070309020205020404" pitchFamily="49" charset="0"/>
                <a:cs typeface="Courier New" panose="02070309020205020404" pitchFamily="49" charset="0"/>
              </a:rPr>
              <a:t>: Party Name, [Party], Colors ] )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style columns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 "Presidency (1)", "President", "Vice President" }, sheet, column width, 30 );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style columns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 Party, Election }, sheet, column width, 20, horizontal align, middle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style rows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0, table, boldface, true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style table   </a:t>
            </a:r>
            <a:r>
              <a:rPr lang="en-US" sz="1000" b="1" dirty="0">
                <a:latin typeface="Courier New" panose="02070309020205020404" pitchFamily="49" charset="0"/>
                <a:cs typeface="Courier New" panose="02070309020205020404" pitchFamily="49" charset="0"/>
              </a:rPr>
              <a:t>		(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sheet, wrap text, true, autofilter, 0, freeze rows, 1 );</a:t>
            </a: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endParaRPr lang="en-US" sz="1000" b="1" dirty="0">
              <a:solidFill>
                <a:srgbClr val="00B050"/>
              </a:solidFill>
              <a:latin typeface="Courier New" panose="02070309020205020404" pitchFamily="49" charset="0"/>
              <a:cs typeface="Courier New" panose="02070309020205020404" pitchFamily="49" charset="0"/>
            </a:endParaRPr>
          </a:p>
          <a:p>
            <a:pPr>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 pos="5646738" algn="l"/>
              </a:tabLst>
            </a:pPr>
            <a:r>
              <a:rPr lang="en-US" sz="1000" b="1" dirty="0">
                <a:solidFill>
                  <a:srgbClr val="00B050"/>
                </a:solidFill>
                <a:latin typeface="Courier New" panose="02070309020205020404" pitchFamily="49" charset="0"/>
                <a:cs typeface="Courier New" panose="02070309020205020404" pitchFamily="49" charset="0"/>
              </a:rPr>
              <a:t>table save excel file		</a:t>
            </a:r>
            <a:r>
              <a:rPr lang="en-US" sz="1000" b="1" dirty="0">
                <a:latin typeface="Courier New" panose="02070309020205020404" pitchFamily="49" charset="0"/>
                <a:cs typeface="Courier New" panose="02070309020205020404" pitchFamily="49" charset="0"/>
              </a:rPr>
              <a:t>( </a:t>
            </a:r>
            <a:r>
              <a:rPr lang="en-US" sz="1000" b="1" dirty="0">
                <a:solidFill>
                  <a:srgbClr val="2850A0"/>
                </a:solidFill>
                <a:latin typeface="Courier New" panose="02070309020205020404" pitchFamily="49" charset="0"/>
                <a:cs typeface="Courier New" panose="02070309020205020404" pitchFamily="49" charset="0"/>
              </a:rPr>
              <a:t>presidents</a:t>
            </a:r>
            <a:r>
              <a:rPr lang="en-US" sz="1000" b="1" dirty="0">
                <a:latin typeface="Courier New" panose="02070309020205020404" pitchFamily="49" charset="0"/>
                <a:cs typeface="Courier New" panose="02070309020205020404" pitchFamily="49" charset="0"/>
              </a:rPr>
              <a:t>, All U.S. Presidents, </a:t>
            </a:r>
            <a:r>
              <a:rPr lang="en-US" sz="1000" b="1" dirty="0">
                <a:solidFill>
                  <a:schemeClr val="accent5"/>
                </a:solidFill>
                <a:latin typeface="Courier New" panose="02070309020205020404" pitchFamily="49" charset="0"/>
                <a:cs typeface="Courier New" panose="02070309020205020404" pitchFamily="49" charset="0"/>
              </a:rPr>
              <a:t>presidents.xlsx</a:t>
            </a:r>
            <a:r>
              <a:rPr lang="en-US" sz="1000" b="1" dirty="0">
                <a:latin typeface="Courier New" panose="02070309020205020404" pitchFamily="49" charset="0"/>
                <a:cs typeface="Courier New" panose="02070309020205020404" pitchFamily="49" charset="0"/>
              </a:rPr>
              <a:t> );</a:t>
            </a:r>
          </a:p>
        </p:txBody>
      </p:sp>
      <p:sp>
        <p:nvSpPr>
          <p:cNvPr id="24" name="Titel 1">
            <a:extLst>
              <a:ext uri="{FF2B5EF4-FFF2-40B4-BE49-F238E27FC236}">
                <a16:creationId xmlns:a16="http://schemas.microsoft.com/office/drawing/2014/main" id="{1ECED126-0CB4-9143-B5A3-B024619D4638}"/>
              </a:ext>
            </a:extLst>
          </p:cNvPr>
          <p:cNvSpPr txBox="1">
            <a:spLocks/>
          </p:cNvSpPr>
          <p:nvPr/>
        </p:nvSpPr>
        <p:spPr>
          <a:xfrm>
            <a:off x="467637" y="117000"/>
            <a:ext cx="11232000" cy="717944"/>
          </a:xfrm>
          <a:prstGeom prst="rect">
            <a:avLst/>
          </a:prstGeom>
        </p:spPr>
        <p:txBody>
          <a:bodyPr vert="horz" lIns="0" tIns="45720" rIns="91440" bIns="45720" rtlCol="0" anchor="t" anchorCtr="0">
            <a:noAutofit/>
          </a:bodyPr>
          <a:lstStyle>
            <a:lvl1pPr algn="l" defTabSz="914400" rtl="0" eaLnBrk="1" latinLnBrk="0" hangingPunct="1">
              <a:lnSpc>
                <a:spcPct val="100000"/>
              </a:lnSpc>
              <a:spcBef>
                <a:spcPct val="0"/>
              </a:spcBef>
              <a:buNone/>
              <a:defRPr lang="en-CA" sz="2000" kern="1200" cap="none" baseline="0" noProof="0">
                <a:solidFill>
                  <a:srgbClr val="8996A0"/>
                </a:solidFill>
                <a:latin typeface="Arial Black" pitchFamily="34" charset="0"/>
                <a:ea typeface="+mj-ea"/>
                <a:cs typeface="+mj-cs"/>
              </a:defRPr>
            </a:lvl1pPr>
          </a:lstStyle>
          <a:p>
            <a:pPr algn="ctr"/>
            <a:r>
              <a:rPr lang="en-US" dirty="0">
                <a:solidFill>
                  <a:schemeClr val="bg1">
                    <a:lumMod val="65000"/>
                  </a:schemeClr>
                </a:solidFill>
              </a:rPr>
              <a:t>B4P Example #3</a:t>
            </a:r>
            <a:br>
              <a:rPr lang="en-US" dirty="0">
                <a:solidFill>
                  <a:srgbClr val="2850A0"/>
                </a:solidFill>
              </a:rPr>
            </a:br>
            <a:r>
              <a:rPr lang="en-US" dirty="0">
                <a:solidFill>
                  <a:srgbClr val="3264C8"/>
                </a:solidFill>
              </a:rPr>
              <a:t>Analyzing all Presidents in Wikipedia</a:t>
            </a:r>
            <a:endParaRPr lang="de-CH" dirty="0">
              <a:solidFill>
                <a:srgbClr val="3264C8"/>
              </a:solidFill>
            </a:endParaRPr>
          </a:p>
        </p:txBody>
      </p:sp>
      <p:sp>
        <p:nvSpPr>
          <p:cNvPr id="18" name="Rectangle 17">
            <a:extLst>
              <a:ext uri="{FF2B5EF4-FFF2-40B4-BE49-F238E27FC236}">
                <a16:creationId xmlns:a16="http://schemas.microsoft.com/office/drawing/2014/main" id="{CCBAC324-D9D9-7D4C-8FA5-2E2922652BD5}"/>
              </a:ext>
            </a:extLst>
          </p:cNvPr>
          <p:cNvSpPr/>
          <p:nvPr/>
        </p:nvSpPr>
        <p:spPr>
          <a:xfrm>
            <a:off x="1606167" y="1135404"/>
            <a:ext cx="9457827" cy="369332"/>
          </a:xfrm>
          <a:prstGeom prst="rect">
            <a:avLst/>
          </a:prstGeom>
        </p:spPr>
        <p:txBody>
          <a:bodyPr wrap="square">
            <a:spAutoFit/>
          </a:bodyPr>
          <a:lstStyle/>
          <a:p>
            <a:r>
              <a:rPr lang="en-US" b="1" dirty="0">
                <a:solidFill>
                  <a:schemeClr val="tx1">
                    <a:lumMod val="65000"/>
                    <a:lumOff val="35000"/>
                  </a:schemeClr>
                </a:solidFill>
              </a:rPr>
              <a:t>Solution:  9 Statements         </a:t>
            </a:r>
            <a:r>
              <a:rPr lang="en-US" b="1" i="1" dirty="0">
                <a:solidFill>
                  <a:schemeClr val="bg1">
                    <a:lumMod val="75000"/>
                  </a:schemeClr>
                </a:solidFill>
              </a:rPr>
              <a:t>(Optional formatting: 7 Statements)</a:t>
            </a:r>
          </a:p>
        </p:txBody>
      </p:sp>
      <p:sp>
        <p:nvSpPr>
          <p:cNvPr id="20" name="Line">
            <a:extLst>
              <a:ext uri="{FF2B5EF4-FFF2-40B4-BE49-F238E27FC236}">
                <a16:creationId xmlns:a16="http://schemas.microsoft.com/office/drawing/2014/main" id="{24E8103B-79A3-A540-A1B5-337E74444DFC}"/>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40773657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020307-4A54-4D2E-818C-60C31ABF9E3C}"/>
              </a:ext>
            </a:extLst>
          </p:cNvPr>
          <p:cNvSpPr>
            <a:spLocks noGrp="1"/>
          </p:cNvSpPr>
          <p:nvPr>
            <p:ph type="title"/>
          </p:nvPr>
        </p:nvSpPr>
        <p:spPr>
          <a:xfrm>
            <a:off x="480000" y="1845000"/>
            <a:ext cx="11232000" cy="2664000"/>
          </a:xfrm>
        </p:spPr>
        <p:txBody>
          <a:bodyPr/>
          <a:lstStyle/>
          <a:p>
            <a:pPr algn="ctr"/>
            <a:r>
              <a:rPr lang="de-CH" sz="5400" dirty="0">
                <a:solidFill>
                  <a:srgbClr val="3264C8"/>
                </a:solidFill>
              </a:rPr>
              <a:t>B4P </a:t>
            </a:r>
            <a:br>
              <a:rPr lang="de-CH" sz="5400" dirty="0">
                <a:solidFill>
                  <a:srgbClr val="3264C8"/>
                </a:solidFill>
              </a:rPr>
            </a:br>
            <a:r>
              <a:rPr lang="de-CH" sz="5400" dirty="0">
                <a:solidFill>
                  <a:srgbClr val="3264C8"/>
                </a:solidFill>
              </a:rPr>
              <a:t>Real-World </a:t>
            </a:r>
            <a:br>
              <a:rPr lang="de-CH" sz="5400" dirty="0">
                <a:solidFill>
                  <a:srgbClr val="3264C8"/>
                </a:solidFill>
              </a:rPr>
            </a:br>
            <a:r>
              <a:rPr lang="de-CH" sz="5400" dirty="0">
                <a:solidFill>
                  <a:srgbClr val="3264C8"/>
                </a:solidFill>
              </a:rPr>
              <a:t>Use Cases</a:t>
            </a:r>
          </a:p>
        </p:txBody>
      </p:sp>
    </p:spTree>
    <p:extLst>
      <p:ext uri="{BB962C8B-B14F-4D97-AF65-F5344CB8AC3E}">
        <p14:creationId xmlns:p14="http://schemas.microsoft.com/office/powerpoint/2010/main" val="13657432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3FCBFAD1-2C09-514D-89A1-7206629F8074}"/>
              </a:ext>
            </a:extLst>
          </p:cNvPr>
          <p:cNvSpPr/>
          <p:nvPr/>
        </p:nvSpPr>
        <p:spPr>
          <a:xfrm>
            <a:off x="3720000" y="1048544"/>
            <a:ext cx="1872000" cy="5764456"/>
          </a:xfrm>
          <a:prstGeom prst="roundRect">
            <a:avLst>
              <a:gd name="adj" fmla="val 4847"/>
            </a:avLst>
          </a:prstGeom>
          <a:solidFill>
            <a:srgbClr val="2850A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400" dirty="0">
                <a:solidFill>
                  <a:schemeClr val="tx1"/>
                </a:solidFill>
              </a:rPr>
              <a:t> 	</a:t>
            </a:r>
          </a:p>
        </p:txBody>
      </p:sp>
      <p:sp>
        <p:nvSpPr>
          <p:cNvPr id="2" name="Titel 1">
            <a:extLst>
              <a:ext uri="{FF2B5EF4-FFF2-40B4-BE49-F238E27FC236}">
                <a16:creationId xmlns:a16="http://schemas.microsoft.com/office/drawing/2014/main" id="{4F3CD46D-F37E-4BFA-948D-3177BE247AE8}"/>
              </a:ext>
            </a:extLst>
          </p:cNvPr>
          <p:cNvSpPr>
            <a:spLocks noGrp="1"/>
          </p:cNvSpPr>
          <p:nvPr>
            <p:ph type="title"/>
          </p:nvPr>
        </p:nvSpPr>
        <p:spPr>
          <a:xfrm>
            <a:off x="467637" y="45000"/>
            <a:ext cx="11232000" cy="717944"/>
          </a:xfrm>
        </p:spPr>
        <p:txBody>
          <a:bodyPr/>
          <a:lstStyle/>
          <a:p>
            <a:pPr algn="ctr"/>
            <a:r>
              <a:rPr lang="en-US" dirty="0">
                <a:solidFill>
                  <a:schemeClr val="bg1">
                    <a:lumMod val="65000"/>
                  </a:schemeClr>
                </a:solidFill>
              </a:rPr>
              <a:t>B4P Real-world Use Case #1</a:t>
            </a:r>
            <a:br>
              <a:rPr lang="en-US" dirty="0"/>
            </a:br>
            <a:r>
              <a:rPr lang="en-US" dirty="0">
                <a:solidFill>
                  <a:srgbClr val="3264C8"/>
                </a:solidFill>
              </a:rPr>
              <a:t>Integrate corporate data from 20 branch offices worldwide</a:t>
            </a:r>
            <a:endParaRPr lang="de-CH" dirty="0">
              <a:solidFill>
                <a:srgbClr val="3264C8"/>
              </a:solidFill>
            </a:endParaRPr>
          </a:p>
        </p:txBody>
      </p:sp>
      <p:sp>
        <p:nvSpPr>
          <p:cNvPr id="10" name="Flussdiagramm: Dokument 9">
            <a:extLst>
              <a:ext uri="{FF2B5EF4-FFF2-40B4-BE49-F238E27FC236}">
                <a16:creationId xmlns:a16="http://schemas.microsoft.com/office/drawing/2014/main" id="{898CC31C-A0A8-4A2F-85E1-FC17EE9FF5B3}"/>
              </a:ext>
            </a:extLst>
          </p:cNvPr>
          <p:cNvSpPr/>
          <p:nvPr/>
        </p:nvSpPr>
        <p:spPr>
          <a:xfrm>
            <a:off x="6527840" y="5301240"/>
            <a:ext cx="1584176" cy="575832"/>
          </a:xfrm>
          <a:prstGeom prst="flowChartDocument">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Supplier Data</a:t>
            </a:r>
          </a:p>
        </p:txBody>
      </p:sp>
      <p:cxnSp>
        <p:nvCxnSpPr>
          <p:cNvPr id="12" name="Gerade Verbindung mit Pfeil 11">
            <a:extLst>
              <a:ext uri="{FF2B5EF4-FFF2-40B4-BE49-F238E27FC236}">
                <a16:creationId xmlns:a16="http://schemas.microsoft.com/office/drawing/2014/main" id="{5D2A9DCC-9598-4E51-8365-2FC842E1A743}"/>
              </a:ext>
            </a:extLst>
          </p:cNvPr>
          <p:cNvCxnSpPr>
            <a:cxnSpLocks/>
          </p:cNvCxnSpPr>
          <p:nvPr/>
        </p:nvCxnSpPr>
        <p:spPr>
          <a:xfrm>
            <a:off x="2063552" y="2061000"/>
            <a:ext cx="1800200" cy="0"/>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Flussdiagramm: Dokument 10">
            <a:extLst>
              <a:ext uri="{FF2B5EF4-FFF2-40B4-BE49-F238E27FC236}">
                <a16:creationId xmlns:a16="http://schemas.microsoft.com/office/drawing/2014/main" id="{3E74E0C9-C9D1-4AB5-9DB6-AC7FC026CDC9}"/>
              </a:ext>
            </a:extLst>
          </p:cNvPr>
          <p:cNvSpPr/>
          <p:nvPr/>
        </p:nvSpPr>
        <p:spPr>
          <a:xfrm>
            <a:off x="479376" y="1899291"/>
            <a:ext cx="1584176" cy="499085"/>
          </a:xfrm>
          <a:prstGeom prst="flowChartDocument">
            <a:avLst/>
          </a:prstGeom>
          <a:solidFill>
            <a:schemeClr val="bg1">
              <a:lumMod val="8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Region 1</a:t>
            </a:r>
          </a:p>
          <a:p>
            <a:r>
              <a:rPr lang="en-US" sz="1200" b="1" dirty="0">
                <a:solidFill>
                  <a:schemeClr val="tx1">
                    <a:lumMod val="50000"/>
                    <a:lumOff val="50000"/>
                  </a:schemeClr>
                </a:solidFill>
              </a:rPr>
              <a:t>Europe</a:t>
            </a:r>
            <a:endParaRPr lang="en-US" sz="1200" dirty="0">
              <a:solidFill>
                <a:schemeClr val="tx1">
                  <a:lumMod val="50000"/>
                  <a:lumOff val="50000"/>
                </a:schemeClr>
              </a:solidFill>
            </a:endParaRPr>
          </a:p>
        </p:txBody>
      </p:sp>
      <p:sp>
        <p:nvSpPr>
          <p:cNvPr id="13" name="Zylinder 12">
            <a:extLst>
              <a:ext uri="{FF2B5EF4-FFF2-40B4-BE49-F238E27FC236}">
                <a16:creationId xmlns:a16="http://schemas.microsoft.com/office/drawing/2014/main" id="{F5669DBB-FCC0-4586-8333-81DCE7ED34B3}"/>
              </a:ext>
            </a:extLst>
          </p:cNvPr>
          <p:cNvSpPr/>
          <p:nvPr/>
        </p:nvSpPr>
        <p:spPr>
          <a:xfrm>
            <a:off x="1487488" y="1966560"/>
            <a:ext cx="432048" cy="288032"/>
          </a:xfrm>
          <a:prstGeom prst="can">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de-CH" dirty="0"/>
          </a:p>
        </p:txBody>
      </p:sp>
      <p:sp>
        <p:nvSpPr>
          <p:cNvPr id="14" name="Flussdiagramm: Dokument 13">
            <a:extLst>
              <a:ext uri="{FF2B5EF4-FFF2-40B4-BE49-F238E27FC236}">
                <a16:creationId xmlns:a16="http://schemas.microsoft.com/office/drawing/2014/main" id="{631A8D80-6B00-460E-9DD0-7B1781D9AB21}"/>
              </a:ext>
            </a:extLst>
          </p:cNvPr>
          <p:cNvSpPr/>
          <p:nvPr/>
        </p:nvSpPr>
        <p:spPr>
          <a:xfrm>
            <a:off x="479376" y="2550764"/>
            <a:ext cx="1584176" cy="503824"/>
          </a:xfrm>
          <a:prstGeom prst="flowChartDocument">
            <a:avLst/>
          </a:prstGeom>
          <a:solidFill>
            <a:schemeClr val="bg1">
              <a:lumMod val="8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Region 2</a:t>
            </a:r>
          </a:p>
          <a:p>
            <a:r>
              <a:rPr lang="en-US" sz="1200" b="1" dirty="0">
                <a:solidFill>
                  <a:schemeClr val="tx1">
                    <a:lumMod val="50000"/>
                    <a:lumOff val="50000"/>
                  </a:schemeClr>
                </a:solidFill>
              </a:rPr>
              <a:t>Europe</a:t>
            </a:r>
            <a:endParaRPr lang="en-US" sz="1200" dirty="0">
              <a:solidFill>
                <a:schemeClr val="tx1">
                  <a:lumMod val="50000"/>
                  <a:lumOff val="50000"/>
                </a:schemeClr>
              </a:solidFill>
            </a:endParaRPr>
          </a:p>
        </p:txBody>
      </p:sp>
      <p:cxnSp>
        <p:nvCxnSpPr>
          <p:cNvPr id="16" name="Gerade Verbindung mit Pfeil 15">
            <a:extLst>
              <a:ext uri="{FF2B5EF4-FFF2-40B4-BE49-F238E27FC236}">
                <a16:creationId xmlns:a16="http://schemas.microsoft.com/office/drawing/2014/main" id="{1F774F3F-030D-4853-8626-80D8F087B417}"/>
              </a:ext>
            </a:extLst>
          </p:cNvPr>
          <p:cNvCxnSpPr>
            <a:cxnSpLocks/>
          </p:cNvCxnSpPr>
          <p:nvPr/>
        </p:nvCxnSpPr>
        <p:spPr>
          <a:xfrm flipV="1">
            <a:off x="2063552" y="2087118"/>
            <a:ext cx="1727568" cy="621883"/>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Flussdiagramm: Dokument 16">
            <a:extLst>
              <a:ext uri="{FF2B5EF4-FFF2-40B4-BE49-F238E27FC236}">
                <a16:creationId xmlns:a16="http://schemas.microsoft.com/office/drawing/2014/main" id="{D89F30B1-B943-4E6D-AB42-E9098EBF7F5C}"/>
              </a:ext>
            </a:extLst>
          </p:cNvPr>
          <p:cNvSpPr/>
          <p:nvPr/>
        </p:nvSpPr>
        <p:spPr>
          <a:xfrm>
            <a:off x="479376" y="3206976"/>
            <a:ext cx="1584176" cy="499257"/>
          </a:xfrm>
          <a:prstGeom prst="flowChartDocument">
            <a:avLst/>
          </a:prstGeom>
          <a:solidFill>
            <a:schemeClr val="bg1">
              <a:lumMod val="8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Region 3</a:t>
            </a:r>
          </a:p>
          <a:p>
            <a:r>
              <a:rPr lang="en-US" sz="1200" b="1" dirty="0">
                <a:solidFill>
                  <a:schemeClr val="tx1">
                    <a:lumMod val="50000"/>
                    <a:lumOff val="50000"/>
                  </a:schemeClr>
                </a:solidFill>
              </a:rPr>
              <a:t>N America</a:t>
            </a:r>
            <a:endParaRPr lang="en-US" sz="1200" dirty="0">
              <a:solidFill>
                <a:schemeClr val="tx1">
                  <a:lumMod val="50000"/>
                  <a:lumOff val="50000"/>
                </a:schemeClr>
              </a:solidFill>
            </a:endParaRPr>
          </a:p>
        </p:txBody>
      </p:sp>
      <p:sp>
        <p:nvSpPr>
          <p:cNvPr id="18" name="Zylinder 17">
            <a:extLst>
              <a:ext uri="{FF2B5EF4-FFF2-40B4-BE49-F238E27FC236}">
                <a16:creationId xmlns:a16="http://schemas.microsoft.com/office/drawing/2014/main" id="{1032636B-1340-43C5-AB9D-29FACE6B20AC}"/>
              </a:ext>
            </a:extLst>
          </p:cNvPr>
          <p:cNvSpPr/>
          <p:nvPr/>
        </p:nvSpPr>
        <p:spPr>
          <a:xfrm>
            <a:off x="1487488" y="3278984"/>
            <a:ext cx="432048" cy="288032"/>
          </a:xfrm>
          <a:prstGeom prst="can">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de-CH" dirty="0"/>
          </a:p>
        </p:txBody>
      </p:sp>
      <p:cxnSp>
        <p:nvCxnSpPr>
          <p:cNvPr id="19" name="Gerade Verbindung mit Pfeil 18">
            <a:extLst>
              <a:ext uri="{FF2B5EF4-FFF2-40B4-BE49-F238E27FC236}">
                <a16:creationId xmlns:a16="http://schemas.microsoft.com/office/drawing/2014/main" id="{E8F1941E-1ABD-42C0-B585-DCBB9A305D71}"/>
              </a:ext>
            </a:extLst>
          </p:cNvPr>
          <p:cNvCxnSpPr>
            <a:cxnSpLocks/>
          </p:cNvCxnSpPr>
          <p:nvPr/>
        </p:nvCxnSpPr>
        <p:spPr>
          <a:xfrm flipV="1">
            <a:off x="2063552" y="2097036"/>
            <a:ext cx="1728448" cy="1260140"/>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Flussdiagramm: Dokument 19">
            <a:extLst>
              <a:ext uri="{FF2B5EF4-FFF2-40B4-BE49-F238E27FC236}">
                <a16:creationId xmlns:a16="http://schemas.microsoft.com/office/drawing/2014/main" id="{F53A8625-7D68-43D6-B6E3-70C4D6A232E7}"/>
              </a:ext>
            </a:extLst>
          </p:cNvPr>
          <p:cNvSpPr/>
          <p:nvPr/>
        </p:nvSpPr>
        <p:spPr>
          <a:xfrm>
            <a:off x="479376" y="3858621"/>
            <a:ext cx="1584176" cy="499254"/>
          </a:xfrm>
          <a:prstGeom prst="flowChartDocument">
            <a:avLst/>
          </a:prstGeom>
          <a:solidFill>
            <a:schemeClr val="bg1">
              <a:lumMod val="8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Region 4</a:t>
            </a:r>
          </a:p>
          <a:p>
            <a:r>
              <a:rPr lang="en-US" sz="1200" b="1" dirty="0">
                <a:solidFill>
                  <a:schemeClr val="tx1">
                    <a:lumMod val="50000"/>
                    <a:lumOff val="50000"/>
                  </a:schemeClr>
                </a:solidFill>
              </a:rPr>
              <a:t>S America</a:t>
            </a:r>
            <a:endParaRPr lang="en-US" sz="1200" dirty="0">
              <a:solidFill>
                <a:schemeClr val="tx1">
                  <a:lumMod val="50000"/>
                  <a:lumOff val="50000"/>
                </a:schemeClr>
              </a:solidFill>
            </a:endParaRPr>
          </a:p>
        </p:txBody>
      </p:sp>
      <p:cxnSp>
        <p:nvCxnSpPr>
          <p:cNvPr id="22" name="Gerade Verbindung mit Pfeil 21">
            <a:extLst>
              <a:ext uri="{FF2B5EF4-FFF2-40B4-BE49-F238E27FC236}">
                <a16:creationId xmlns:a16="http://schemas.microsoft.com/office/drawing/2014/main" id="{BCAAC59D-DDA2-484A-BF90-5E28F97C9FE9}"/>
              </a:ext>
            </a:extLst>
          </p:cNvPr>
          <p:cNvCxnSpPr>
            <a:cxnSpLocks/>
          </p:cNvCxnSpPr>
          <p:nvPr/>
        </p:nvCxnSpPr>
        <p:spPr>
          <a:xfrm flipV="1">
            <a:off x="2063552" y="2097036"/>
            <a:ext cx="1727568" cy="1907964"/>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Gerade Verbindung mit Pfeil 23">
            <a:extLst>
              <a:ext uri="{FF2B5EF4-FFF2-40B4-BE49-F238E27FC236}">
                <a16:creationId xmlns:a16="http://schemas.microsoft.com/office/drawing/2014/main" id="{9070148C-18EC-4F05-AF10-EBE9CC878610}"/>
              </a:ext>
            </a:extLst>
          </p:cNvPr>
          <p:cNvCxnSpPr>
            <a:cxnSpLocks/>
            <a:stCxn id="23" idx="3"/>
          </p:cNvCxnSpPr>
          <p:nvPr/>
        </p:nvCxnSpPr>
        <p:spPr>
          <a:xfrm flipV="1">
            <a:off x="2063552" y="2087119"/>
            <a:ext cx="1727568" cy="3175508"/>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3" name="Flussdiagramm: Dokument 22">
            <a:extLst>
              <a:ext uri="{FF2B5EF4-FFF2-40B4-BE49-F238E27FC236}">
                <a16:creationId xmlns:a16="http://schemas.microsoft.com/office/drawing/2014/main" id="{4D739AD4-0F89-4800-BF64-88D2B32C52FB}"/>
              </a:ext>
            </a:extLst>
          </p:cNvPr>
          <p:cNvSpPr/>
          <p:nvPr/>
        </p:nvSpPr>
        <p:spPr>
          <a:xfrm>
            <a:off x="479376" y="5013000"/>
            <a:ext cx="1584176" cy="499253"/>
          </a:xfrm>
          <a:prstGeom prst="flowChartDocument">
            <a:avLst/>
          </a:prstGeom>
          <a:solidFill>
            <a:schemeClr val="bg1">
              <a:lumMod val="8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Region 19</a:t>
            </a:r>
          </a:p>
          <a:p>
            <a:r>
              <a:rPr lang="en-US" sz="1200" b="1" dirty="0">
                <a:solidFill>
                  <a:schemeClr val="tx1">
                    <a:lumMod val="50000"/>
                    <a:lumOff val="50000"/>
                  </a:schemeClr>
                </a:solidFill>
              </a:rPr>
              <a:t>Asia</a:t>
            </a:r>
            <a:endParaRPr lang="en-US" sz="1200" dirty="0">
              <a:solidFill>
                <a:schemeClr val="tx1">
                  <a:lumMod val="50000"/>
                  <a:lumOff val="50000"/>
                </a:schemeClr>
              </a:solidFill>
            </a:endParaRPr>
          </a:p>
        </p:txBody>
      </p:sp>
      <p:sp>
        <p:nvSpPr>
          <p:cNvPr id="25" name="Flussdiagramm: Zentralspeicher 24">
            <a:extLst>
              <a:ext uri="{FF2B5EF4-FFF2-40B4-BE49-F238E27FC236}">
                <a16:creationId xmlns:a16="http://schemas.microsoft.com/office/drawing/2014/main" id="{51E6D261-D2BA-469D-B023-F7FE226E57E9}"/>
              </a:ext>
            </a:extLst>
          </p:cNvPr>
          <p:cNvSpPr/>
          <p:nvPr/>
        </p:nvSpPr>
        <p:spPr>
          <a:xfrm>
            <a:off x="1487488" y="5084928"/>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cxnSp>
        <p:nvCxnSpPr>
          <p:cNvPr id="27" name="Gerade Verbindung mit Pfeil 26">
            <a:extLst>
              <a:ext uri="{FF2B5EF4-FFF2-40B4-BE49-F238E27FC236}">
                <a16:creationId xmlns:a16="http://schemas.microsoft.com/office/drawing/2014/main" id="{60830896-9BAB-462F-B19C-FBE644F6A593}"/>
              </a:ext>
            </a:extLst>
          </p:cNvPr>
          <p:cNvCxnSpPr>
            <a:cxnSpLocks/>
            <a:stCxn id="26" idx="3"/>
          </p:cNvCxnSpPr>
          <p:nvPr/>
        </p:nvCxnSpPr>
        <p:spPr>
          <a:xfrm flipV="1">
            <a:off x="2063552" y="2110577"/>
            <a:ext cx="1727568" cy="3803690"/>
          </a:xfrm>
          <a:prstGeom prst="straightConnector1">
            <a:avLst/>
          </a:prstGeom>
          <a:ln w="25400">
            <a:solidFill>
              <a:schemeClr val="tx1">
                <a:lumMod val="50000"/>
                <a:lumOff val="5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Rechteck 28">
            <a:extLst>
              <a:ext uri="{FF2B5EF4-FFF2-40B4-BE49-F238E27FC236}">
                <a16:creationId xmlns:a16="http://schemas.microsoft.com/office/drawing/2014/main" id="{BBB4DA38-7F78-492F-9C77-8AD2315A892C}"/>
              </a:ext>
            </a:extLst>
          </p:cNvPr>
          <p:cNvSpPr/>
          <p:nvPr/>
        </p:nvSpPr>
        <p:spPr>
          <a:xfrm>
            <a:off x="3863752" y="177300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Data</a:t>
            </a:r>
          </a:p>
          <a:p>
            <a:r>
              <a:rPr lang="en-US" sz="1100" b="1" dirty="0">
                <a:solidFill>
                  <a:schemeClr val="bg1">
                    <a:lumMod val="95000"/>
                  </a:schemeClr>
                </a:solidFill>
              </a:rPr>
              <a:t>Collection</a:t>
            </a:r>
          </a:p>
        </p:txBody>
      </p:sp>
      <p:grpSp>
        <p:nvGrpSpPr>
          <p:cNvPr id="31" name="Gruppieren 30">
            <a:extLst>
              <a:ext uri="{FF2B5EF4-FFF2-40B4-BE49-F238E27FC236}">
                <a16:creationId xmlns:a16="http://schemas.microsoft.com/office/drawing/2014/main" id="{2872477B-88E6-4E76-B449-54A321C382F6}"/>
              </a:ext>
            </a:extLst>
          </p:cNvPr>
          <p:cNvGrpSpPr/>
          <p:nvPr/>
        </p:nvGrpSpPr>
        <p:grpSpPr>
          <a:xfrm>
            <a:off x="4979876" y="1845008"/>
            <a:ext cx="360040" cy="360040"/>
            <a:chOff x="5627948" y="1484784"/>
            <a:chExt cx="360040" cy="360040"/>
          </a:xfrm>
        </p:grpSpPr>
        <p:sp>
          <p:nvSpPr>
            <p:cNvPr id="32" name="Rechteck 31">
              <a:extLst>
                <a:ext uri="{FF2B5EF4-FFF2-40B4-BE49-F238E27FC236}">
                  <a16:creationId xmlns:a16="http://schemas.microsoft.com/office/drawing/2014/main" id="{2FE28288-7B11-4C8B-A00F-0DA1EBA7315D}"/>
                </a:ext>
              </a:extLst>
            </p:cNvPr>
            <p:cNvSpPr/>
            <p:nvPr/>
          </p:nvSpPr>
          <p:spPr>
            <a:xfrm>
              <a:off x="5735960" y="1592796"/>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de-CH" dirty="0"/>
            </a:p>
          </p:txBody>
        </p:sp>
        <p:cxnSp>
          <p:nvCxnSpPr>
            <p:cNvPr id="33" name="Gerade Verbindung mit Pfeil 32">
              <a:extLst>
                <a:ext uri="{FF2B5EF4-FFF2-40B4-BE49-F238E27FC236}">
                  <a16:creationId xmlns:a16="http://schemas.microsoft.com/office/drawing/2014/main" id="{699F7CBF-D6B7-4E04-9BD5-B8C4C14F327B}"/>
                </a:ext>
              </a:extLst>
            </p:cNvPr>
            <p:cNvCxnSpPr>
              <a:cxnSpLocks/>
            </p:cNvCxnSpPr>
            <p:nvPr/>
          </p:nvCxnSpPr>
          <p:spPr>
            <a:xfrm flipV="1">
              <a:off x="5807968" y="1700808"/>
              <a:ext cx="0" cy="1440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Gerade Verbindung mit Pfeil 33">
              <a:extLst>
                <a:ext uri="{FF2B5EF4-FFF2-40B4-BE49-F238E27FC236}">
                  <a16:creationId xmlns:a16="http://schemas.microsoft.com/office/drawing/2014/main" id="{83CDA7E1-7A9A-461E-AEC6-44F774E019ED}"/>
                </a:ext>
              </a:extLst>
            </p:cNvPr>
            <p:cNvCxnSpPr>
              <a:cxnSpLocks/>
            </p:cNvCxnSpPr>
            <p:nvPr/>
          </p:nvCxnSpPr>
          <p:spPr>
            <a:xfrm>
              <a:off x="5627948" y="1664804"/>
              <a:ext cx="14401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Gerade Verbindung mit Pfeil 34">
              <a:extLst>
                <a:ext uri="{FF2B5EF4-FFF2-40B4-BE49-F238E27FC236}">
                  <a16:creationId xmlns:a16="http://schemas.microsoft.com/office/drawing/2014/main" id="{7EDBB170-69EA-4233-A153-54E58F087C8D}"/>
                </a:ext>
              </a:extLst>
            </p:cNvPr>
            <p:cNvCxnSpPr>
              <a:cxnSpLocks/>
            </p:cNvCxnSpPr>
            <p:nvPr/>
          </p:nvCxnSpPr>
          <p:spPr>
            <a:xfrm flipH="1">
              <a:off x="5807968" y="1484784"/>
              <a:ext cx="0" cy="1440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Gerade Verbindung mit Pfeil 35">
              <a:extLst>
                <a:ext uri="{FF2B5EF4-FFF2-40B4-BE49-F238E27FC236}">
                  <a16:creationId xmlns:a16="http://schemas.microsoft.com/office/drawing/2014/main" id="{AEB77E9D-ECC2-48C1-828E-0CA9EBA60272}"/>
                </a:ext>
              </a:extLst>
            </p:cNvPr>
            <p:cNvCxnSpPr>
              <a:cxnSpLocks/>
            </p:cNvCxnSpPr>
            <p:nvPr/>
          </p:nvCxnSpPr>
          <p:spPr>
            <a:xfrm flipH="1" flipV="1">
              <a:off x="5843972" y="1664804"/>
              <a:ext cx="14401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7" name="Rechteck 36">
            <a:extLst>
              <a:ext uri="{FF2B5EF4-FFF2-40B4-BE49-F238E27FC236}">
                <a16:creationId xmlns:a16="http://schemas.microsoft.com/office/drawing/2014/main" id="{E343985A-64A5-4B66-A313-421521091AF3}"/>
              </a:ext>
            </a:extLst>
          </p:cNvPr>
          <p:cNvSpPr/>
          <p:nvPr/>
        </p:nvSpPr>
        <p:spPr>
          <a:xfrm>
            <a:off x="3864016" y="249324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Data Pre-</a:t>
            </a:r>
          </a:p>
          <a:p>
            <a:r>
              <a:rPr lang="en-US" sz="1100" b="1" dirty="0">
                <a:solidFill>
                  <a:schemeClr val="bg1">
                    <a:lumMod val="95000"/>
                  </a:schemeClr>
                </a:solidFill>
              </a:rPr>
              <a:t>Cleanup</a:t>
            </a:r>
          </a:p>
        </p:txBody>
      </p:sp>
      <p:grpSp>
        <p:nvGrpSpPr>
          <p:cNvPr id="38" name="Gruppieren 37">
            <a:extLst>
              <a:ext uri="{FF2B5EF4-FFF2-40B4-BE49-F238E27FC236}">
                <a16:creationId xmlns:a16="http://schemas.microsoft.com/office/drawing/2014/main" id="{6158B65A-96DC-427B-A90F-067845B06575}"/>
              </a:ext>
            </a:extLst>
          </p:cNvPr>
          <p:cNvGrpSpPr/>
          <p:nvPr/>
        </p:nvGrpSpPr>
        <p:grpSpPr>
          <a:xfrm>
            <a:off x="4944016" y="2565240"/>
            <a:ext cx="360040" cy="368012"/>
            <a:chOff x="3791744" y="3420988"/>
            <a:chExt cx="360040" cy="368012"/>
          </a:xfrm>
        </p:grpSpPr>
        <p:sp>
          <p:nvSpPr>
            <p:cNvPr id="39" name="Rechteck: gefaltete Ecke 38">
              <a:extLst>
                <a:ext uri="{FF2B5EF4-FFF2-40B4-BE49-F238E27FC236}">
                  <a16:creationId xmlns:a16="http://schemas.microsoft.com/office/drawing/2014/main" id="{9BBA1556-CC60-4E4D-9478-DA152C4F1FEA}"/>
                </a:ext>
              </a:extLst>
            </p:cNvPr>
            <p:cNvSpPr/>
            <p:nvPr/>
          </p:nvSpPr>
          <p:spPr>
            <a:xfrm>
              <a:off x="3935784" y="3429000"/>
              <a:ext cx="216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pic>
          <p:nvPicPr>
            <p:cNvPr id="40" name="Grafik 39">
              <a:extLst>
                <a:ext uri="{FF2B5EF4-FFF2-40B4-BE49-F238E27FC236}">
                  <a16:creationId xmlns:a16="http://schemas.microsoft.com/office/drawing/2014/main" id="{632C3C44-9CC7-4B17-80F4-66267A3BBFF6}"/>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3791744" y="3420988"/>
              <a:ext cx="297806" cy="296044"/>
            </a:xfrm>
            <a:prstGeom prst="rect">
              <a:avLst/>
            </a:prstGeom>
          </p:spPr>
        </p:pic>
      </p:grpSp>
      <p:cxnSp>
        <p:nvCxnSpPr>
          <p:cNvPr id="41" name="Gerade Verbindung mit Pfeil 40">
            <a:extLst>
              <a:ext uri="{FF2B5EF4-FFF2-40B4-BE49-F238E27FC236}">
                <a16:creationId xmlns:a16="http://schemas.microsoft.com/office/drawing/2014/main" id="{05307E89-E8F8-4905-8EE6-2A4F2891BA66}"/>
              </a:ext>
            </a:extLst>
          </p:cNvPr>
          <p:cNvCxnSpPr>
            <a:cxnSpLocks/>
            <a:stCxn id="29" idx="2"/>
            <a:endCxn id="37" idx="0"/>
          </p:cNvCxnSpPr>
          <p:nvPr/>
        </p:nvCxnSpPr>
        <p:spPr>
          <a:xfrm>
            <a:off x="4655840" y="2277056"/>
            <a:ext cx="264" cy="216184"/>
          </a:xfrm>
          <a:prstGeom prst="straightConnector1">
            <a:avLst/>
          </a:prstGeom>
          <a:ln>
            <a:solidFill>
              <a:srgbClr val="FFFFFF"/>
            </a:solidFill>
            <a:tailEnd type="triangle"/>
          </a:ln>
        </p:spPr>
        <p:style>
          <a:lnRef idx="1">
            <a:schemeClr val="accent1"/>
          </a:lnRef>
          <a:fillRef idx="0">
            <a:schemeClr val="accent1"/>
          </a:fillRef>
          <a:effectRef idx="0">
            <a:schemeClr val="accent1"/>
          </a:effectRef>
          <a:fontRef idx="minor">
            <a:schemeClr val="tx1"/>
          </a:fontRef>
        </p:style>
      </p:cxnSp>
      <p:cxnSp>
        <p:nvCxnSpPr>
          <p:cNvPr id="42" name="Gerade Verbindung mit Pfeil 41">
            <a:extLst>
              <a:ext uri="{FF2B5EF4-FFF2-40B4-BE49-F238E27FC236}">
                <a16:creationId xmlns:a16="http://schemas.microsoft.com/office/drawing/2014/main" id="{6AD59151-8ADA-48D2-BB27-6E42224ECD32}"/>
              </a:ext>
            </a:extLst>
          </p:cNvPr>
          <p:cNvCxnSpPr>
            <a:cxnSpLocks/>
          </p:cNvCxnSpPr>
          <p:nvPr/>
        </p:nvCxnSpPr>
        <p:spPr>
          <a:xfrm>
            <a:off x="4656016" y="2997240"/>
            <a:ext cx="264" cy="216184"/>
          </a:xfrm>
          <a:prstGeom prst="straightConnector1">
            <a:avLst/>
          </a:prstGeom>
          <a:ln>
            <a:solidFill>
              <a:srgbClr val="FFFFFF"/>
            </a:solidFill>
            <a:tailEnd type="triangle"/>
          </a:ln>
        </p:spPr>
        <p:style>
          <a:lnRef idx="1">
            <a:schemeClr val="accent1"/>
          </a:lnRef>
          <a:fillRef idx="0">
            <a:schemeClr val="accent1"/>
          </a:fillRef>
          <a:effectRef idx="0">
            <a:schemeClr val="accent1"/>
          </a:effectRef>
          <a:fontRef idx="minor">
            <a:schemeClr val="tx1"/>
          </a:fontRef>
        </p:style>
      </p:cxnSp>
      <p:sp>
        <p:nvSpPr>
          <p:cNvPr id="43" name="Rechteck 42">
            <a:extLst>
              <a:ext uri="{FF2B5EF4-FFF2-40B4-BE49-F238E27FC236}">
                <a16:creationId xmlns:a16="http://schemas.microsoft.com/office/drawing/2014/main" id="{F054D5E0-6DD5-431E-9694-99C3D5A40F23}"/>
              </a:ext>
            </a:extLst>
          </p:cNvPr>
          <p:cNvSpPr/>
          <p:nvPr/>
        </p:nvSpPr>
        <p:spPr>
          <a:xfrm>
            <a:off x="3864016" y="321324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Align</a:t>
            </a:r>
          </a:p>
          <a:p>
            <a:r>
              <a:rPr lang="en-US" sz="1100" b="1" dirty="0">
                <a:solidFill>
                  <a:schemeClr val="bg1">
                    <a:lumMod val="95000"/>
                  </a:schemeClr>
                </a:solidFill>
              </a:rPr>
              <a:t>Products</a:t>
            </a:r>
          </a:p>
        </p:txBody>
      </p:sp>
      <p:cxnSp>
        <p:nvCxnSpPr>
          <p:cNvPr id="44" name="Gerade Verbindung mit Pfeil 43">
            <a:extLst>
              <a:ext uri="{FF2B5EF4-FFF2-40B4-BE49-F238E27FC236}">
                <a16:creationId xmlns:a16="http://schemas.microsoft.com/office/drawing/2014/main" id="{E226581B-ABEC-44DB-BE22-98AC45C31F44}"/>
              </a:ext>
            </a:extLst>
          </p:cNvPr>
          <p:cNvCxnSpPr>
            <a:cxnSpLocks/>
          </p:cNvCxnSpPr>
          <p:nvPr/>
        </p:nvCxnSpPr>
        <p:spPr>
          <a:xfrm>
            <a:off x="5448016" y="3501240"/>
            <a:ext cx="1008112" cy="0"/>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Gerade Verbindung mit Pfeil 44">
            <a:extLst>
              <a:ext uri="{FF2B5EF4-FFF2-40B4-BE49-F238E27FC236}">
                <a16:creationId xmlns:a16="http://schemas.microsoft.com/office/drawing/2014/main" id="{72FDD507-05D4-4513-A981-715091D4C873}"/>
              </a:ext>
            </a:extLst>
          </p:cNvPr>
          <p:cNvCxnSpPr>
            <a:cxnSpLocks/>
          </p:cNvCxnSpPr>
          <p:nvPr/>
        </p:nvCxnSpPr>
        <p:spPr>
          <a:xfrm flipH="1">
            <a:off x="5448016" y="3357240"/>
            <a:ext cx="1008112" cy="0"/>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Flussdiagramm: Dokument 45">
            <a:extLst>
              <a:ext uri="{FF2B5EF4-FFF2-40B4-BE49-F238E27FC236}">
                <a16:creationId xmlns:a16="http://schemas.microsoft.com/office/drawing/2014/main" id="{6C46311F-D6DD-4B10-9272-781149B527B3}"/>
              </a:ext>
            </a:extLst>
          </p:cNvPr>
          <p:cNvSpPr/>
          <p:nvPr/>
        </p:nvSpPr>
        <p:spPr>
          <a:xfrm>
            <a:off x="6456016" y="3213240"/>
            <a:ext cx="1584176" cy="575832"/>
          </a:xfrm>
          <a:prstGeom prst="flowChartDocument">
            <a:avLst/>
          </a:prstGeom>
          <a:solidFill>
            <a:schemeClr val="bg1">
              <a:lumMod val="8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Vendor + </a:t>
            </a:r>
            <a:br>
              <a:rPr lang="en-US" sz="1200" b="1" dirty="0">
                <a:solidFill>
                  <a:schemeClr val="tx1"/>
                </a:solidFill>
              </a:rPr>
            </a:br>
            <a:r>
              <a:rPr lang="en-US" sz="1200" b="1" dirty="0">
                <a:solidFill>
                  <a:schemeClr val="tx1"/>
                </a:solidFill>
              </a:rPr>
              <a:t>Product List</a:t>
            </a:r>
          </a:p>
        </p:txBody>
      </p:sp>
      <p:grpSp>
        <p:nvGrpSpPr>
          <p:cNvPr id="47" name="Gruppieren 46">
            <a:extLst>
              <a:ext uri="{FF2B5EF4-FFF2-40B4-BE49-F238E27FC236}">
                <a16:creationId xmlns:a16="http://schemas.microsoft.com/office/drawing/2014/main" id="{79A9A996-2574-4CF1-AA91-F7C754719E15}"/>
              </a:ext>
            </a:extLst>
          </p:cNvPr>
          <p:cNvGrpSpPr/>
          <p:nvPr/>
        </p:nvGrpSpPr>
        <p:grpSpPr>
          <a:xfrm>
            <a:off x="8112225" y="3285241"/>
            <a:ext cx="287968" cy="252011"/>
            <a:chOff x="6758156" y="1908017"/>
            <a:chExt cx="410623" cy="332683"/>
          </a:xfrm>
        </p:grpSpPr>
        <p:sp>
          <p:nvSpPr>
            <p:cNvPr id="48" name="Freihandform: Form 47">
              <a:extLst>
                <a:ext uri="{FF2B5EF4-FFF2-40B4-BE49-F238E27FC236}">
                  <a16:creationId xmlns:a16="http://schemas.microsoft.com/office/drawing/2014/main" id="{C4F2887C-92DE-4F60-A223-443F49AB8BCA}"/>
                </a:ext>
              </a:extLst>
            </p:cNvPr>
            <p:cNvSpPr/>
            <p:nvPr/>
          </p:nvSpPr>
          <p:spPr>
            <a:xfrm rot="9419865">
              <a:off x="6816080" y="2096852"/>
              <a:ext cx="352699" cy="143848"/>
            </a:xfrm>
            <a:custGeom>
              <a:avLst/>
              <a:gdLst>
                <a:gd name="connsiteX0" fmla="*/ 176355 w 352711"/>
                <a:gd name="connsiteY0" fmla="*/ 0 h 143848"/>
                <a:gd name="connsiteX1" fmla="*/ 352698 w 352711"/>
                <a:gd name="connsiteY1" fmla="*/ 143724 h 143848"/>
                <a:gd name="connsiteX2" fmla="*/ 352711 w 352711"/>
                <a:gd name="connsiteY2" fmla="*/ 143848 h 143848"/>
                <a:gd name="connsiteX3" fmla="*/ 0 w 352711"/>
                <a:gd name="connsiteY3" fmla="*/ 143848 h 143848"/>
                <a:gd name="connsiteX4" fmla="*/ 12 w 352711"/>
                <a:gd name="connsiteY4" fmla="*/ 143724 h 143848"/>
                <a:gd name="connsiteX5" fmla="*/ 176355 w 352711"/>
                <a:gd name="connsiteY5" fmla="*/ 0 h 143848"/>
                <a:gd name="connsiteX0" fmla="*/ 12 w 352711"/>
                <a:gd name="connsiteY0" fmla="*/ 143724 h 235164"/>
                <a:gd name="connsiteX1" fmla="*/ 176355 w 352711"/>
                <a:gd name="connsiteY1" fmla="*/ 0 h 235164"/>
                <a:gd name="connsiteX2" fmla="*/ 352698 w 352711"/>
                <a:gd name="connsiteY2" fmla="*/ 143724 h 235164"/>
                <a:gd name="connsiteX3" fmla="*/ 352711 w 352711"/>
                <a:gd name="connsiteY3" fmla="*/ 143848 h 235164"/>
                <a:gd name="connsiteX4" fmla="*/ 0 w 352711"/>
                <a:gd name="connsiteY4" fmla="*/ 143848 h 235164"/>
                <a:gd name="connsiteX5" fmla="*/ 91452 w 352711"/>
                <a:gd name="connsiteY5" fmla="*/ 235164 h 235164"/>
                <a:gd name="connsiteX0" fmla="*/ 0 w 352699"/>
                <a:gd name="connsiteY0" fmla="*/ 143724 h 235164"/>
                <a:gd name="connsiteX1" fmla="*/ 176343 w 352699"/>
                <a:gd name="connsiteY1" fmla="*/ 0 h 235164"/>
                <a:gd name="connsiteX2" fmla="*/ 352686 w 352699"/>
                <a:gd name="connsiteY2" fmla="*/ 143724 h 235164"/>
                <a:gd name="connsiteX3" fmla="*/ 352699 w 352699"/>
                <a:gd name="connsiteY3" fmla="*/ 143848 h 235164"/>
                <a:gd name="connsiteX4" fmla="*/ 117463 w 352699"/>
                <a:gd name="connsiteY4" fmla="*/ 194648 h 235164"/>
                <a:gd name="connsiteX5" fmla="*/ 91440 w 352699"/>
                <a:gd name="connsiteY5" fmla="*/ 235164 h 235164"/>
                <a:gd name="connsiteX0" fmla="*/ 0 w 352699"/>
                <a:gd name="connsiteY0" fmla="*/ 143724 h 194648"/>
                <a:gd name="connsiteX1" fmla="*/ 176343 w 352699"/>
                <a:gd name="connsiteY1" fmla="*/ 0 h 194648"/>
                <a:gd name="connsiteX2" fmla="*/ 352686 w 352699"/>
                <a:gd name="connsiteY2" fmla="*/ 143724 h 194648"/>
                <a:gd name="connsiteX3" fmla="*/ 352699 w 352699"/>
                <a:gd name="connsiteY3" fmla="*/ 143848 h 194648"/>
                <a:gd name="connsiteX4" fmla="*/ 117463 w 352699"/>
                <a:gd name="connsiteY4" fmla="*/ 194648 h 194648"/>
                <a:gd name="connsiteX0" fmla="*/ 0 w 352699"/>
                <a:gd name="connsiteY0" fmla="*/ 143724 h 143848"/>
                <a:gd name="connsiteX1" fmla="*/ 176343 w 352699"/>
                <a:gd name="connsiteY1" fmla="*/ 0 h 143848"/>
                <a:gd name="connsiteX2" fmla="*/ 352686 w 352699"/>
                <a:gd name="connsiteY2" fmla="*/ 143724 h 143848"/>
                <a:gd name="connsiteX3" fmla="*/ 352699 w 352699"/>
                <a:gd name="connsiteY3" fmla="*/ 143848 h 143848"/>
              </a:gdLst>
              <a:ahLst/>
              <a:cxnLst>
                <a:cxn ang="0">
                  <a:pos x="connsiteX0" y="connsiteY0"/>
                </a:cxn>
                <a:cxn ang="0">
                  <a:pos x="connsiteX1" y="connsiteY1"/>
                </a:cxn>
                <a:cxn ang="0">
                  <a:pos x="connsiteX2" y="connsiteY2"/>
                </a:cxn>
                <a:cxn ang="0">
                  <a:pos x="connsiteX3" y="connsiteY3"/>
                </a:cxn>
              </a:cxnLst>
              <a:rect l="l" t="t" r="r" b="b"/>
              <a:pathLst>
                <a:path w="352699" h="143848">
                  <a:moveTo>
                    <a:pt x="0" y="143724"/>
                  </a:moveTo>
                  <a:cubicBezTo>
                    <a:pt x="16785" y="61701"/>
                    <a:pt x="89359" y="0"/>
                    <a:pt x="176343" y="0"/>
                  </a:cubicBezTo>
                  <a:cubicBezTo>
                    <a:pt x="263328" y="0"/>
                    <a:pt x="335902" y="61701"/>
                    <a:pt x="352686" y="143724"/>
                  </a:cubicBezTo>
                  <a:cubicBezTo>
                    <a:pt x="352690" y="143765"/>
                    <a:pt x="352695" y="143807"/>
                    <a:pt x="352699" y="143848"/>
                  </a:cubicBezTo>
                </a:path>
              </a:pathLst>
            </a:custGeom>
            <a:noFill/>
            <a:ln w="9525">
              <a:solidFill>
                <a:schemeClr val="tx1"/>
              </a:solidFill>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lIns="72000" tIns="54000" rIns="36000" bIns="72000" rtlCol="0" anchor="t">
              <a:noAutofit/>
            </a:bodyPr>
            <a:lstStyle/>
            <a:p>
              <a:pPr algn="l"/>
              <a:endParaRPr lang="de-CH" dirty="0"/>
            </a:p>
          </p:txBody>
        </p:sp>
        <p:sp>
          <p:nvSpPr>
            <p:cNvPr id="49" name="Freihandform: Form 48">
              <a:extLst>
                <a:ext uri="{FF2B5EF4-FFF2-40B4-BE49-F238E27FC236}">
                  <a16:creationId xmlns:a16="http://schemas.microsoft.com/office/drawing/2014/main" id="{F9AA266C-A2F2-4256-A916-070B3DE4BC7C}"/>
                </a:ext>
              </a:extLst>
            </p:cNvPr>
            <p:cNvSpPr/>
            <p:nvPr/>
          </p:nvSpPr>
          <p:spPr>
            <a:xfrm rot="20219865">
              <a:off x="6758156" y="1908017"/>
              <a:ext cx="352699" cy="143848"/>
            </a:xfrm>
            <a:custGeom>
              <a:avLst/>
              <a:gdLst>
                <a:gd name="connsiteX0" fmla="*/ 176355 w 352711"/>
                <a:gd name="connsiteY0" fmla="*/ 0 h 143848"/>
                <a:gd name="connsiteX1" fmla="*/ 352698 w 352711"/>
                <a:gd name="connsiteY1" fmla="*/ 143724 h 143848"/>
                <a:gd name="connsiteX2" fmla="*/ 352711 w 352711"/>
                <a:gd name="connsiteY2" fmla="*/ 143848 h 143848"/>
                <a:gd name="connsiteX3" fmla="*/ 0 w 352711"/>
                <a:gd name="connsiteY3" fmla="*/ 143848 h 143848"/>
                <a:gd name="connsiteX4" fmla="*/ 12 w 352711"/>
                <a:gd name="connsiteY4" fmla="*/ 143724 h 143848"/>
                <a:gd name="connsiteX5" fmla="*/ 176355 w 352711"/>
                <a:gd name="connsiteY5" fmla="*/ 0 h 143848"/>
                <a:gd name="connsiteX0" fmla="*/ 12 w 352711"/>
                <a:gd name="connsiteY0" fmla="*/ 143724 h 235164"/>
                <a:gd name="connsiteX1" fmla="*/ 176355 w 352711"/>
                <a:gd name="connsiteY1" fmla="*/ 0 h 235164"/>
                <a:gd name="connsiteX2" fmla="*/ 352698 w 352711"/>
                <a:gd name="connsiteY2" fmla="*/ 143724 h 235164"/>
                <a:gd name="connsiteX3" fmla="*/ 352711 w 352711"/>
                <a:gd name="connsiteY3" fmla="*/ 143848 h 235164"/>
                <a:gd name="connsiteX4" fmla="*/ 0 w 352711"/>
                <a:gd name="connsiteY4" fmla="*/ 143848 h 235164"/>
                <a:gd name="connsiteX5" fmla="*/ 91452 w 352711"/>
                <a:gd name="connsiteY5" fmla="*/ 235164 h 235164"/>
                <a:gd name="connsiteX0" fmla="*/ 0 w 352699"/>
                <a:gd name="connsiteY0" fmla="*/ 143724 h 235164"/>
                <a:gd name="connsiteX1" fmla="*/ 176343 w 352699"/>
                <a:gd name="connsiteY1" fmla="*/ 0 h 235164"/>
                <a:gd name="connsiteX2" fmla="*/ 352686 w 352699"/>
                <a:gd name="connsiteY2" fmla="*/ 143724 h 235164"/>
                <a:gd name="connsiteX3" fmla="*/ 352699 w 352699"/>
                <a:gd name="connsiteY3" fmla="*/ 143848 h 235164"/>
                <a:gd name="connsiteX4" fmla="*/ 117463 w 352699"/>
                <a:gd name="connsiteY4" fmla="*/ 194648 h 235164"/>
                <a:gd name="connsiteX5" fmla="*/ 91440 w 352699"/>
                <a:gd name="connsiteY5" fmla="*/ 235164 h 235164"/>
                <a:gd name="connsiteX0" fmla="*/ 0 w 352699"/>
                <a:gd name="connsiteY0" fmla="*/ 143724 h 194648"/>
                <a:gd name="connsiteX1" fmla="*/ 176343 w 352699"/>
                <a:gd name="connsiteY1" fmla="*/ 0 h 194648"/>
                <a:gd name="connsiteX2" fmla="*/ 352686 w 352699"/>
                <a:gd name="connsiteY2" fmla="*/ 143724 h 194648"/>
                <a:gd name="connsiteX3" fmla="*/ 352699 w 352699"/>
                <a:gd name="connsiteY3" fmla="*/ 143848 h 194648"/>
                <a:gd name="connsiteX4" fmla="*/ 117463 w 352699"/>
                <a:gd name="connsiteY4" fmla="*/ 194648 h 194648"/>
                <a:gd name="connsiteX0" fmla="*/ 0 w 352699"/>
                <a:gd name="connsiteY0" fmla="*/ 143724 h 143848"/>
                <a:gd name="connsiteX1" fmla="*/ 176343 w 352699"/>
                <a:gd name="connsiteY1" fmla="*/ 0 h 143848"/>
                <a:gd name="connsiteX2" fmla="*/ 352686 w 352699"/>
                <a:gd name="connsiteY2" fmla="*/ 143724 h 143848"/>
                <a:gd name="connsiteX3" fmla="*/ 352699 w 352699"/>
                <a:gd name="connsiteY3" fmla="*/ 143848 h 143848"/>
              </a:gdLst>
              <a:ahLst/>
              <a:cxnLst>
                <a:cxn ang="0">
                  <a:pos x="connsiteX0" y="connsiteY0"/>
                </a:cxn>
                <a:cxn ang="0">
                  <a:pos x="connsiteX1" y="connsiteY1"/>
                </a:cxn>
                <a:cxn ang="0">
                  <a:pos x="connsiteX2" y="connsiteY2"/>
                </a:cxn>
                <a:cxn ang="0">
                  <a:pos x="connsiteX3" y="connsiteY3"/>
                </a:cxn>
              </a:cxnLst>
              <a:rect l="l" t="t" r="r" b="b"/>
              <a:pathLst>
                <a:path w="352699" h="143848">
                  <a:moveTo>
                    <a:pt x="0" y="143724"/>
                  </a:moveTo>
                  <a:cubicBezTo>
                    <a:pt x="16785" y="61701"/>
                    <a:pt x="89359" y="0"/>
                    <a:pt x="176343" y="0"/>
                  </a:cubicBezTo>
                  <a:cubicBezTo>
                    <a:pt x="263328" y="0"/>
                    <a:pt x="335902" y="61701"/>
                    <a:pt x="352686" y="143724"/>
                  </a:cubicBezTo>
                  <a:cubicBezTo>
                    <a:pt x="352690" y="143765"/>
                    <a:pt x="352695" y="143807"/>
                    <a:pt x="352699" y="143848"/>
                  </a:cubicBezTo>
                </a:path>
              </a:pathLst>
            </a:custGeom>
            <a:noFill/>
            <a:ln w="9525">
              <a:solidFill>
                <a:schemeClr val="tx1"/>
              </a:solidFill>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lIns="72000" tIns="54000" rIns="36000" bIns="72000" rtlCol="0" anchor="t">
              <a:noAutofit/>
            </a:bodyPr>
            <a:lstStyle/>
            <a:p>
              <a:pPr algn="l"/>
              <a:endParaRPr lang="de-CH" dirty="0"/>
            </a:p>
          </p:txBody>
        </p:sp>
      </p:grpSp>
      <p:sp>
        <p:nvSpPr>
          <p:cNvPr id="50" name="Rechteck 49">
            <a:extLst>
              <a:ext uri="{FF2B5EF4-FFF2-40B4-BE49-F238E27FC236}">
                <a16:creationId xmlns:a16="http://schemas.microsoft.com/office/drawing/2014/main" id="{65B63D06-9B93-4AB5-9502-738A691B2F15}"/>
              </a:ext>
            </a:extLst>
          </p:cNvPr>
          <p:cNvSpPr/>
          <p:nvPr/>
        </p:nvSpPr>
        <p:spPr>
          <a:xfrm>
            <a:off x="8688000" y="1845000"/>
            <a:ext cx="3456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rgbClr val="2850A0"/>
                </a:solidFill>
              </a:rPr>
              <a:t>1. Load Data from all Sources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The data from different sites originate from 20 different database exports or manually prepared Excel files</a:t>
            </a:r>
          </a:p>
        </p:txBody>
      </p:sp>
      <p:sp>
        <p:nvSpPr>
          <p:cNvPr id="51" name="Rechteck 50">
            <a:extLst>
              <a:ext uri="{FF2B5EF4-FFF2-40B4-BE49-F238E27FC236}">
                <a16:creationId xmlns:a16="http://schemas.microsoft.com/office/drawing/2014/main" id="{DFEF3714-D1DD-42B4-8A77-517B0D4C6C0D}"/>
              </a:ext>
            </a:extLst>
          </p:cNvPr>
          <p:cNvSpPr/>
          <p:nvPr/>
        </p:nvSpPr>
        <p:spPr>
          <a:xfrm>
            <a:off x="8688000" y="2565000"/>
            <a:ext cx="3456000" cy="47426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rgbClr val="2850A0"/>
                </a:solidFill>
              </a:rPr>
              <a:t>2. Clean-Up and Harmonize</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Harmonize data formats to week numbers and years</a:t>
            </a:r>
          </a:p>
        </p:txBody>
      </p:sp>
      <p:sp>
        <p:nvSpPr>
          <p:cNvPr id="52" name="Rechteck 51">
            <a:extLst>
              <a:ext uri="{FF2B5EF4-FFF2-40B4-BE49-F238E27FC236}">
                <a16:creationId xmlns:a16="http://schemas.microsoft.com/office/drawing/2014/main" id="{667EF292-26A0-4C2A-A6D4-5F4DEF5521E8}"/>
              </a:ext>
            </a:extLst>
          </p:cNvPr>
          <p:cNvSpPr/>
          <p:nvPr/>
        </p:nvSpPr>
        <p:spPr>
          <a:xfrm>
            <a:off x="8688016" y="3212688"/>
            <a:ext cx="3456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rgbClr val="2850A0"/>
                </a:solidFill>
              </a:rPr>
              <a:t>3. Align Product Information</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The revolving table manages the products to</a:t>
            </a:r>
            <a:br>
              <a:rPr lang="en-US" sz="1000" dirty="0">
                <a:solidFill>
                  <a:schemeClr val="tx1">
                    <a:lumMod val="50000"/>
                    <a:lumOff val="50000"/>
                  </a:schemeClr>
                </a:solidFill>
              </a:rPr>
            </a:br>
            <a:r>
              <a:rPr lang="en-US" sz="1000" dirty="0">
                <a:solidFill>
                  <a:schemeClr val="tx1">
                    <a:lumMod val="50000"/>
                    <a:lumOff val="50000"/>
                  </a:schemeClr>
                </a:solidFill>
              </a:rPr>
              <a:t>include and allow for using harmonized product names.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Orientation is by common product identification number.</a:t>
            </a:r>
          </a:p>
        </p:txBody>
      </p:sp>
      <p:cxnSp>
        <p:nvCxnSpPr>
          <p:cNvPr id="53" name="Gerade Verbindung mit Pfeil 52">
            <a:extLst>
              <a:ext uri="{FF2B5EF4-FFF2-40B4-BE49-F238E27FC236}">
                <a16:creationId xmlns:a16="http://schemas.microsoft.com/office/drawing/2014/main" id="{243BA669-A47F-49D9-A91D-0A196F2AC476}"/>
              </a:ext>
            </a:extLst>
          </p:cNvPr>
          <p:cNvCxnSpPr>
            <a:cxnSpLocks/>
          </p:cNvCxnSpPr>
          <p:nvPr/>
        </p:nvCxnSpPr>
        <p:spPr>
          <a:xfrm>
            <a:off x="4656016" y="3717240"/>
            <a:ext cx="264" cy="216184"/>
          </a:xfrm>
          <a:prstGeom prst="straightConnector1">
            <a:avLst/>
          </a:prstGeom>
          <a:ln>
            <a:solidFill>
              <a:srgbClr val="FFFFFF"/>
            </a:solidFill>
            <a:tailEnd type="triangle"/>
          </a:ln>
        </p:spPr>
        <p:style>
          <a:lnRef idx="1">
            <a:schemeClr val="accent1"/>
          </a:lnRef>
          <a:fillRef idx="0">
            <a:schemeClr val="accent1"/>
          </a:fillRef>
          <a:effectRef idx="0">
            <a:schemeClr val="accent1"/>
          </a:effectRef>
          <a:fontRef idx="minor">
            <a:schemeClr val="tx1"/>
          </a:fontRef>
        </p:style>
      </p:cxnSp>
      <p:sp>
        <p:nvSpPr>
          <p:cNvPr id="54" name="Rechteck 53">
            <a:extLst>
              <a:ext uri="{FF2B5EF4-FFF2-40B4-BE49-F238E27FC236}">
                <a16:creationId xmlns:a16="http://schemas.microsoft.com/office/drawing/2014/main" id="{94677351-0001-4C18-B58A-C3E570774991}"/>
              </a:ext>
            </a:extLst>
          </p:cNvPr>
          <p:cNvSpPr/>
          <p:nvPr/>
        </p:nvSpPr>
        <p:spPr>
          <a:xfrm>
            <a:off x="3864016" y="393324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Align</a:t>
            </a:r>
          </a:p>
          <a:p>
            <a:r>
              <a:rPr lang="en-US" sz="1100" b="1" dirty="0">
                <a:solidFill>
                  <a:schemeClr val="bg1">
                    <a:lumMod val="95000"/>
                  </a:schemeClr>
                </a:solidFill>
              </a:rPr>
              <a:t>Projects</a:t>
            </a:r>
          </a:p>
        </p:txBody>
      </p:sp>
      <p:cxnSp>
        <p:nvCxnSpPr>
          <p:cNvPr id="55" name="Gerade Verbindung mit Pfeil 54">
            <a:extLst>
              <a:ext uri="{FF2B5EF4-FFF2-40B4-BE49-F238E27FC236}">
                <a16:creationId xmlns:a16="http://schemas.microsoft.com/office/drawing/2014/main" id="{E9EECC7F-D2F0-44A0-8F91-0958AF701229}"/>
              </a:ext>
            </a:extLst>
          </p:cNvPr>
          <p:cNvCxnSpPr>
            <a:cxnSpLocks/>
          </p:cNvCxnSpPr>
          <p:nvPr/>
        </p:nvCxnSpPr>
        <p:spPr>
          <a:xfrm>
            <a:off x="5448016" y="4221240"/>
            <a:ext cx="1008112" cy="0"/>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Gerade Verbindung mit Pfeil 55">
            <a:extLst>
              <a:ext uri="{FF2B5EF4-FFF2-40B4-BE49-F238E27FC236}">
                <a16:creationId xmlns:a16="http://schemas.microsoft.com/office/drawing/2014/main" id="{AA05FBEE-98F8-4257-B754-E3195C398571}"/>
              </a:ext>
            </a:extLst>
          </p:cNvPr>
          <p:cNvCxnSpPr>
            <a:cxnSpLocks/>
          </p:cNvCxnSpPr>
          <p:nvPr/>
        </p:nvCxnSpPr>
        <p:spPr>
          <a:xfrm flipH="1">
            <a:off x="5448016" y="4077240"/>
            <a:ext cx="1008112" cy="0"/>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7" name="Flussdiagramm: Dokument 56">
            <a:extLst>
              <a:ext uri="{FF2B5EF4-FFF2-40B4-BE49-F238E27FC236}">
                <a16:creationId xmlns:a16="http://schemas.microsoft.com/office/drawing/2014/main" id="{3C98B1F6-20F3-4113-AC58-AAD9CF29DD60}"/>
              </a:ext>
            </a:extLst>
          </p:cNvPr>
          <p:cNvSpPr/>
          <p:nvPr/>
        </p:nvSpPr>
        <p:spPr>
          <a:xfrm>
            <a:off x="6456016" y="3933240"/>
            <a:ext cx="1584176" cy="575832"/>
          </a:xfrm>
          <a:prstGeom prst="flowChartDocument">
            <a:avLst/>
          </a:prstGeom>
          <a:solidFill>
            <a:schemeClr val="bg1">
              <a:lumMod val="8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Project</a:t>
            </a:r>
          </a:p>
          <a:p>
            <a:r>
              <a:rPr lang="en-US" sz="1200" b="1" dirty="0">
                <a:solidFill>
                  <a:schemeClr val="tx1"/>
                </a:solidFill>
              </a:rPr>
              <a:t>List</a:t>
            </a:r>
          </a:p>
        </p:txBody>
      </p:sp>
      <p:grpSp>
        <p:nvGrpSpPr>
          <p:cNvPr id="58" name="Gruppieren 57">
            <a:extLst>
              <a:ext uri="{FF2B5EF4-FFF2-40B4-BE49-F238E27FC236}">
                <a16:creationId xmlns:a16="http://schemas.microsoft.com/office/drawing/2014/main" id="{55A2BF19-D0E0-4368-99F1-A304BFEE010E}"/>
              </a:ext>
            </a:extLst>
          </p:cNvPr>
          <p:cNvGrpSpPr/>
          <p:nvPr/>
        </p:nvGrpSpPr>
        <p:grpSpPr>
          <a:xfrm>
            <a:off x="8112225" y="4005241"/>
            <a:ext cx="270260" cy="252012"/>
            <a:chOff x="6758156" y="1908017"/>
            <a:chExt cx="410623" cy="332683"/>
          </a:xfrm>
        </p:grpSpPr>
        <p:sp>
          <p:nvSpPr>
            <p:cNvPr id="59" name="Freihandform: Form 58">
              <a:extLst>
                <a:ext uri="{FF2B5EF4-FFF2-40B4-BE49-F238E27FC236}">
                  <a16:creationId xmlns:a16="http://schemas.microsoft.com/office/drawing/2014/main" id="{331072BA-EC7C-4577-B34F-1415DDB60CD2}"/>
                </a:ext>
              </a:extLst>
            </p:cNvPr>
            <p:cNvSpPr/>
            <p:nvPr/>
          </p:nvSpPr>
          <p:spPr>
            <a:xfrm rot="9419865">
              <a:off x="6816080" y="2096852"/>
              <a:ext cx="352699" cy="143848"/>
            </a:xfrm>
            <a:custGeom>
              <a:avLst/>
              <a:gdLst>
                <a:gd name="connsiteX0" fmla="*/ 176355 w 352711"/>
                <a:gd name="connsiteY0" fmla="*/ 0 h 143848"/>
                <a:gd name="connsiteX1" fmla="*/ 352698 w 352711"/>
                <a:gd name="connsiteY1" fmla="*/ 143724 h 143848"/>
                <a:gd name="connsiteX2" fmla="*/ 352711 w 352711"/>
                <a:gd name="connsiteY2" fmla="*/ 143848 h 143848"/>
                <a:gd name="connsiteX3" fmla="*/ 0 w 352711"/>
                <a:gd name="connsiteY3" fmla="*/ 143848 h 143848"/>
                <a:gd name="connsiteX4" fmla="*/ 12 w 352711"/>
                <a:gd name="connsiteY4" fmla="*/ 143724 h 143848"/>
                <a:gd name="connsiteX5" fmla="*/ 176355 w 352711"/>
                <a:gd name="connsiteY5" fmla="*/ 0 h 143848"/>
                <a:gd name="connsiteX0" fmla="*/ 12 w 352711"/>
                <a:gd name="connsiteY0" fmla="*/ 143724 h 235164"/>
                <a:gd name="connsiteX1" fmla="*/ 176355 w 352711"/>
                <a:gd name="connsiteY1" fmla="*/ 0 h 235164"/>
                <a:gd name="connsiteX2" fmla="*/ 352698 w 352711"/>
                <a:gd name="connsiteY2" fmla="*/ 143724 h 235164"/>
                <a:gd name="connsiteX3" fmla="*/ 352711 w 352711"/>
                <a:gd name="connsiteY3" fmla="*/ 143848 h 235164"/>
                <a:gd name="connsiteX4" fmla="*/ 0 w 352711"/>
                <a:gd name="connsiteY4" fmla="*/ 143848 h 235164"/>
                <a:gd name="connsiteX5" fmla="*/ 91452 w 352711"/>
                <a:gd name="connsiteY5" fmla="*/ 235164 h 235164"/>
                <a:gd name="connsiteX0" fmla="*/ 0 w 352699"/>
                <a:gd name="connsiteY0" fmla="*/ 143724 h 235164"/>
                <a:gd name="connsiteX1" fmla="*/ 176343 w 352699"/>
                <a:gd name="connsiteY1" fmla="*/ 0 h 235164"/>
                <a:gd name="connsiteX2" fmla="*/ 352686 w 352699"/>
                <a:gd name="connsiteY2" fmla="*/ 143724 h 235164"/>
                <a:gd name="connsiteX3" fmla="*/ 352699 w 352699"/>
                <a:gd name="connsiteY3" fmla="*/ 143848 h 235164"/>
                <a:gd name="connsiteX4" fmla="*/ 117463 w 352699"/>
                <a:gd name="connsiteY4" fmla="*/ 194648 h 235164"/>
                <a:gd name="connsiteX5" fmla="*/ 91440 w 352699"/>
                <a:gd name="connsiteY5" fmla="*/ 235164 h 235164"/>
                <a:gd name="connsiteX0" fmla="*/ 0 w 352699"/>
                <a:gd name="connsiteY0" fmla="*/ 143724 h 194648"/>
                <a:gd name="connsiteX1" fmla="*/ 176343 w 352699"/>
                <a:gd name="connsiteY1" fmla="*/ 0 h 194648"/>
                <a:gd name="connsiteX2" fmla="*/ 352686 w 352699"/>
                <a:gd name="connsiteY2" fmla="*/ 143724 h 194648"/>
                <a:gd name="connsiteX3" fmla="*/ 352699 w 352699"/>
                <a:gd name="connsiteY3" fmla="*/ 143848 h 194648"/>
                <a:gd name="connsiteX4" fmla="*/ 117463 w 352699"/>
                <a:gd name="connsiteY4" fmla="*/ 194648 h 194648"/>
                <a:gd name="connsiteX0" fmla="*/ 0 w 352699"/>
                <a:gd name="connsiteY0" fmla="*/ 143724 h 143848"/>
                <a:gd name="connsiteX1" fmla="*/ 176343 w 352699"/>
                <a:gd name="connsiteY1" fmla="*/ 0 h 143848"/>
                <a:gd name="connsiteX2" fmla="*/ 352686 w 352699"/>
                <a:gd name="connsiteY2" fmla="*/ 143724 h 143848"/>
                <a:gd name="connsiteX3" fmla="*/ 352699 w 352699"/>
                <a:gd name="connsiteY3" fmla="*/ 143848 h 143848"/>
              </a:gdLst>
              <a:ahLst/>
              <a:cxnLst>
                <a:cxn ang="0">
                  <a:pos x="connsiteX0" y="connsiteY0"/>
                </a:cxn>
                <a:cxn ang="0">
                  <a:pos x="connsiteX1" y="connsiteY1"/>
                </a:cxn>
                <a:cxn ang="0">
                  <a:pos x="connsiteX2" y="connsiteY2"/>
                </a:cxn>
                <a:cxn ang="0">
                  <a:pos x="connsiteX3" y="connsiteY3"/>
                </a:cxn>
              </a:cxnLst>
              <a:rect l="l" t="t" r="r" b="b"/>
              <a:pathLst>
                <a:path w="352699" h="143848">
                  <a:moveTo>
                    <a:pt x="0" y="143724"/>
                  </a:moveTo>
                  <a:cubicBezTo>
                    <a:pt x="16785" y="61701"/>
                    <a:pt x="89359" y="0"/>
                    <a:pt x="176343" y="0"/>
                  </a:cubicBezTo>
                  <a:cubicBezTo>
                    <a:pt x="263328" y="0"/>
                    <a:pt x="335902" y="61701"/>
                    <a:pt x="352686" y="143724"/>
                  </a:cubicBezTo>
                  <a:cubicBezTo>
                    <a:pt x="352690" y="143765"/>
                    <a:pt x="352695" y="143807"/>
                    <a:pt x="352699" y="143848"/>
                  </a:cubicBezTo>
                </a:path>
              </a:pathLst>
            </a:custGeom>
            <a:noFill/>
            <a:ln w="9525">
              <a:solidFill>
                <a:schemeClr val="tx1"/>
              </a:solidFill>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lIns="72000" tIns="54000" rIns="36000" bIns="72000" rtlCol="0" anchor="t">
              <a:noAutofit/>
            </a:bodyPr>
            <a:lstStyle/>
            <a:p>
              <a:pPr algn="l"/>
              <a:endParaRPr lang="de-CH" dirty="0"/>
            </a:p>
          </p:txBody>
        </p:sp>
        <p:sp>
          <p:nvSpPr>
            <p:cNvPr id="60" name="Freihandform: Form 59">
              <a:extLst>
                <a:ext uri="{FF2B5EF4-FFF2-40B4-BE49-F238E27FC236}">
                  <a16:creationId xmlns:a16="http://schemas.microsoft.com/office/drawing/2014/main" id="{E98B7E08-BE40-46FC-9AEB-C75D9F7FBECB}"/>
                </a:ext>
              </a:extLst>
            </p:cNvPr>
            <p:cNvSpPr/>
            <p:nvPr/>
          </p:nvSpPr>
          <p:spPr>
            <a:xfrm rot="20219865">
              <a:off x="6758156" y="1908017"/>
              <a:ext cx="352699" cy="143848"/>
            </a:xfrm>
            <a:custGeom>
              <a:avLst/>
              <a:gdLst>
                <a:gd name="connsiteX0" fmla="*/ 176355 w 352711"/>
                <a:gd name="connsiteY0" fmla="*/ 0 h 143848"/>
                <a:gd name="connsiteX1" fmla="*/ 352698 w 352711"/>
                <a:gd name="connsiteY1" fmla="*/ 143724 h 143848"/>
                <a:gd name="connsiteX2" fmla="*/ 352711 w 352711"/>
                <a:gd name="connsiteY2" fmla="*/ 143848 h 143848"/>
                <a:gd name="connsiteX3" fmla="*/ 0 w 352711"/>
                <a:gd name="connsiteY3" fmla="*/ 143848 h 143848"/>
                <a:gd name="connsiteX4" fmla="*/ 12 w 352711"/>
                <a:gd name="connsiteY4" fmla="*/ 143724 h 143848"/>
                <a:gd name="connsiteX5" fmla="*/ 176355 w 352711"/>
                <a:gd name="connsiteY5" fmla="*/ 0 h 143848"/>
                <a:gd name="connsiteX0" fmla="*/ 12 w 352711"/>
                <a:gd name="connsiteY0" fmla="*/ 143724 h 235164"/>
                <a:gd name="connsiteX1" fmla="*/ 176355 w 352711"/>
                <a:gd name="connsiteY1" fmla="*/ 0 h 235164"/>
                <a:gd name="connsiteX2" fmla="*/ 352698 w 352711"/>
                <a:gd name="connsiteY2" fmla="*/ 143724 h 235164"/>
                <a:gd name="connsiteX3" fmla="*/ 352711 w 352711"/>
                <a:gd name="connsiteY3" fmla="*/ 143848 h 235164"/>
                <a:gd name="connsiteX4" fmla="*/ 0 w 352711"/>
                <a:gd name="connsiteY4" fmla="*/ 143848 h 235164"/>
                <a:gd name="connsiteX5" fmla="*/ 91452 w 352711"/>
                <a:gd name="connsiteY5" fmla="*/ 235164 h 235164"/>
                <a:gd name="connsiteX0" fmla="*/ 0 w 352699"/>
                <a:gd name="connsiteY0" fmla="*/ 143724 h 235164"/>
                <a:gd name="connsiteX1" fmla="*/ 176343 w 352699"/>
                <a:gd name="connsiteY1" fmla="*/ 0 h 235164"/>
                <a:gd name="connsiteX2" fmla="*/ 352686 w 352699"/>
                <a:gd name="connsiteY2" fmla="*/ 143724 h 235164"/>
                <a:gd name="connsiteX3" fmla="*/ 352699 w 352699"/>
                <a:gd name="connsiteY3" fmla="*/ 143848 h 235164"/>
                <a:gd name="connsiteX4" fmla="*/ 117463 w 352699"/>
                <a:gd name="connsiteY4" fmla="*/ 194648 h 235164"/>
                <a:gd name="connsiteX5" fmla="*/ 91440 w 352699"/>
                <a:gd name="connsiteY5" fmla="*/ 235164 h 235164"/>
                <a:gd name="connsiteX0" fmla="*/ 0 w 352699"/>
                <a:gd name="connsiteY0" fmla="*/ 143724 h 194648"/>
                <a:gd name="connsiteX1" fmla="*/ 176343 w 352699"/>
                <a:gd name="connsiteY1" fmla="*/ 0 h 194648"/>
                <a:gd name="connsiteX2" fmla="*/ 352686 w 352699"/>
                <a:gd name="connsiteY2" fmla="*/ 143724 h 194648"/>
                <a:gd name="connsiteX3" fmla="*/ 352699 w 352699"/>
                <a:gd name="connsiteY3" fmla="*/ 143848 h 194648"/>
                <a:gd name="connsiteX4" fmla="*/ 117463 w 352699"/>
                <a:gd name="connsiteY4" fmla="*/ 194648 h 194648"/>
                <a:gd name="connsiteX0" fmla="*/ 0 w 352699"/>
                <a:gd name="connsiteY0" fmla="*/ 143724 h 143848"/>
                <a:gd name="connsiteX1" fmla="*/ 176343 w 352699"/>
                <a:gd name="connsiteY1" fmla="*/ 0 h 143848"/>
                <a:gd name="connsiteX2" fmla="*/ 352686 w 352699"/>
                <a:gd name="connsiteY2" fmla="*/ 143724 h 143848"/>
                <a:gd name="connsiteX3" fmla="*/ 352699 w 352699"/>
                <a:gd name="connsiteY3" fmla="*/ 143848 h 143848"/>
              </a:gdLst>
              <a:ahLst/>
              <a:cxnLst>
                <a:cxn ang="0">
                  <a:pos x="connsiteX0" y="connsiteY0"/>
                </a:cxn>
                <a:cxn ang="0">
                  <a:pos x="connsiteX1" y="connsiteY1"/>
                </a:cxn>
                <a:cxn ang="0">
                  <a:pos x="connsiteX2" y="connsiteY2"/>
                </a:cxn>
                <a:cxn ang="0">
                  <a:pos x="connsiteX3" y="connsiteY3"/>
                </a:cxn>
              </a:cxnLst>
              <a:rect l="l" t="t" r="r" b="b"/>
              <a:pathLst>
                <a:path w="352699" h="143848">
                  <a:moveTo>
                    <a:pt x="0" y="143724"/>
                  </a:moveTo>
                  <a:cubicBezTo>
                    <a:pt x="16785" y="61701"/>
                    <a:pt x="89359" y="0"/>
                    <a:pt x="176343" y="0"/>
                  </a:cubicBezTo>
                  <a:cubicBezTo>
                    <a:pt x="263328" y="0"/>
                    <a:pt x="335902" y="61701"/>
                    <a:pt x="352686" y="143724"/>
                  </a:cubicBezTo>
                  <a:cubicBezTo>
                    <a:pt x="352690" y="143765"/>
                    <a:pt x="352695" y="143807"/>
                    <a:pt x="352699" y="143848"/>
                  </a:cubicBezTo>
                </a:path>
              </a:pathLst>
            </a:custGeom>
            <a:noFill/>
            <a:ln w="9525">
              <a:solidFill>
                <a:schemeClr val="tx1"/>
              </a:solidFill>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lIns="72000" tIns="54000" rIns="36000" bIns="72000" rtlCol="0" anchor="t">
              <a:noAutofit/>
            </a:bodyPr>
            <a:lstStyle/>
            <a:p>
              <a:pPr algn="l"/>
              <a:endParaRPr lang="de-CH" dirty="0"/>
            </a:p>
          </p:txBody>
        </p:sp>
      </p:grpSp>
      <p:sp>
        <p:nvSpPr>
          <p:cNvPr id="61" name="Rechteck 60">
            <a:extLst>
              <a:ext uri="{FF2B5EF4-FFF2-40B4-BE49-F238E27FC236}">
                <a16:creationId xmlns:a16="http://schemas.microsoft.com/office/drawing/2014/main" id="{E80AA176-1126-4458-AC85-021BA6B5E776}"/>
              </a:ext>
            </a:extLst>
          </p:cNvPr>
          <p:cNvSpPr/>
          <p:nvPr/>
        </p:nvSpPr>
        <p:spPr>
          <a:xfrm>
            <a:off x="8688016" y="3932688"/>
            <a:ext cx="3456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rgbClr val="2850A0"/>
                </a:solidFill>
              </a:rPr>
              <a:t>4. Align Project Information</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Different project names and/or abbreviations are used by the sites.  They will be aligned.</a:t>
            </a:r>
          </a:p>
        </p:txBody>
      </p:sp>
      <p:sp>
        <p:nvSpPr>
          <p:cNvPr id="62" name="Rechteck 61">
            <a:extLst>
              <a:ext uri="{FF2B5EF4-FFF2-40B4-BE49-F238E27FC236}">
                <a16:creationId xmlns:a16="http://schemas.microsoft.com/office/drawing/2014/main" id="{FBA05411-7F87-4EE3-800C-C554C39DBE56}"/>
              </a:ext>
            </a:extLst>
          </p:cNvPr>
          <p:cNvSpPr/>
          <p:nvPr/>
        </p:nvSpPr>
        <p:spPr>
          <a:xfrm>
            <a:off x="3864016" y="465324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Planning</a:t>
            </a:r>
          </a:p>
          <a:p>
            <a:r>
              <a:rPr lang="en-US" sz="1100" b="1" dirty="0">
                <a:solidFill>
                  <a:schemeClr val="bg1">
                    <a:lumMod val="95000"/>
                  </a:schemeClr>
                </a:solidFill>
              </a:rPr>
              <a:t>Table</a:t>
            </a:r>
          </a:p>
        </p:txBody>
      </p:sp>
      <p:sp>
        <p:nvSpPr>
          <p:cNvPr id="63" name="Rechteck: gefaltete Ecke 62">
            <a:extLst>
              <a:ext uri="{FF2B5EF4-FFF2-40B4-BE49-F238E27FC236}">
                <a16:creationId xmlns:a16="http://schemas.microsoft.com/office/drawing/2014/main" id="{64D5369B-E7E4-4C6D-B8F4-EB87B726766B}"/>
              </a:ext>
            </a:extLst>
          </p:cNvPr>
          <p:cNvSpPr/>
          <p:nvPr/>
        </p:nvSpPr>
        <p:spPr>
          <a:xfrm>
            <a:off x="4872016" y="4725240"/>
            <a:ext cx="144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64" name="Rechteck: gefaltete Ecke 63">
            <a:extLst>
              <a:ext uri="{FF2B5EF4-FFF2-40B4-BE49-F238E27FC236}">
                <a16:creationId xmlns:a16="http://schemas.microsoft.com/office/drawing/2014/main" id="{730640EB-297B-44CF-9426-729B64B9F7B5}"/>
              </a:ext>
            </a:extLst>
          </p:cNvPr>
          <p:cNvSpPr/>
          <p:nvPr/>
        </p:nvSpPr>
        <p:spPr>
          <a:xfrm>
            <a:off x="5088016" y="4725240"/>
            <a:ext cx="288000" cy="216000"/>
          </a:xfrm>
          <a:prstGeom prst="foldedCorner">
            <a:avLst>
              <a:gd name="adj" fmla="val 24311"/>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cxnSp>
        <p:nvCxnSpPr>
          <p:cNvPr id="65" name="Gerade Verbindung mit Pfeil 64">
            <a:extLst>
              <a:ext uri="{FF2B5EF4-FFF2-40B4-BE49-F238E27FC236}">
                <a16:creationId xmlns:a16="http://schemas.microsoft.com/office/drawing/2014/main" id="{560E99F3-4F13-4C3C-ADFF-4F225BAFC795}"/>
              </a:ext>
            </a:extLst>
          </p:cNvPr>
          <p:cNvCxnSpPr/>
          <p:nvPr/>
        </p:nvCxnSpPr>
        <p:spPr>
          <a:xfrm>
            <a:off x="4944016" y="4869240"/>
            <a:ext cx="288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Gerade Verbindung mit Pfeil 65">
            <a:extLst>
              <a:ext uri="{FF2B5EF4-FFF2-40B4-BE49-F238E27FC236}">
                <a16:creationId xmlns:a16="http://schemas.microsoft.com/office/drawing/2014/main" id="{623959F2-F6AE-4296-AF37-805CFAB46C9F}"/>
              </a:ext>
            </a:extLst>
          </p:cNvPr>
          <p:cNvCxnSpPr>
            <a:cxnSpLocks/>
          </p:cNvCxnSpPr>
          <p:nvPr/>
        </p:nvCxnSpPr>
        <p:spPr>
          <a:xfrm>
            <a:off x="4656016" y="4437240"/>
            <a:ext cx="264" cy="216184"/>
          </a:xfrm>
          <a:prstGeom prst="straightConnector1">
            <a:avLst/>
          </a:prstGeom>
          <a:ln>
            <a:solidFill>
              <a:srgbClr val="FFFFFF"/>
            </a:solidFill>
            <a:tailEnd type="triangle"/>
          </a:ln>
        </p:spPr>
        <p:style>
          <a:lnRef idx="1">
            <a:schemeClr val="accent1"/>
          </a:lnRef>
          <a:fillRef idx="0">
            <a:schemeClr val="accent1"/>
          </a:fillRef>
          <a:effectRef idx="0">
            <a:schemeClr val="accent1"/>
          </a:effectRef>
          <a:fontRef idx="minor">
            <a:schemeClr val="tx1"/>
          </a:fontRef>
        </p:style>
      </p:cxnSp>
      <p:sp>
        <p:nvSpPr>
          <p:cNvPr id="67" name="Rechteck 66">
            <a:extLst>
              <a:ext uri="{FF2B5EF4-FFF2-40B4-BE49-F238E27FC236}">
                <a16:creationId xmlns:a16="http://schemas.microsoft.com/office/drawing/2014/main" id="{ED9A77CA-0578-41AC-B384-DAD4568C312F}"/>
              </a:ext>
            </a:extLst>
          </p:cNvPr>
          <p:cNvSpPr/>
          <p:nvPr/>
        </p:nvSpPr>
        <p:spPr>
          <a:xfrm>
            <a:off x="8688016" y="4612080"/>
            <a:ext cx="3456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rgbClr val="2850A0"/>
                </a:solidFill>
              </a:rPr>
              <a:t>5. Project Name Alignment</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The sequential list of individual demands is transformed</a:t>
            </a:r>
            <a:br>
              <a:rPr lang="en-US" sz="1000" dirty="0">
                <a:solidFill>
                  <a:schemeClr val="tx1">
                    <a:lumMod val="50000"/>
                    <a:lumOff val="50000"/>
                  </a:schemeClr>
                </a:solidFill>
              </a:rPr>
            </a:br>
            <a:r>
              <a:rPr lang="en-US" sz="1000" dirty="0">
                <a:solidFill>
                  <a:schemeClr val="tx1">
                    <a:lumMod val="50000"/>
                    <a:lumOff val="50000"/>
                  </a:schemeClr>
                </a:solidFill>
              </a:rPr>
              <a:t>to a horizontal planning table with weekly schedule.</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Information consolidation and summing up</a:t>
            </a:r>
          </a:p>
        </p:txBody>
      </p:sp>
      <p:sp>
        <p:nvSpPr>
          <p:cNvPr id="68" name="Rechteck 67">
            <a:extLst>
              <a:ext uri="{FF2B5EF4-FFF2-40B4-BE49-F238E27FC236}">
                <a16:creationId xmlns:a16="http://schemas.microsoft.com/office/drawing/2014/main" id="{075546B5-7396-4390-AE85-2353205B7E99}"/>
              </a:ext>
            </a:extLst>
          </p:cNvPr>
          <p:cNvSpPr/>
          <p:nvPr/>
        </p:nvSpPr>
        <p:spPr>
          <a:xfrm>
            <a:off x="3864016" y="537324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Optional: Import supplier data</a:t>
            </a:r>
          </a:p>
        </p:txBody>
      </p:sp>
      <p:cxnSp>
        <p:nvCxnSpPr>
          <p:cNvPr id="69" name="Gerade Verbindung mit Pfeil 68">
            <a:extLst>
              <a:ext uri="{FF2B5EF4-FFF2-40B4-BE49-F238E27FC236}">
                <a16:creationId xmlns:a16="http://schemas.microsoft.com/office/drawing/2014/main" id="{1758D73E-C2BB-4ABA-8747-26244444CC09}"/>
              </a:ext>
            </a:extLst>
          </p:cNvPr>
          <p:cNvCxnSpPr>
            <a:cxnSpLocks/>
          </p:cNvCxnSpPr>
          <p:nvPr/>
        </p:nvCxnSpPr>
        <p:spPr>
          <a:xfrm>
            <a:off x="4656016" y="5157240"/>
            <a:ext cx="264" cy="216184"/>
          </a:xfrm>
          <a:prstGeom prst="straightConnector1">
            <a:avLst/>
          </a:prstGeom>
          <a:ln>
            <a:solidFill>
              <a:srgbClr val="FFFFFF"/>
            </a:solidFill>
            <a:tailEnd type="triangle"/>
          </a:ln>
        </p:spPr>
        <p:style>
          <a:lnRef idx="1">
            <a:schemeClr val="accent1"/>
          </a:lnRef>
          <a:fillRef idx="0">
            <a:schemeClr val="accent1"/>
          </a:fillRef>
          <a:effectRef idx="0">
            <a:schemeClr val="accent1"/>
          </a:effectRef>
          <a:fontRef idx="minor">
            <a:schemeClr val="tx1"/>
          </a:fontRef>
        </p:style>
      </p:cxnSp>
      <p:sp>
        <p:nvSpPr>
          <p:cNvPr id="70" name="Rechteck 69">
            <a:extLst>
              <a:ext uri="{FF2B5EF4-FFF2-40B4-BE49-F238E27FC236}">
                <a16:creationId xmlns:a16="http://schemas.microsoft.com/office/drawing/2014/main" id="{1AECE2B7-4FD8-4A7E-AB88-DCC5654E414F}"/>
              </a:ext>
            </a:extLst>
          </p:cNvPr>
          <p:cNvSpPr/>
          <p:nvPr/>
        </p:nvSpPr>
        <p:spPr>
          <a:xfrm>
            <a:off x="8688016" y="5372704"/>
            <a:ext cx="3456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rgbClr val="2850A0"/>
                </a:solidFill>
              </a:rPr>
              <a:t>6. Import supplier planning data</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If supply info is available, then match demand with their delivery plans</a:t>
            </a:r>
          </a:p>
        </p:txBody>
      </p:sp>
      <p:cxnSp>
        <p:nvCxnSpPr>
          <p:cNvPr id="71" name="Gerade Verbindung mit Pfeil 70">
            <a:extLst>
              <a:ext uri="{FF2B5EF4-FFF2-40B4-BE49-F238E27FC236}">
                <a16:creationId xmlns:a16="http://schemas.microsoft.com/office/drawing/2014/main" id="{C42E7810-2E70-4F26-B6F4-EDDEED57812D}"/>
              </a:ext>
            </a:extLst>
          </p:cNvPr>
          <p:cNvCxnSpPr>
            <a:cxnSpLocks/>
          </p:cNvCxnSpPr>
          <p:nvPr/>
        </p:nvCxnSpPr>
        <p:spPr>
          <a:xfrm flipH="1">
            <a:off x="5448016" y="5517240"/>
            <a:ext cx="1008112" cy="0"/>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2" name="Flussdiagramm: Dokument 71">
            <a:extLst>
              <a:ext uri="{FF2B5EF4-FFF2-40B4-BE49-F238E27FC236}">
                <a16:creationId xmlns:a16="http://schemas.microsoft.com/office/drawing/2014/main" id="{6BBBC39F-7120-4269-8C50-F1A153B39DBC}"/>
              </a:ext>
            </a:extLst>
          </p:cNvPr>
          <p:cNvSpPr/>
          <p:nvPr/>
        </p:nvSpPr>
        <p:spPr>
          <a:xfrm>
            <a:off x="6456016" y="5373240"/>
            <a:ext cx="1584176" cy="575832"/>
          </a:xfrm>
          <a:prstGeom prst="flowChartDocument">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Supplier Data</a:t>
            </a:r>
          </a:p>
        </p:txBody>
      </p:sp>
      <p:sp>
        <p:nvSpPr>
          <p:cNvPr id="73" name="Rechteck 72">
            <a:extLst>
              <a:ext uri="{FF2B5EF4-FFF2-40B4-BE49-F238E27FC236}">
                <a16:creationId xmlns:a16="http://schemas.microsoft.com/office/drawing/2014/main" id="{49CB2E4B-0D32-4D54-8392-251ADB755B53}"/>
              </a:ext>
            </a:extLst>
          </p:cNvPr>
          <p:cNvSpPr/>
          <p:nvPr/>
        </p:nvSpPr>
        <p:spPr>
          <a:xfrm>
            <a:off x="3864016" y="609324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Create final</a:t>
            </a:r>
          </a:p>
          <a:p>
            <a:r>
              <a:rPr lang="en-US" sz="1100" b="1" dirty="0">
                <a:solidFill>
                  <a:schemeClr val="bg1">
                    <a:lumMod val="95000"/>
                  </a:schemeClr>
                </a:solidFill>
              </a:rPr>
              <a:t>reports</a:t>
            </a:r>
          </a:p>
        </p:txBody>
      </p:sp>
      <p:cxnSp>
        <p:nvCxnSpPr>
          <p:cNvPr id="74" name="Gerade Verbindung mit Pfeil 73">
            <a:extLst>
              <a:ext uri="{FF2B5EF4-FFF2-40B4-BE49-F238E27FC236}">
                <a16:creationId xmlns:a16="http://schemas.microsoft.com/office/drawing/2014/main" id="{68238A7C-CE25-40B1-AC09-831C4587FFB7}"/>
              </a:ext>
            </a:extLst>
          </p:cNvPr>
          <p:cNvCxnSpPr>
            <a:cxnSpLocks/>
          </p:cNvCxnSpPr>
          <p:nvPr/>
        </p:nvCxnSpPr>
        <p:spPr>
          <a:xfrm>
            <a:off x="4656016" y="5877240"/>
            <a:ext cx="264" cy="216184"/>
          </a:xfrm>
          <a:prstGeom prst="straightConnector1">
            <a:avLst/>
          </a:prstGeom>
          <a:ln>
            <a:solidFill>
              <a:srgbClr val="FFFFFF"/>
            </a:solidFill>
            <a:tailEnd type="triangle"/>
          </a:ln>
        </p:spPr>
        <p:style>
          <a:lnRef idx="1">
            <a:schemeClr val="accent1"/>
          </a:lnRef>
          <a:fillRef idx="0">
            <a:schemeClr val="accent1"/>
          </a:fillRef>
          <a:effectRef idx="0">
            <a:schemeClr val="accent1"/>
          </a:effectRef>
          <a:fontRef idx="minor">
            <a:schemeClr val="tx1"/>
          </a:fontRef>
        </p:style>
      </p:cxnSp>
      <p:cxnSp>
        <p:nvCxnSpPr>
          <p:cNvPr id="75" name="Gerade Verbindung mit Pfeil 74">
            <a:extLst>
              <a:ext uri="{FF2B5EF4-FFF2-40B4-BE49-F238E27FC236}">
                <a16:creationId xmlns:a16="http://schemas.microsoft.com/office/drawing/2014/main" id="{03DF02DE-1DCC-4B4C-A3FA-54272C7B91B3}"/>
              </a:ext>
            </a:extLst>
          </p:cNvPr>
          <p:cNvCxnSpPr>
            <a:cxnSpLocks/>
          </p:cNvCxnSpPr>
          <p:nvPr/>
        </p:nvCxnSpPr>
        <p:spPr>
          <a:xfrm>
            <a:off x="5448016" y="6237240"/>
            <a:ext cx="1008112" cy="0"/>
          </a:xfrm>
          <a:prstGeom prst="straightConnector1">
            <a:avLst/>
          </a:prstGeom>
          <a:ln w="254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6" name="Flussdiagramm: Dokument 75">
            <a:extLst>
              <a:ext uri="{FF2B5EF4-FFF2-40B4-BE49-F238E27FC236}">
                <a16:creationId xmlns:a16="http://schemas.microsoft.com/office/drawing/2014/main" id="{022F2FBD-443E-4660-851D-848CB00B7AE5}"/>
              </a:ext>
            </a:extLst>
          </p:cNvPr>
          <p:cNvSpPr/>
          <p:nvPr/>
        </p:nvSpPr>
        <p:spPr>
          <a:xfrm>
            <a:off x="6527840" y="6021240"/>
            <a:ext cx="1584176" cy="575832"/>
          </a:xfrm>
          <a:prstGeom prst="flowChartDocument">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Supplier Data</a:t>
            </a:r>
          </a:p>
        </p:txBody>
      </p:sp>
      <p:sp>
        <p:nvSpPr>
          <p:cNvPr id="77" name="Flussdiagramm: Dokument 76">
            <a:extLst>
              <a:ext uri="{FF2B5EF4-FFF2-40B4-BE49-F238E27FC236}">
                <a16:creationId xmlns:a16="http://schemas.microsoft.com/office/drawing/2014/main" id="{3A519D8A-0544-4295-AD98-B7C0BF864C3C}"/>
              </a:ext>
            </a:extLst>
          </p:cNvPr>
          <p:cNvSpPr/>
          <p:nvPr/>
        </p:nvSpPr>
        <p:spPr>
          <a:xfrm>
            <a:off x="6456016" y="6093240"/>
            <a:ext cx="1584176" cy="575832"/>
          </a:xfrm>
          <a:prstGeom prst="flowChartDocument">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Supply Chain</a:t>
            </a:r>
          </a:p>
          <a:p>
            <a:r>
              <a:rPr lang="en-US" sz="1200" b="1" dirty="0">
                <a:solidFill>
                  <a:schemeClr val="tx1"/>
                </a:solidFill>
              </a:rPr>
              <a:t>Reports</a:t>
            </a:r>
          </a:p>
        </p:txBody>
      </p:sp>
      <p:sp>
        <p:nvSpPr>
          <p:cNvPr id="78" name="Rechteck 77">
            <a:extLst>
              <a:ext uri="{FF2B5EF4-FFF2-40B4-BE49-F238E27FC236}">
                <a16:creationId xmlns:a16="http://schemas.microsoft.com/office/drawing/2014/main" id="{5F06CD32-9777-47DA-90DD-43FD12609003}"/>
              </a:ext>
            </a:extLst>
          </p:cNvPr>
          <p:cNvSpPr/>
          <p:nvPr/>
        </p:nvSpPr>
        <p:spPr>
          <a:xfrm>
            <a:off x="8688016" y="6020688"/>
            <a:ext cx="3456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rgbClr val="2850A0"/>
                </a:solidFill>
              </a:rPr>
              <a:t>7. Reports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Detailed internal reports for performance monitoring</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Condensed reports for suppliers</a:t>
            </a:r>
          </a:p>
        </p:txBody>
      </p:sp>
      <p:grpSp>
        <p:nvGrpSpPr>
          <p:cNvPr id="79" name="Gruppieren 78">
            <a:extLst>
              <a:ext uri="{FF2B5EF4-FFF2-40B4-BE49-F238E27FC236}">
                <a16:creationId xmlns:a16="http://schemas.microsoft.com/office/drawing/2014/main" id="{BD68A055-90A0-4640-9CBC-B3C4CFF72EB9}"/>
              </a:ext>
            </a:extLst>
          </p:cNvPr>
          <p:cNvGrpSpPr/>
          <p:nvPr/>
        </p:nvGrpSpPr>
        <p:grpSpPr>
          <a:xfrm>
            <a:off x="4944016" y="3357240"/>
            <a:ext cx="360024" cy="216020"/>
            <a:chOff x="5555940" y="3212976"/>
            <a:chExt cx="360024" cy="216020"/>
          </a:xfrm>
        </p:grpSpPr>
        <p:grpSp>
          <p:nvGrpSpPr>
            <p:cNvPr id="80" name="Gruppieren 79">
              <a:extLst>
                <a:ext uri="{FF2B5EF4-FFF2-40B4-BE49-F238E27FC236}">
                  <a16:creationId xmlns:a16="http://schemas.microsoft.com/office/drawing/2014/main" id="{1894B8DF-CF5E-4E4D-A23B-9B29FA134DA1}"/>
                </a:ext>
              </a:extLst>
            </p:cNvPr>
            <p:cNvGrpSpPr/>
            <p:nvPr/>
          </p:nvGrpSpPr>
          <p:grpSpPr>
            <a:xfrm>
              <a:off x="5555940" y="3212976"/>
              <a:ext cx="144000" cy="216016"/>
              <a:chOff x="5447928" y="3212980"/>
              <a:chExt cx="288012" cy="216016"/>
            </a:xfrm>
          </p:grpSpPr>
          <p:sp>
            <p:nvSpPr>
              <p:cNvPr id="88" name="Rechteck 87">
                <a:extLst>
                  <a:ext uri="{FF2B5EF4-FFF2-40B4-BE49-F238E27FC236}">
                    <a16:creationId xmlns:a16="http://schemas.microsoft.com/office/drawing/2014/main" id="{0C6DAB24-EF07-4C28-83D0-F935F0BC201A}"/>
                  </a:ext>
                </a:extLst>
              </p:cNvPr>
              <p:cNvSpPr/>
              <p:nvPr/>
            </p:nvSpPr>
            <p:spPr>
              <a:xfrm>
                <a:off x="5555940" y="3248984"/>
                <a:ext cx="180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89" name="Rechteck 88">
                <a:extLst>
                  <a:ext uri="{FF2B5EF4-FFF2-40B4-BE49-F238E27FC236}">
                    <a16:creationId xmlns:a16="http://schemas.microsoft.com/office/drawing/2014/main" id="{6153A060-208B-4FD3-80F8-C397513F9A0A}"/>
                  </a:ext>
                </a:extLst>
              </p:cNvPr>
              <p:cNvSpPr/>
              <p:nvPr/>
            </p:nvSpPr>
            <p:spPr>
              <a:xfrm>
                <a:off x="5447928" y="3320988"/>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90" name="Rechteck 89">
                <a:extLst>
                  <a:ext uri="{FF2B5EF4-FFF2-40B4-BE49-F238E27FC236}">
                    <a16:creationId xmlns:a16="http://schemas.microsoft.com/office/drawing/2014/main" id="{B38A302B-0D8F-43E7-8D2D-104D4F9BA84E}"/>
                  </a:ext>
                </a:extLst>
              </p:cNvPr>
              <p:cNvSpPr/>
              <p:nvPr/>
            </p:nvSpPr>
            <p:spPr>
              <a:xfrm>
                <a:off x="5447956" y="3212980"/>
                <a:ext cx="252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91" name="Rechteck 90">
                <a:extLst>
                  <a:ext uri="{FF2B5EF4-FFF2-40B4-BE49-F238E27FC236}">
                    <a16:creationId xmlns:a16="http://schemas.microsoft.com/office/drawing/2014/main" id="{F1C766DC-D629-4E0E-9675-E00091769F1B}"/>
                  </a:ext>
                </a:extLst>
              </p:cNvPr>
              <p:cNvSpPr/>
              <p:nvPr/>
            </p:nvSpPr>
            <p:spPr>
              <a:xfrm>
                <a:off x="5483932" y="3284984"/>
                <a:ext cx="252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92" name="Rechteck 91">
                <a:extLst>
                  <a:ext uri="{FF2B5EF4-FFF2-40B4-BE49-F238E27FC236}">
                    <a16:creationId xmlns:a16="http://schemas.microsoft.com/office/drawing/2014/main" id="{C993ABC1-8724-4D0B-A954-2596E64FC56D}"/>
                  </a:ext>
                </a:extLst>
              </p:cNvPr>
              <p:cNvSpPr/>
              <p:nvPr/>
            </p:nvSpPr>
            <p:spPr>
              <a:xfrm>
                <a:off x="5447928" y="3356992"/>
                <a:ext cx="180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93" name="Rechteck 92">
                <a:extLst>
                  <a:ext uri="{FF2B5EF4-FFF2-40B4-BE49-F238E27FC236}">
                    <a16:creationId xmlns:a16="http://schemas.microsoft.com/office/drawing/2014/main" id="{47B5F1B3-8740-40B1-8DEC-2C5487AED9BE}"/>
                  </a:ext>
                </a:extLst>
              </p:cNvPr>
              <p:cNvSpPr/>
              <p:nvPr/>
            </p:nvSpPr>
            <p:spPr>
              <a:xfrm>
                <a:off x="5519936" y="3392996"/>
                <a:ext cx="216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grpSp>
        <p:sp>
          <p:nvSpPr>
            <p:cNvPr id="81" name="Rechteck 80">
              <a:extLst>
                <a:ext uri="{FF2B5EF4-FFF2-40B4-BE49-F238E27FC236}">
                  <a16:creationId xmlns:a16="http://schemas.microsoft.com/office/drawing/2014/main" id="{C58D0B02-FAC2-4458-A9AA-8B9845CD0042}"/>
                </a:ext>
              </a:extLst>
            </p:cNvPr>
            <p:cNvSpPr/>
            <p:nvPr/>
          </p:nvSpPr>
          <p:spPr>
            <a:xfrm>
              <a:off x="5771964" y="3212976"/>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82" name="Rechteck 81">
              <a:extLst>
                <a:ext uri="{FF2B5EF4-FFF2-40B4-BE49-F238E27FC236}">
                  <a16:creationId xmlns:a16="http://schemas.microsoft.com/office/drawing/2014/main" id="{F84B9CB7-7030-4A12-A0EA-C383A88B4A35}"/>
                </a:ext>
              </a:extLst>
            </p:cNvPr>
            <p:cNvSpPr/>
            <p:nvPr/>
          </p:nvSpPr>
          <p:spPr>
            <a:xfrm>
              <a:off x="5771964" y="3248980"/>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83" name="Rechteck 82">
              <a:extLst>
                <a:ext uri="{FF2B5EF4-FFF2-40B4-BE49-F238E27FC236}">
                  <a16:creationId xmlns:a16="http://schemas.microsoft.com/office/drawing/2014/main" id="{D1B91C8A-FC02-4018-BB0C-F62A0B287607}"/>
                </a:ext>
              </a:extLst>
            </p:cNvPr>
            <p:cNvSpPr/>
            <p:nvPr/>
          </p:nvSpPr>
          <p:spPr>
            <a:xfrm>
              <a:off x="5771964" y="3284984"/>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84" name="Rechteck 83">
              <a:extLst>
                <a:ext uri="{FF2B5EF4-FFF2-40B4-BE49-F238E27FC236}">
                  <a16:creationId xmlns:a16="http://schemas.microsoft.com/office/drawing/2014/main" id="{88FA3347-6A5A-4CC6-B0D5-C8CD50672A1B}"/>
                </a:ext>
              </a:extLst>
            </p:cNvPr>
            <p:cNvSpPr/>
            <p:nvPr/>
          </p:nvSpPr>
          <p:spPr>
            <a:xfrm>
              <a:off x="5771964" y="3320988"/>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85" name="Rechteck 84">
              <a:extLst>
                <a:ext uri="{FF2B5EF4-FFF2-40B4-BE49-F238E27FC236}">
                  <a16:creationId xmlns:a16="http://schemas.microsoft.com/office/drawing/2014/main" id="{4E6830BB-6DC7-4C68-A829-54DE69F088FB}"/>
                </a:ext>
              </a:extLst>
            </p:cNvPr>
            <p:cNvSpPr/>
            <p:nvPr/>
          </p:nvSpPr>
          <p:spPr>
            <a:xfrm>
              <a:off x="5771964" y="3356992"/>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86" name="Rechteck 85">
              <a:extLst>
                <a:ext uri="{FF2B5EF4-FFF2-40B4-BE49-F238E27FC236}">
                  <a16:creationId xmlns:a16="http://schemas.microsoft.com/office/drawing/2014/main" id="{B9FDD4D3-BC1A-4637-B9B1-635BC9ACBD42}"/>
                </a:ext>
              </a:extLst>
            </p:cNvPr>
            <p:cNvSpPr/>
            <p:nvPr/>
          </p:nvSpPr>
          <p:spPr>
            <a:xfrm>
              <a:off x="5771964" y="3392996"/>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87" name="Gleichschenkliges Dreieck 86">
              <a:extLst>
                <a:ext uri="{FF2B5EF4-FFF2-40B4-BE49-F238E27FC236}">
                  <a16:creationId xmlns:a16="http://schemas.microsoft.com/office/drawing/2014/main" id="{1F682F12-FABD-4A76-83F0-62CF3AEFFE85}"/>
                </a:ext>
              </a:extLst>
            </p:cNvPr>
            <p:cNvSpPr/>
            <p:nvPr/>
          </p:nvSpPr>
          <p:spPr>
            <a:xfrm rot="5400000">
              <a:off x="5706148" y="3298129"/>
              <a:ext cx="72008" cy="4571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de-CH" dirty="0"/>
            </a:p>
          </p:txBody>
        </p:sp>
      </p:grpSp>
      <p:grpSp>
        <p:nvGrpSpPr>
          <p:cNvPr id="94" name="Gruppieren 93">
            <a:extLst>
              <a:ext uri="{FF2B5EF4-FFF2-40B4-BE49-F238E27FC236}">
                <a16:creationId xmlns:a16="http://schemas.microsoft.com/office/drawing/2014/main" id="{AD238A17-2F4A-4078-912C-521B29E72223}"/>
              </a:ext>
            </a:extLst>
          </p:cNvPr>
          <p:cNvGrpSpPr/>
          <p:nvPr/>
        </p:nvGrpSpPr>
        <p:grpSpPr>
          <a:xfrm>
            <a:off x="4944016" y="4077240"/>
            <a:ext cx="360024" cy="216020"/>
            <a:chOff x="5555940" y="3212976"/>
            <a:chExt cx="360024" cy="216020"/>
          </a:xfrm>
        </p:grpSpPr>
        <p:grpSp>
          <p:nvGrpSpPr>
            <p:cNvPr id="95" name="Gruppieren 94">
              <a:extLst>
                <a:ext uri="{FF2B5EF4-FFF2-40B4-BE49-F238E27FC236}">
                  <a16:creationId xmlns:a16="http://schemas.microsoft.com/office/drawing/2014/main" id="{774C95A2-7EA3-48D9-AA30-A2DBE9A3973D}"/>
                </a:ext>
              </a:extLst>
            </p:cNvPr>
            <p:cNvGrpSpPr/>
            <p:nvPr/>
          </p:nvGrpSpPr>
          <p:grpSpPr>
            <a:xfrm>
              <a:off x="5555940" y="3212976"/>
              <a:ext cx="144000" cy="216016"/>
              <a:chOff x="5447928" y="3212980"/>
              <a:chExt cx="288012" cy="216016"/>
            </a:xfrm>
          </p:grpSpPr>
          <p:sp>
            <p:nvSpPr>
              <p:cNvPr id="103" name="Rechteck 102">
                <a:extLst>
                  <a:ext uri="{FF2B5EF4-FFF2-40B4-BE49-F238E27FC236}">
                    <a16:creationId xmlns:a16="http://schemas.microsoft.com/office/drawing/2014/main" id="{05E479E6-ADCD-4BEE-874F-1DFD3242B394}"/>
                  </a:ext>
                </a:extLst>
              </p:cNvPr>
              <p:cNvSpPr/>
              <p:nvPr/>
            </p:nvSpPr>
            <p:spPr>
              <a:xfrm>
                <a:off x="5555940" y="3248984"/>
                <a:ext cx="180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104" name="Rechteck 103">
                <a:extLst>
                  <a:ext uri="{FF2B5EF4-FFF2-40B4-BE49-F238E27FC236}">
                    <a16:creationId xmlns:a16="http://schemas.microsoft.com/office/drawing/2014/main" id="{B1386ACA-3FED-46A0-8983-37B20CCB5CB5}"/>
                  </a:ext>
                </a:extLst>
              </p:cNvPr>
              <p:cNvSpPr/>
              <p:nvPr/>
            </p:nvSpPr>
            <p:spPr>
              <a:xfrm>
                <a:off x="5447928" y="3320988"/>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105" name="Rechteck 104">
                <a:extLst>
                  <a:ext uri="{FF2B5EF4-FFF2-40B4-BE49-F238E27FC236}">
                    <a16:creationId xmlns:a16="http://schemas.microsoft.com/office/drawing/2014/main" id="{BEF2F616-34D4-4646-B300-DBFBA68F4178}"/>
                  </a:ext>
                </a:extLst>
              </p:cNvPr>
              <p:cNvSpPr/>
              <p:nvPr/>
            </p:nvSpPr>
            <p:spPr>
              <a:xfrm>
                <a:off x="5447956" y="3212980"/>
                <a:ext cx="252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106" name="Rechteck 105">
                <a:extLst>
                  <a:ext uri="{FF2B5EF4-FFF2-40B4-BE49-F238E27FC236}">
                    <a16:creationId xmlns:a16="http://schemas.microsoft.com/office/drawing/2014/main" id="{BA8CCB10-4542-4459-BF50-A76D3170495F}"/>
                  </a:ext>
                </a:extLst>
              </p:cNvPr>
              <p:cNvSpPr/>
              <p:nvPr/>
            </p:nvSpPr>
            <p:spPr>
              <a:xfrm>
                <a:off x="5483932" y="3284984"/>
                <a:ext cx="252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107" name="Rechteck 106">
                <a:extLst>
                  <a:ext uri="{FF2B5EF4-FFF2-40B4-BE49-F238E27FC236}">
                    <a16:creationId xmlns:a16="http://schemas.microsoft.com/office/drawing/2014/main" id="{2E3E4046-49B2-40B6-9770-E55C10C564A1}"/>
                  </a:ext>
                </a:extLst>
              </p:cNvPr>
              <p:cNvSpPr/>
              <p:nvPr/>
            </p:nvSpPr>
            <p:spPr>
              <a:xfrm>
                <a:off x="5447928" y="3356992"/>
                <a:ext cx="180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108" name="Rechteck 107">
                <a:extLst>
                  <a:ext uri="{FF2B5EF4-FFF2-40B4-BE49-F238E27FC236}">
                    <a16:creationId xmlns:a16="http://schemas.microsoft.com/office/drawing/2014/main" id="{BCAD8B87-56B4-4476-9E35-5AB02C7E06F2}"/>
                  </a:ext>
                </a:extLst>
              </p:cNvPr>
              <p:cNvSpPr/>
              <p:nvPr/>
            </p:nvSpPr>
            <p:spPr>
              <a:xfrm>
                <a:off x="5519936" y="3392996"/>
                <a:ext cx="216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grpSp>
        <p:sp>
          <p:nvSpPr>
            <p:cNvPr id="96" name="Rechteck 95">
              <a:extLst>
                <a:ext uri="{FF2B5EF4-FFF2-40B4-BE49-F238E27FC236}">
                  <a16:creationId xmlns:a16="http://schemas.microsoft.com/office/drawing/2014/main" id="{087DB861-9978-47E2-84F6-789592DE5E27}"/>
                </a:ext>
              </a:extLst>
            </p:cNvPr>
            <p:cNvSpPr/>
            <p:nvPr/>
          </p:nvSpPr>
          <p:spPr>
            <a:xfrm>
              <a:off x="5771964" y="3212976"/>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97" name="Rechteck 96">
              <a:extLst>
                <a:ext uri="{FF2B5EF4-FFF2-40B4-BE49-F238E27FC236}">
                  <a16:creationId xmlns:a16="http://schemas.microsoft.com/office/drawing/2014/main" id="{F707A16D-92E8-4067-8CD9-6F31608CEC72}"/>
                </a:ext>
              </a:extLst>
            </p:cNvPr>
            <p:cNvSpPr/>
            <p:nvPr/>
          </p:nvSpPr>
          <p:spPr>
            <a:xfrm>
              <a:off x="5771964" y="3248980"/>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98" name="Rechteck 97">
              <a:extLst>
                <a:ext uri="{FF2B5EF4-FFF2-40B4-BE49-F238E27FC236}">
                  <a16:creationId xmlns:a16="http://schemas.microsoft.com/office/drawing/2014/main" id="{EADA4B7A-E262-48BB-B5A8-AD93E4955B05}"/>
                </a:ext>
              </a:extLst>
            </p:cNvPr>
            <p:cNvSpPr/>
            <p:nvPr/>
          </p:nvSpPr>
          <p:spPr>
            <a:xfrm>
              <a:off x="5771964" y="3284984"/>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99" name="Rechteck 98">
              <a:extLst>
                <a:ext uri="{FF2B5EF4-FFF2-40B4-BE49-F238E27FC236}">
                  <a16:creationId xmlns:a16="http://schemas.microsoft.com/office/drawing/2014/main" id="{022B4534-2B4F-4D07-971A-D2BABAF40EC0}"/>
                </a:ext>
              </a:extLst>
            </p:cNvPr>
            <p:cNvSpPr/>
            <p:nvPr/>
          </p:nvSpPr>
          <p:spPr>
            <a:xfrm>
              <a:off x="5771964" y="3320988"/>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100" name="Rechteck 99">
              <a:extLst>
                <a:ext uri="{FF2B5EF4-FFF2-40B4-BE49-F238E27FC236}">
                  <a16:creationId xmlns:a16="http://schemas.microsoft.com/office/drawing/2014/main" id="{55222FEA-B644-46B6-B324-C1A84083AEF9}"/>
                </a:ext>
              </a:extLst>
            </p:cNvPr>
            <p:cNvSpPr/>
            <p:nvPr/>
          </p:nvSpPr>
          <p:spPr>
            <a:xfrm>
              <a:off x="5771964" y="3356992"/>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101" name="Rechteck 100">
              <a:extLst>
                <a:ext uri="{FF2B5EF4-FFF2-40B4-BE49-F238E27FC236}">
                  <a16:creationId xmlns:a16="http://schemas.microsoft.com/office/drawing/2014/main" id="{52DD4B0B-FC2B-4481-B1AB-7182C872819B}"/>
                </a:ext>
              </a:extLst>
            </p:cNvPr>
            <p:cNvSpPr/>
            <p:nvPr/>
          </p:nvSpPr>
          <p:spPr>
            <a:xfrm>
              <a:off x="5771964" y="3392996"/>
              <a:ext cx="144000" cy="3600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102" name="Gleichschenkliges Dreieck 101">
              <a:extLst>
                <a:ext uri="{FF2B5EF4-FFF2-40B4-BE49-F238E27FC236}">
                  <a16:creationId xmlns:a16="http://schemas.microsoft.com/office/drawing/2014/main" id="{5FCD9F64-03A9-4F21-B0C8-03DC788B29EE}"/>
                </a:ext>
              </a:extLst>
            </p:cNvPr>
            <p:cNvSpPr/>
            <p:nvPr/>
          </p:nvSpPr>
          <p:spPr>
            <a:xfrm rot="5400000">
              <a:off x="5706148" y="3298129"/>
              <a:ext cx="72008" cy="45719"/>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de-CH" dirty="0"/>
            </a:p>
          </p:txBody>
        </p:sp>
      </p:grpSp>
      <p:grpSp>
        <p:nvGrpSpPr>
          <p:cNvPr id="109" name="Gruppieren 108">
            <a:extLst>
              <a:ext uri="{FF2B5EF4-FFF2-40B4-BE49-F238E27FC236}">
                <a16:creationId xmlns:a16="http://schemas.microsoft.com/office/drawing/2014/main" id="{7778F9A4-4326-4E97-B9DB-BC71CDC1ADD3}"/>
              </a:ext>
            </a:extLst>
          </p:cNvPr>
          <p:cNvGrpSpPr/>
          <p:nvPr/>
        </p:nvGrpSpPr>
        <p:grpSpPr>
          <a:xfrm>
            <a:off x="5016016" y="5445240"/>
            <a:ext cx="360040" cy="360040"/>
            <a:chOff x="5627948" y="1484784"/>
            <a:chExt cx="360040" cy="360040"/>
          </a:xfrm>
        </p:grpSpPr>
        <p:sp>
          <p:nvSpPr>
            <p:cNvPr id="110" name="Rechteck 109">
              <a:extLst>
                <a:ext uri="{FF2B5EF4-FFF2-40B4-BE49-F238E27FC236}">
                  <a16:creationId xmlns:a16="http://schemas.microsoft.com/office/drawing/2014/main" id="{B07360F4-2AA6-4414-9CDF-1BFA8A4C6CAB}"/>
                </a:ext>
              </a:extLst>
            </p:cNvPr>
            <p:cNvSpPr/>
            <p:nvPr/>
          </p:nvSpPr>
          <p:spPr>
            <a:xfrm>
              <a:off x="5735960" y="1592796"/>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de-CH" dirty="0"/>
            </a:p>
          </p:txBody>
        </p:sp>
        <p:cxnSp>
          <p:nvCxnSpPr>
            <p:cNvPr id="111" name="Gerade Verbindung mit Pfeil 110">
              <a:extLst>
                <a:ext uri="{FF2B5EF4-FFF2-40B4-BE49-F238E27FC236}">
                  <a16:creationId xmlns:a16="http://schemas.microsoft.com/office/drawing/2014/main" id="{9E75D958-55B1-4A9A-9F7D-7A617FB6A267}"/>
                </a:ext>
              </a:extLst>
            </p:cNvPr>
            <p:cNvCxnSpPr>
              <a:cxnSpLocks/>
            </p:cNvCxnSpPr>
            <p:nvPr/>
          </p:nvCxnSpPr>
          <p:spPr>
            <a:xfrm flipV="1">
              <a:off x="5807968" y="1700808"/>
              <a:ext cx="0" cy="1440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Gerade Verbindung mit Pfeil 111">
              <a:extLst>
                <a:ext uri="{FF2B5EF4-FFF2-40B4-BE49-F238E27FC236}">
                  <a16:creationId xmlns:a16="http://schemas.microsoft.com/office/drawing/2014/main" id="{83D3180A-47C9-4891-AB96-38D77DFA1AAD}"/>
                </a:ext>
              </a:extLst>
            </p:cNvPr>
            <p:cNvCxnSpPr>
              <a:cxnSpLocks/>
            </p:cNvCxnSpPr>
            <p:nvPr/>
          </p:nvCxnSpPr>
          <p:spPr>
            <a:xfrm>
              <a:off x="5627948" y="1664804"/>
              <a:ext cx="14401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Gerade Verbindung mit Pfeil 112">
              <a:extLst>
                <a:ext uri="{FF2B5EF4-FFF2-40B4-BE49-F238E27FC236}">
                  <a16:creationId xmlns:a16="http://schemas.microsoft.com/office/drawing/2014/main" id="{5008D06A-9F01-428B-BF4B-6E571AC66838}"/>
                </a:ext>
              </a:extLst>
            </p:cNvPr>
            <p:cNvCxnSpPr>
              <a:cxnSpLocks/>
            </p:cNvCxnSpPr>
            <p:nvPr/>
          </p:nvCxnSpPr>
          <p:spPr>
            <a:xfrm flipH="1">
              <a:off x="5807968" y="1484784"/>
              <a:ext cx="0" cy="1440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Gerade Verbindung mit Pfeil 113">
              <a:extLst>
                <a:ext uri="{FF2B5EF4-FFF2-40B4-BE49-F238E27FC236}">
                  <a16:creationId xmlns:a16="http://schemas.microsoft.com/office/drawing/2014/main" id="{86ABAD53-F7B0-494B-8D4F-0F5A6D5B3537}"/>
                </a:ext>
              </a:extLst>
            </p:cNvPr>
            <p:cNvCxnSpPr>
              <a:cxnSpLocks/>
            </p:cNvCxnSpPr>
            <p:nvPr/>
          </p:nvCxnSpPr>
          <p:spPr>
            <a:xfrm flipH="1" flipV="1">
              <a:off x="5843972" y="1664804"/>
              <a:ext cx="14401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115" name="Grafik 114">
            <a:extLst>
              <a:ext uri="{FF2B5EF4-FFF2-40B4-BE49-F238E27FC236}">
                <a16:creationId xmlns:a16="http://schemas.microsoft.com/office/drawing/2014/main" id="{46C8232C-76FD-444C-B63B-79E1EB8D725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943872" y="6201348"/>
            <a:ext cx="288000" cy="241735"/>
          </a:xfrm>
          <a:prstGeom prst="rect">
            <a:avLst/>
          </a:prstGeom>
        </p:spPr>
      </p:pic>
      <p:sp>
        <p:nvSpPr>
          <p:cNvPr id="116" name="Flussdiagramm: Dokument 115">
            <a:extLst>
              <a:ext uri="{FF2B5EF4-FFF2-40B4-BE49-F238E27FC236}">
                <a16:creationId xmlns:a16="http://schemas.microsoft.com/office/drawing/2014/main" id="{E13AD0C8-F4AC-4A8F-B070-5C104F747542}"/>
              </a:ext>
            </a:extLst>
          </p:cNvPr>
          <p:cNvSpPr/>
          <p:nvPr/>
        </p:nvSpPr>
        <p:spPr>
          <a:xfrm>
            <a:off x="4872016" y="6165488"/>
            <a:ext cx="432176" cy="359752"/>
          </a:xfrm>
          <a:prstGeom prst="flowChartDocumen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endParaRPr lang="en-US" sz="1200" dirty="0">
              <a:solidFill>
                <a:schemeClr val="tx1"/>
              </a:solidFill>
            </a:endParaRPr>
          </a:p>
        </p:txBody>
      </p:sp>
      <p:sp>
        <p:nvSpPr>
          <p:cNvPr id="123" name="Rechteck 122">
            <a:extLst>
              <a:ext uri="{FF2B5EF4-FFF2-40B4-BE49-F238E27FC236}">
                <a16:creationId xmlns:a16="http://schemas.microsoft.com/office/drawing/2014/main" id="{5318C8C4-6CCD-42B3-8CCF-93DF06BFB793}"/>
              </a:ext>
            </a:extLst>
          </p:cNvPr>
          <p:cNvSpPr/>
          <p:nvPr/>
        </p:nvSpPr>
        <p:spPr>
          <a:xfrm>
            <a:off x="446139" y="1125163"/>
            <a:ext cx="2409845" cy="647837"/>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200" b="1" i="1" dirty="0">
                <a:solidFill>
                  <a:schemeClr val="tx1"/>
                </a:solidFill>
              </a:rPr>
              <a:t>Each region manages their own data in different database systems or manually with Excel</a:t>
            </a:r>
          </a:p>
        </p:txBody>
      </p:sp>
      <p:sp>
        <p:nvSpPr>
          <p:cNvPr id="26" name="Flussdiagramm: Dokument 25">
            <a:extLst>
              <a:ext uri="{FF2B5EF4-FFF2-40B4-BE49-F238E27FC236}">
                <a16:creationId xmlns:a16="http://schemas.microsoft.com/office/drawing/2014/main" id="{2669E422-25BA-45E0-B5AE-212EB58CA6F2}"/>
              </a:ext>
            </a:extLst>
          </p:cNvPr>
          <p:cNvSpPr/>
          <p:nvPr/>
        </p:nvSpPr>
        <p:spPr>
          <a:xfrm>
            <a:off x="479376" y="5664641"/>
            <a:ext cx="1584176" cy="499252"/>
          </a:xfrm>
          <a:prstGeom prst="flowChartDocument">
            <a:avLst/>
          </a:prstGeom>
          <a:solidFill>
            <a:schemeClr val="bg1">
              <a:lumMod val="8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Region 20</a:t>
            </a:r>
          </a:p>
          <a:p>
            <a:r>
              <a:rPr lang="en-US" sz="1200" b="1" dirty="0">
                <a:solidFill>
                  <a:schemeClr val="tx1">
                    <a:lumMod val="50000"/>
                    <a:lumOff val="50000"/>
                  </a:schemeClr>
                </a:solidFill>
              </a:rPr>
              <a:t>Asia</a:t>
            </a:r>
            <a:endParaRPr lang="en-US" sz="1200" dirty="0">
              <a:solidFill>
                <a:schemeClr val="tx1">
                  <a:lumMod val="50000"/>
                  <a:lumOff val="50000"/>
                </a:schemeClr>
              </a:solidFill>
            </a:endParaRPr>
          </a:p>
        </p:txBody>
      </p:sp>
      <p:sp>
        <p:nvSpPr>
          <p:cNvPr id="124" name="Flussdiagramm: Zentralspeicher 123">
            <a:extLst>
              <a:ext uri="{FF2B5EF4-FFF2-40B4-BE49-F238E27FC236}">
                <a16:creationId xmlns:a16="http://schemas.microsoft.com/office/drawing/2014/main" id="{478788DD-7C39-4448-8527-0F37AA6FE7B0}"/>
              </a:ext>
            </a:extLst>
          </p:cNvPr>
          <p:cNvSpPr/>
          <p:nvPr/>
        </p:nvSpPr>
        <p:spPr>
          <a:xfrm>
            <a:off x="7536000" y="5445256"/>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25" name="Flussdiagramm: Zentralspeicher 124">
            <a:extLst>
              <a:ext uri="{FF2B5EF4-FFF2-40B4-BE49-F238E27FC236}">
                <a16:creationId xmlns:a16="http://schemas.microsoft.com/office/drawing/2014/main" id="{27D349ED-9D30-488A-B7C1-7539CE281772}"/>
              </a:ext>
            </a:extLst>
          </p:cNvPr>
          <p:cNvSpPr/>
          <p:nvPr/>
        </p:nvSpPr>
        <p:spPr>
          <a:xfrm>
            <a:off x="7536000" y="4005256"/>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26" name="Flussdiagramm: Zentralspeicher 125">
            <a:extLst>
              <a:ext uri="{FF2B5EF4-FFF2-40B4-BE49-F238E27FC236}">
                <a16:creationId xmlns:a16="http://schemas.microsoft.com/office/drawing/2014/main" id="{C9AD28A5-0A0E-4231-9FC2-3960CAFF274B}"/>
              </a:ext>
            </a:extLst>
          </p:cNvPr>
          <p:cNvSpPr/>
          <p:nvPr/>
        </p:nvSpPr>
        <p:spPr>
          <a:xfrm>
            <a:off x="7536000" y="3285256"/>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27" name="Flussdiagramm: Zentralspeicher 126">
            <a:extLst>
              <a:ext uri="{FF2B5EF4-FFF2-40B4-BE49-F238E27FC236}">
                <a16:creationId xmlns:a16="http://schemas.microsoft.com/office/drawing/2014/main" id="{139120BF-C91E-4E94-9759-2ACDBFAA5619}"/>
              </a:ext>
            </a:extLst>
          </p:cNvPr>
          <p:cNvSpPr/>
          <p:nvPr/>
        </p:nvSpPr>
        <p:spPr>
          <a:xfrm>
            <a:off x="7536000" y="6165256"/>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17" name="Rechteck 116">
            <a:extLst>
              <a:ext uri="{FF2B5EF4-FFF2-40B4-BE49-F238E27FC236}">
                <a16:creationId xmlns:a16="http://schemas.microsoft.com/office/drawing/2014/main" id="{766CF65C-AFDA-42F1-97CB-D21C82D09190}"/>
              </a:ext>
            </a:extLst>
          </p:cNvPr>
          <p:cNvSpPr/>
          <p:nvPr/>
        </p:nvSpPr>
        <p:spPr>
          <a:xfrm>
            <a:off x="6167344" y="2565000"/>
            <a:ext cx="2160656" cy="57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dirty="0">
                <a:solidFill>
                  <a:schemeClr val="tx1">
                    <a:lumMod val="65000"/>
                    <a:lumOff val="35000"/>
                  </a:schemeClr>
                </a:solidFill>
              </a:rPr>
              <a:t>The two Excel files are </a:t>
            </a:r>
            <a:r>
              <a:rPr lang="en-US" sz="1000" b="1" dirty="0">
                <a:solidFill>
                  <a:schemeClr val="tx1">
                    <a:lumMod val="65000"/>
                    <a:lumOff val="35000"/>
                  </a:schemeClr>
                </a:solidFill>
              </a:rPr>
              <a:t>revolving, </a:t>
            </a:r>
            <a:br>
              <a:rPr lang="en-US" sz="1000" b="1" dirty="0">
                <a:solidFill>
                  <a:schemeClr val="tx1">
                    <a:lumMod val="65000"/>
                    <a:lumOff val="35000"/>
                  </a:schemeClr>
                </a:solidFill>
              </a:rPr>
            </a:br>
            <a:r>
              <a:rPr lang="en-US" sz="1000" dirty="0">
                <a:solidFill>
                  <a:schemeClr val="tx1">
                    <a:lumMod val="65000"/>
                    <a:lumOff val="35000"/>
                  </a:schemeClr>
                </a:solidFill>
              </a:rPr>
              <a:t>i.e. mutually used and updated</a:t>
            </a:r>
            <a:br>
              <a:rPr lang="en-US" sz="1000" dirty="0">
                <a:solidFill>
                  <a:schemeClr val="tx1">
                    <a:lumMod val="65000"/>
                    <a:lumOff val="35000"/>
                  </a:schemeClr>
                </a:solidFill>
              </a:rPr>
            </a:br>
            <a:r>
              <a:rPr lang="en-US" sz="1000" dirty="0">
                <a:solidFill>
                  <a:schemeClr val="tx1">
                    <a:lumMod val="65000"/>
                    <a:lumOff val="35000"/>
                  </a:schemeClr>
                </a:solidFill>
              </a:rPr>
              <a:t>by the user and the B4P program</a:t>
            </a:r>
          </a:p>
        </p:txBody>
      </p:sp>
      <p:sp>
        <p:nvSpPr>
          <p:cNvPr id="6" name="Rechteck: abgerundete Ecken 5">
            <a:extLst>
              <a:ext uri="{FF2B5EF4-FFF2-40B4-BE49-F238E27FC236}">
                <a16:creationId xmlns:a16="http://schemas.microsoft.com/office/drawing/2014/main" id="{134B76F4-533F-4AE3-8DB5-5C2198C5B47C}"/>
              </a:ext>
            </a:extLst>
          </p:cNvPr>
          <p:cNvSpPr/>
          <p:nvPr/>
        </p:nvSpPr>
        <p:spPr>
          <a:xfrm>
            <a:off x="6012350" y="2493256"/>
            <a:ext cx="2459650" cy="2088000"/>
          </a:xfrm>
          <a:prstGeom prst="roundRect">
            <a:avLst>
              <a:gd name="adj" fmla="val 4645"/>
            </a:avLst>
          </a:prstGeom>
          <a:noFill/>
          <a:ln w="9525">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120" name="B4P">
            <a:extLst>
              <a:ext uri="{FF2B5EF4-FFF2-40B4-BE49-F238E27FC236}">
                <a16:creationId xmlns:a16="http://schemas.microsoft.com/office/drawing/2014/main" id="{BDE38851-10C2-3F43-B588-B0588D890354}"/>
              </a:ext>
            </a:extLst>
          </p:cNvPr>
          <p:cNvSpPr txBox="1"/>
          <p:nvPr/>
        </p:nvSpPr>
        <p:spPr>
          <a:xfrm>
            <a:off x="4061757" y="1206259"/>
            <a:ext cx="1134143" cy="3409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nchorCtr="0">
            <a:noAutofit/>
          </a:bodyPr>
          <a:lstStyle>
            <a:lvl1pPr algn="ctr">
              <a:defRPr sz="4200" b="1">
                <a:solidFill>
                  <a:srgbClr val="FFFFFF"/>
                </a:solidFill>
              </a:defRPr>
            </a:lvl1pPr>
          </a:lstStyle>
          <a:p>
            <a:r>
              <a:rPr lang="en-US" sz="3600" noProof="1"/>
              <a:t>B4P</a:t>
            </a:r>
          </a:p>
        </p:txBody>
      </p:sp>
      <p:sp>
        <p:nvSpPr>
          <p:cNvPr id="129" name="Rectangle 128">
            <a:extLst>
              <a:ext uri="{FF2B5EF4-FFF2-40B4-BE49-F238E27FC236}">
                <a16:creationId xmlns:a16="http://schemas.microsoft.com/office/drawing/2014/main" id="{7B026B14-767B-2D44-8777-EF42383B6CD6}"/>
              </a:ext>
            </a:extLst>
          </p:cNvPr>
          <p:cNvSpPr/>
          <p:nvPr/>
        </p:nvSpPr>
        <p:spPr>
          <a:xfrm>
            <a:off x="293414" y="6355963"/>
            <a:ext cx="2869696" cy="338554"/>
          </a:xfrm>
          <a:prstGeom prst="rect">
            <a:avLst/>
          </a:prstGeom>
        </p:spPr>
        <p:txBody>
          <a:bodyPr wrap="none">
            <a:spAutoFit/>
          </a:bodyPr>
          <a:lstStyle/>
          <a:p>
            <a:pPr>
              <a:buClr>
                <a:schemeClr val="bg1">
                  <a:lumMod val="50000"/>
                </a:schemeClr>
              </a:buClr>
            </a:pPr>
            <a:r>
              <a:rPr lang="en-US" sz="1600" b="1" dirty="0"/>
              <a:t>More than 20 different files!</a:t>
            </a:r>
          </a:p>
        </p:txBody>
      </p:sp>
      <p:sp>
        <p:nvSpPr>
          <p:cNvPr id="138" name="Oval 137">
            <a:extLst>
              <a:ext uri="{FF2B5EF4-FFF2-40B4-BE49-F238E27FC236}">
                <a16:creationId xmlns:a16="http://schemas.microsoft.com/office/drawing/2014/main" id="{5E2B0D88-F1D6-394A-90FB-E29669E8D000}"/>
              </a:ext>
            </a:extLst>
          </p:cNvPr>
          <p:cNvSpPr/>
          <p:nvPr/>
        </p:nvSpPr>
        <p:spPr>
          <a:xfrm>
            <a:off x="1127464" y="4437000"/>
            <a:ext cx="144536" cy="116453"/>
          </a:xfrm>
          <a:prstGeom prst="ellipse">
            <a:avLst/>
          </a:prstGeom>
          <a:solidFill>
            <a:schemeClr val="tx1">
              <a:lumMod val="95000"/>
              <a:lumOff val="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141" name="Flussdiagramm: Zentralspeicher 24">
            <a:extLst>
              <a:ext uri="{FF2B5EF4-FFF2-40B4-BE49-F238E27FC236}">
                <a16:creationId xmlns:a16="http://schemas.microsoft.com/office/drawing/2014/main" id="{142575E9-7493-1447-934B-16550584CE2E}"/>
              </a:ext>
            </a:extLst>
          </p:cNvPr>
          <p:cNvSpPr/>
          <p:nvPr/>
        </p:nvSpPr>
        <p:spPr>
          <a:xfrm>
            <a:off x="1487488" y="2620532"/>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42" name="Flussdiagramm: Zentralspeicher 24">
            <a:extLst>
              <a:ext uri="{FF2B5EF4-FFF2-40B4-BE49-F238E27FC236}">
                <a16:creationId xmlns:a16="http://schemas.microsoft.com/office/drawing/2014/main" id="{164B97F5-ABA3-2B4D-8B03-C37978730B49}"/>
              </a:ext>
            </a:extLst>
          </p:cNvPr>
          <p:cNvSpPr/>
          <p:nvPr/>
        </p:nvSpPr>
        <p:spPr>
          <a:xfrm>
            <a:off x="1503369" y="3914657"/>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43" name="Zylinder 17">
            <a:extLst>
              <a:ext uri="{FF2B5EF4-FFF2-40B4-BE49-F238E27FC236}">
                <a16:creationId xmlns:a16="http://schemas.microsoft.com/office/drawing/2014/main" id="{6B128654-4BD5-8847-BC99-2ED2CE3DEE29}"/>
              </a:ext>
            </a:extLst>
          </p:cNvPr>
          <p:cNvSpPr/>
          <p:nvPr/>
        </p:nvSpPr>
        <p:spPr>
          <a:xfrm>
            <a:off x="1500204" y="5731425"/>
            <a:ext cx="432048" cy="288032"/>
          </a:xfrm>
          <a:prstGeom prst="can">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de-CH" dirty="0"/>
          </a:p>
        </p:txBody>
      </p:sp>
      <p:sp>
        <p:nvSpPr>
          <p:cNvPr id="145" name="Oval 144">
            <a:extLst>
              <a:ext uri="{FF2B5EF4-FFF2-40B4-BE49-F238E27FC236}">
                <a16:creationId xmlns:a16="http://schemas.microsoft.com/office/drawing/2014/main" id="{64815474-BF38-0248-9369-69D1D2BDD0EB}"/>
              </a:ext>
            </a:extLst>
          </p:cNvPr>
          <p:cNvSpPr/>
          <p:nvPr/>
        </p:nvSpPr>
        <p:spPr>
          <a:xfrm>
            <a:off x="1127464" y="4609481"/>
            <a:ext cx="144536" cy="116453"/>
          </a:xfrm>
          <a:prstGeom prst="ellipse">
            <a:avLst/>
          </a:prstGeom>
          <a:solidFill>
            <a:schemeClr val="tx1">
              <a:lumMod val="95000"/>
              <a:lumOff val="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146" name="Oval 145">
            <a:extLst>
              <a:ext uri="{FF2B5EF4-FFF2-40B4-BE49-F238E27FC236}">
                <a16:creationId xmlns:a16="http://schemas.microsoft.com/office/drawing/2014/main" id="{AB047E7E-FB62-114A-B198-337B1D0DF0A2}"/>
              </a:ext>
            </a:extLst>
          </p:cNvPr>
          <p:cNvSpPr/>
          <p:nvPr/>
        </p:nvSpPr>
        <p:spPr>
          <a:xfrm>
            <a:off x="1127464" y="4781962"/>
            <a:ext cx="144536" cy="116453"/>
          </a:xfrm>
          <a:prstGeom prst="ellipse">
            <a:avLst/>
          </a:prstGeom>
          <a:solidFill>
            <a:schemeClr val="tx1">
              <a:lumMod val="95000"/>
              <a:lumOff val="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122" name="Line">
            <a:extLst>
              <a:ext uri="{FF2B5EF4-FFF2-40B4-BE49-F238E27FC236}">
                <a16:creationId xmlns:a16="http://schemas.microsoft.com/office/drawing/2014/main" id="{5DCF5791-FF02-ED4C-91B9-027B625922FE}"/>
              </a:ext>
            </a:extLst>
          </p:cNvPr>
          <p:cNvSpPr/>
          <p:nvPr/>
        </p:nvSpPr>
        <p:spPr>
          <a:xfrm>
            <a:off x="-21684" y="765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3976118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Rectangle">
            <a:extLst>
              <a:ext uri="{FF2B5EF4-FFF2-40B4-BE49-F238E27FC236}">
                <a16:creationId xmlns:a16="http://schemas.microsoft.com/office/drawing/2014/main" id="{54BAC365-DBEA-C646-88D9-C5697AC32957}"/>
              </a:ext>
            </a:extLst>
          </p:cNvPr>
          <p:cNvSpPr/>
          <p:nvPr/>
        </p:nvSpPr>
        <p:spPr>
          <a:xfrm rot="10800000">
            <a:off x="7766076" y="2300647"/>
            <a:ext cx="1769435" cy="2061936"/>
          </a:xfrm>
          <a:prstGeom prst="rect">
            <a:avLst/>
          </a:prstGeom>
          <a:solidFill>
            <a:schemeClr val="bg1">
              <a:lumMod val="65000"/>
              <a:alpha val="11315"/>
            </a:schemeClr>
          </a:solidFill>
          <a:ln w="12700">
            <a:miter lim="400000"/>
          </a:ln>
        </p:spPr>
        <p:txBody>
          <a:bodyPr lIns="36000" tIns="36000" rIns="36000" bIns="36000" anchor="ctr"/>
          <a:lstStyle/>
          <a:p>
            <a:endParaRPr lang="en-US" dirty="0"/>
          </a:p>
        </p:txBody>
      </p:sp>
      <p:sp>
        <p:nvSpPr>
          <p:cNvPr id="120" name="Triangle">
            <a:extLst>
              <a:ext uri="{FF2B5EF4-FFF2-40B4-BE49-F238E27FC236}">
                <a16:creationId xmlns:a16="http://schemas.microsoft.com/office/drawing/2014/main" id="{D1504E2D-671C-BA47-B106-52A871113DC9}"/>
              </a:ext>
            </a:extLst>
          </p:cNvPr>
          <p:cNvSpPr/>
          <p:nvPr/>
        </p:nvSpPr>
        <p:spPr>
          <a:xfrm rot="10800000">
            <a:off x="5939857" y="3379978"/>
            <a:ext cx="1828396" cy="98373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chemeClr val="bg1">
              <a:lumMod val="65000"/>
              <a:alpha val="11315"/>
            </a:schemeClr>
          </a:solidFill>
          <a:ln w="12700">
            <a:miter lim="400000"/>
          </a:ln>
        </p:spPr>
        <p:txBody>
          <a:bodyPr lIns="36000" tIns="36000" rIns="36000" bIns="36000" anchor="ctr"/>
          <a:lstStyle/>
          <a:p>
            <a:endParaRPr lang="en-US" dirty="0"/>
          </a:p>
        </p:txBody>
      </p:sp>
      <p:sp>
        <p:nvSpPr>
          <p:cNvPr id="121" name="Triangle">
            <a:extLst>
              <a:ext uri="{FF2B5EF4-FFF2-40B4-BE49-F238E27FC236}">
                <a16:creationId xmlns:a16="http://schemas.microsoft.com/office/drawing/2014/main" id="{5622398D-9E4A-5845-99D7-85DCE2F199D2}"/>
              </a:ext>
            </a:extLst>
          </p:cNvPr>
          <p:cNvSpPr/>
          <p:nvPr/>
        </p:nvSpPr>
        <p:spPr>
          <a:xfrm flipH="1">
            <a:off x="5814137" y="2288640"/>
            <a:ext cx="1954116" cy="10870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chemeClr val="bg1">
              <a:lumMod val="65000"/>
              <a:alpha val="11315"/>
            </a:schemeClr>
          </a:solidFill>
          <a:ln w="12700">
            <a:miter lim="400000"/>
          </a:ln>
        </p:spPr>
        <p:txBody>
          <a:bodyPr lIns="36000" tIns="36000" rIns="36000" bIns="36000" anchor="ctr"/>
          <a:lstStyle/>
          <a:p>
            <a:endParaRPr lang="en-US" dirty="0"/>
          </a:p>
        </p:txBody>
      </p:sp>
      <p:sp>
        <p:nvSpPr>
          <p:cNvPr id="122" name="TextBox 36">
            <a:extLst>
              <a:ext uri="{FF2B5EF4-FFF2-40B4-BE49-F238E27FC236}">
                <a16:creationId xmlns:a16="http://schemas.microsoft.com/office/drawing/2014/main" id="{471AF56E-4FFB-8541-B59E-EA32E31C410A}"/>
              </a:ext>
            </a:extLst>
          </p:cNvPr>
          <p:cNvSpPr txBox="1"/>
          <p:nvPr/>
        </p:nvSpPr>
        <p:spPr>
          <a:xfrm>
            <a:off x="2057627" y="1631865"/>
            <a:ext cx="1590373"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gn="ctr">
              <a:defRPr sz="1600" b="1">
                <a:solidFill>
                  <a:srgbClr val="535353"/>
                </a:solidFill>
              </a:defRPr>
            </a:pPr>
            <a:r>
              <a:rPr lang="en-US" dirty="0">
                <a:solidFill>
                  <a:schemeClr val="tx1">
                    <a:lumMod val="50000"/>
                    <a:lumOff val="50000"/>
                  </a:schemeClr>
                </a:solidFill>
              </a:rPr>
              <a:t>Multiple big data sources</a:t>
            </a:r>
          </a:p>
        </p:txBody>
      </p:sp>
      <p:sp>
        <p:nvSpPr>
          <p:cNvPr id="123" name="TextBox 36">
            <a:extLst>
              <a:ext uri="{FF2B5EF4-FFF2-40B4-BE49-F238E27FC236}">
                <a16:creationId xmlns:a16="http://schemas.microsoft.com/office/drawing/2014/main" id="{3D53435D-E159-5A45-BC95-E5FE0FDF3B3D}"/>
              </a:ext>
            </a:extLst>
          </p:cNvPr>
          <p:cNvSpPr txBox="1"/>
          <p:nvPr/>
        </p:nvSpPr>
        <p:spPr>
          <a:xfrm>
            <a:off x="7496757" y="1620225"/>
            <a:ext cx="2055243"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defRPr sz="1600" b="1">
                <a:solidFill>
                  <a:srgbClr val="535353"/>
                </a:solidFill>
              </a:defRPr>
            </a:pPr>
            <a:r>
              <a:rPr lang="en-US" dirty="0">
                <a:solidFill>
                  <a:schemeClr val="tx1">
                    <a:lumMod val="50000"/>
                    <a:lumOff val="50000"/>
                  </a:schemeClr>
                </a:solidFill>
              </a:rPr>
              <a:t>Integrated analysis</a:t>
            </a:r>
          </a:p>
          <a:p>
            <a:pPr algn="ctr">
              <a:defRPr sz="1600" b="1">
                <a:solidFill>
                  <a:srgbClr val="535353"/>
                </a:solidFill>
              </a:defRPr>
            </a:pPr>
            <a:r>
              <a:rPr lang="en-US" dirty="0">
                <a:solidFill>
                  <a:schemeClr val="tx1">
                    <a:lumMod val="50000"/>
                    <a:lumOff val="50000"/>
                  </a:schemeClr>
                </a:solidFill>
              </a:rPr>
              <a:t>in seconds</a:t>
            </a:r>
          </a:p>
        </p:txBody>
      </p:sp>
      <p:sp>
        <p:nvSpPr>
          <p:cNvPr id="125" name="TextBox 37">
            <a:extLst>
              <a:ext uri="{FF2B5EF4-FFF2-40B4-BE49-F238E27FC236}">
                <a16:creationId xmlns:a16="http://schemas.microsoft.com/office/drawing/2014/main" id="{3B7622A3-8DF5-CB40-89FE-0BB2445D1D30}"/>
              </a:ext>
            </a:extLst>
          </p:cNvPr>
          <p:cNvSpPr txBox="1"/>
          <p:nvPr/>
        </p:nvSpPr>
        <p:spPr>
          <a:xfrm>
            <a:off x="4284860" y="5960558"/>
            <a:ext cx="979152"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r">
              <a:defRPr sz="1200" b="1">
                <a:solidFill>
                  <a:schemeClr val="accent1">
                    <a:satOff val="-3054"/>
                    <a:lumOff val="-11647"/>
                  </a:schemeClr>
                </a:solidFill>
              </a:defRPr>
            </a:lvl1pPr>
          </a:lstStyle>
          <a:p>
            <a:r>
              <a:rPr lang="en-US" sz="1000" dirty="0"/>
              <a:t>data files</a:t>
            </a:r>
          </a:p>
        </p:txBody>
      </p:sp>
      <p:sp>
        <p:nvSpPr>
          <p:cNvPr id="126" name="TextBox 36">
            <a:extLst>
              <a:ext uri="{FF2B5EF4-FFF2-40B4-BE49-F238E27FC236}">
                <a16:creationId xmlns:a16="http://schemas.microsoft.com/office/drawing/2014/main" id="{51EC99A9-E88C-0941-A7B4-85241C829BF2}"/>
              </a:ext>
            </a:extLst>
          </p:cNvPr>
          <p:cNvSpPr txBox="1"/>
          <p:nvPr/>
        </p:nvSpPr>
        <p:spPr>
          <a:xfrm>
            <a:off x="5292860" y="6134779"/>
            <a:ext cx="3727799"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1200">
                <a:solidFill>
                  <a:srgbClr val="535353"/>
                </a:solidFill>
              </a:defRPr>
            </a:lvl1pPr>
          </a:lstStyle>
          <a:p>
            <a:r>
              <a:rPr lang="en-US" sz="1000" dirty="0"/>
              <a:t>Database exports (Salesforce, Oracle, SAP,  FileMaker, et al)</a:t>
            </a:r>
          </a:p>
        </p:txBody>
      </p:sp>
      <p:sp>
        <p:nvSpPr>
          <p:cNvPr id="127" name="TextBox 49">
            <a:extLst>
              <a:ext uri="{FF2B5EF4-FFF2-40B4-BE49-F238E27FC236}">
                <a16:creationId xmlns:a16="http://schemas.microsoft.com/office/drawing/2014/main" id="{EF3CBDCF-51A7-A947-88AD-0893A0B99556}"/>
              </a:ext>
            </a:extLst>
          </p:cNvPr>
          <p:cNvSpPr txBox="1"/>
          <p:nvPr/>
        </p:nvSpPr>
        <p:spPr>
          <a:xfrm>
            <a:off x="5292860" y="6320558"/>
            <a:ext cx="3575657"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1200">
                <a:solidFill>
                  <a:srgbClr val="535353"/>
                </a:solidFill>
              </a:defRPr>
            </a:lvl1pPr>
          </a:lstStyle>
          <a:p>
            <a:r>
              <a:rPr lang="en-US" sz="1000" dirty="0"/>
              <a:t>Internet sources of structured data (websites, web services)</a:t>
            </a:r>
          </a:p>
        </p:txBody>
      </p:sp>
      <p:sp>
        <p:nvSpPr>
          <p:cNvPr id="128" name="TextBox 49">
            <a:extLst>
              <a:ext uri="{FF2B5EF4-FFF2-40B4-BE49-F238E27FC236}">
                <a16:creationId xmlns:a16="http://schemas.microsoft.com/office/drawing/2014/main" id="{3615CF37-596B-8840-98B5-292881859848}"/>
              </a:ext>
            </a:extLst>
          </p:cNvPr>
          <p:cNvSpPr txBox="1"/>
          <p:nvPr/>
        </p:nvSpPr>
        <p:spPr>
          <a:xfrm>
            <a:off x="5292860" y="6494779"/>
            <a:ext cx="3240000" cy="2462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1200">
                <a:solidFill>
                  <a:srgbClr val="535353"/>
                </a:solidFill>
              </a:defRPr>
            </a:lvl1pPr>
          </a:lstStyle>
          <a:p>
            <a:r>
              <a:rPr lang="en-US" sz="1000" dirty="0"/>
              <a:t>Statistical (R, SAS, SPSS, Stata), PDF (via Tabula)</a:t>
            </a:r>
          </a:p>
        </p:txBody>
      </p:sp>
      <p:sp>
        <p:nvSpPr>
          <p:cNvPr id="129" name="Rectangle">
            <a:extLst>
              <a:ext uri="{FF2B5EF4-FFF2-40B4-BE49-F238E27FC236}">
                <a16:creationId xmlns:a16="http://schemas.microsoft.com/office/drawing/2014/main" id="{A75C5200-134D-404E-AACD-C18AEEB628A2}"/>
              </a:ext>
            </a:extLst>
          </p:cNvPr>
          <p:cNvSpPr/>
          <p:nvPr/>
        </p:nvSpPr>
        <p:spPr>
          <a:xfrm>
            <a:off x="6467359" y="4526857"/>
            <a:ext cx="275795" cy="358561"/>
          </a:xfrm>
          <a:prstGeom prst="rect">
            <a:avLst/>
          </a:prstGeom>
          <a:solidFill>
            <a:srgbClr val="3264C8"/>
          </a:solidFill>
          <a:ln w="12700">
            <a:solidFill>
              <a:schemeClr val="accent1">
                <a:lumOff val="20882"/>
              </a:schemeClr>
            </a:solidFill>
            <a:miter lim="400000"/>
          </a:ln>
        </p:spPr>
        <p:txBody>
          <a:bodyPr lIns="36000" tIns="36000" rIns="36000" bIns="36000" anchor="ctr"/>
          <a:lstStyle/>
          <a:p>
            <a:endParaRPr lang="en-US" dirty="0"/>
          </a:p>
        </p:txBody>
      </p:sp>
      <p:sp>
        <p:nvSpPr>
          <p:cNvPr id="130" name="Rectangle">
            <a:extLst>
              <a:ext uri="{FF2B5EF4-FFF2-40B4-BE49-F238E27FC236}">
                <a16:creationId xmlns:a16="http://schemas.microsoft.com/office/drawing/2014/main" id="{5B17369B-8D1A-1549-8D70-265585C0D53C}"/>
              </a:ext>
            </a:extLst>
          </p:cNvPr>
          <p:cNvSpPr/>
          <p:nvPr/>
        </p:nvSpPr>
        <p:spPr>
          <a:xfrm>
            <a:off x="6507942" y="4570830"/>
            <a:ext cx="275796" cy="358561"/>
          </a:xfrm>
          <a:prstGeom prst="rect">
            <a:avLst/>
          </a:prstGeom>
          <a:solidFill>
            <a:srgbClr val="3264C8"/>
          </a:solidFill>
          <a:ln w="12700">
            <a:solidFill>
              <a:schemeClr val="accent1">
                <a:lumOff val="20882"/>
              </a:schemeClr>
            </a:solidFill>
            <a:miter lim="400000"/>
          </a:ln>
        </p:spPr>
        <p:txBody>
          <a:bodyPr lIns="36000" tIns="36000" rIns="36000" bIns="36000" anchor="ctr"/>
          <a:lstStyle/>
          <a:p>
            <a:endParaRPr lang="en-US" dirty="0"/>
          </a:p>
        </p:txBody>
      </p:sp>
      <p:sp>
        <p:nvSpPr>
          <p:cNvPr id="131" name="Triangle">
            <a:extLst>
              <a:ext uri="{FF2B5EF4-FFF2-40B4-BE49-F238E27FC236}">
                <a16:creationId xmlns:a16="http://schemas.microsoft.com/office/drawing/2014/main" id="{8AA2BAE0-4F73-5C47-A0AA-FCD80D21C2F9}"/>
              </a:ext>
            </a:extLst>
          </p:cNvPr>
          <p:cNvSpPr/>
          <p:nvPr/>
        </p:nvSpPr>
        <p:spPr>
          <a:xfrm>
            <a:off x="4060900" y="2303703"/>
            <a:ext cx="1769434" cy="9837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chemeClr val="bg1">
              <a:lumMod val="65000"/>
              <a:alpha val="11315"/>
            </a:schemeClr>
          </a:solidFill>
          <a:ln w="12700">
            <a:miter lim="400000"/>
          </a:ln>
        </p:spPr>
        <p:txBody>
          <a:bodyPr lIns="36000" tIns="36000" rIns="36000" bIns="36000" anchor="ctr"/>
          <a:lstStyle/>
          <a:p>
            <a:endParaRPr lang="en-US" dirty="0"/>
          </a:p>
        </p:txBody>
      </p:sp>
      <p:sp>
        <p:nvSpPr>
          <p:cNvPr id="132" name="Triangle">
            <a:extLst>
              <a:ext uri="{FF2B5EF4-FFF2-40B4-BE49-F238E27FC236}">
                <a16:creationId xmlns:a16="http://schemas.microsoft.com/office/drawing/2014/main" id="{913B95A0-F60E-6745-9D46-A0B68918CD50}"/>
              </a:ext>
            </a:extLst>
          </p:cNvPr>
          <p:cNvSpPr/>
          <p:nvPr/>
        </p:nvSpPr>
        <p:spPr>
          <a:xfrm rot="10800000" flipH="1">
            <a:off x="4060900" y="3280397"/>
            <a:ext cx="1891100" cy="10870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chemeClr val="bg1">
              <a:lumMod val="65000"/>
              <a:alpha val="11315"/>
            </a:schemeClr>
          </a:solidFill>
          <a:ln w="12700">
            <a:miter lim="400000"/>
          </a:ln>
        </p:spPr>
        <p:txBody>
          <a:bodyPr lIns="36000" tIns="36000" rIns="36000" bIns="36000" anchor="ctr"/>
          <a:lstStyle/>
          <a:p>
            <a:endParaRPr lang="en-US" dirty="0"/>
          </a:p>
        </p:txBody>
      </p:sp>
      <p:sp>
        <p:nvSpPr>
          <p:cNvPr id="133" name="Rectangle">
            <a:extLst>
              <a:ext uri="{FF2B5EF4-FFF2-40B4-BE49-F238E27FC236}">
                <a16:creationId xmlns:a16="http://schemas.microsoft.com/office/drawing/2014/main" id="{9FB025A3-E73A-4A43-B164-7ECD5D92394A}"/>
              </a:ext>
            </a:extLst>
          </p:cNvPr>
          <p:cNvSpPr/>
          <p:nvPr/>
        </p:nvSpPr>
        <p:spPr>
          <a:xfrm>
            <a:off x="1989599" y="2288640"/>
            <a:ext cx="2063293" cy="2061936"/>
          </a:xfrm>
          <a:prstGeom prst="rect">
            <a:avLst/>
          </a:prstGeom>
          <a:solidFill>
            <a:schemeClr val="bg1">
              <a:lumMod val="65000"/>
              <a:alpha val="11315"/>
            </a:schemeClr>
          </a:solidFill>
          <a:ln w="12700">
            <a:miter lim="400000"/>
          </a:ln>
        </p:spPr>
        <p:txBody>
          <a:bodyPr lIns="36000" tIns="36000" rIns="36000" bIns="36000" anchor="ctr"/>
          <a:lstStyle/>
          <a:p>
            <a:endParaRPr lang="en-US" dirty="0"/>
          </a:p>
        </p:txBody>
      </p:sp>
      <p:sp>
        <p:nvSpPr>
          <p:cNvPr id="134" name="Rounded Rectangle">
            <a:extLst>
              <a:ext uri="{FF2B5EF4-FFF2-40B4-BE49-F238E27FC236}">
                <a16:creationId xmlns:a16="http://schemas.microsoft.com/office/drawing/2014/main" id="{93E5775C-163B-7F4B-BB46-404B1E75771E}"/>
              </a:ext>
            </a:extLst>
          </p:cNvPr>
          <p:cNvSpPr/>
          <p:nvPr/>
        </p:nvSpPr>
        <p:spPr>
          <a:xfrm>
            <a:off x="4872034" y="2638603"/>
            <a:ext cx="2087509" cy="1385649"/>
          </a:xfrm>
          <a:prstGeom prst="roundRect">
            <a:avLst>
              <a:gd name="adj" fmla="val 13748"/>
            </a:avLst>
          </a:prstGeom>
          <a:gradFill>
            <a:gsLst>
              <a:gs pos="0">
                <a:srgbClr val="1E2D78"/>
              </a:gs>
              <a:gs pos="100000">
                <a:srgbClr val="3C5AB4"/>
              </a:gs>
            </a:gsLst>
            <a:lin ang="5400000"/>
          </a:gradFill>
          <a:ln w="12700">
            <a:miter lim="400000"/>
          </a:ln>
          <a:effectLst>
            <a:outerShdw blurRad="38100" dist="78217" dir="12543089" rotWithShape="0">
              <a:srgbClr val="000000">
                <a:alpha val="38000"/>
              </a:srgbClr>
            </a:outerShdw>
          </a:effectLst>
        </p:spPr>
        <p:txBody>
          <a:bodyPr lIns="36000" tIns="36000" rIns="36000" bIns="36000" anchor="ctr"/>
          <a:lstStyle/>
          <a:p>
            <a:pPr>
              <a:defRPr>
                <a:solidFill>
                  <a:srgbClr val="2D5AB4"/>
                </a:solidFill>
              </a:defRPr>
            </a:pPr>
            <a:endParaRPr lang="en-US" dirty="0"/>
          </a:p>
        </p:txBody>
      </p:sp>
      <p:sp>
        <p:nvSpPr>
          <p:cNvPr id="135" name="TextBox 36">
            <a:extLst>
              <a:ext uri="{FF2B5EF4-FFF2-40B4-BE49-F238E27FC236}">
                <a16:creationId xmlns:a16="http://schemas.microsoft.com/office/drawing/2014/main" id="{75793615-E0A4-E840-A8CD-612161259C0B}"/>
              </a:ext>
            </a:extLst>
          </p:cNvPr>
          <p:cNvSpPr txBox="1"/>
          <p:nvPr/>
        </p:nvSpPr>
        <p:spPr>
          <a:xfrm>
            <a:off x="2324706" y="3462477"/>
            <a:ext cx="924383"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r">
              <a:defRPr sz="1200" i="1">
                <a:solidFill>
                  <a:schemeClr val="accent1">
                    <a:satOff val="-3054"/>
                    <a:lumOff val="-11647"/>
                  </a:schemeClr>
                </a:solidFill>
              </a:defRPr>
            </a:lvl1pPr>
          </a:lstStyle>
          <a:p>
            <a:r>
              <a:rPr lang="en-US" dirty="0"/>
              <a:t>databases</a:t>
            </a:r>
          </a:p>
        </p:txBody>
      </p:sp>
      <p:sp>
        <p:nvSpPr>
          <p:cNvPr id="136" name="TextBox 37">
            <a:extLst>
              <a:ext uri="{FF2B5EF4-FFF2-40B4-BE49-F238E27FC236}">
                <a16:creationId xmlns:a16="http://schemas.microsoft.com/office/drawing/2014/main" id="{1C06A0AF-E58D-2049-BB3D-E6D1CE911212}"/>
              </a:ext>
            </a:extLst>
          </p:cNvPr>
          <p:cNvSpPr txBox="1"/>
          <p:nvPr/>
        </p:nvSpPr>
        <p:spPr>
          <a:xfrm>
            <a:off x="2359340" y="2479516"/>
            <a:ext cx="843410"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r">
              <a:defRPr sz="1200" i="1">
                <a:solidFill>
                  <a:schemeClr val="accent1">
                    <a:satOff val="-3054"/>
                    <a:lumOff val="-11647"/>
                  </a:schemeClr>
                </a:solidFill>
              </a:defRPr>
            </a:lvl1pPr>
          </a:lstStyle>
          <a:p>
            <a:r>
              <a:rPr lang="en-US" dirty="0"/>
              <a:t>data files</a:t>
            </a:r>
          </a:p>
        </p:txBody>
      </p:sp>
      <p:sp>
        <p:nvSpPr>
          <p:cNvPr id="137" name="TextBox 49">
            <a:extLst>
              <a:ext uri="{FF2B5EF4-FFF2-40B4-BE49-F238E27FC236}">
                <a16:creationId xmlns:a16="http://schemas.microsoft.com/office/drawing/2014/main" id="{E8B5CB61-6EF3-1742-993D-C4DB7BB4DED8}"/>
              </a:ext>
            </a:extLst>
          </p:cNvPr>
          <p:cNvSpPr txBox="1"/>
          <p:nvPr/>
        </p:nvSpPr>
        <p:spPr>
          <a:xfrm>
            <a:off x="2357685" y="3968171"/>
            <a:ext cx="858426"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r">
              <a:defRPr sz="1200" i="1">
                <a:solidFill>
                  <a:schemeClr val="accent1">
                    <a:satOff val="-3054"/>
                    <a:lumOff val="-11647"/>
                  </a:schemeClr>
                </a:solidFill>
              </a:defRPr>
            </a:lvl1pPr>
          </a:lstStyle>
          <a:p>
            <a:r>
              <a:rPr lang="en-US" dirty="0"/>
              <a:t>web data</a:t>
            </a:r>
          </a:p>
        </p:txBody>
      </p:sp>
      <p:sp>
        <p:nvSpPr>
          <p:cNvPr id="138" name="TextBox 36">
            <a:extLst>
              <a:ext uri="{FF2B5EF4-FFF2-40B4-BE49-F238E27FC236}">
                <a16:creationId xmlns:a16="http://schemas.microsoft.com/office/drawing/2014/main" id="{0FAC4719-114B-A849-9082-4C2A87C4444C}"/>
              </a:ext>
            </a:extLst>
          </p:cNvPr>
          <p:cNvSpPr txBox="1"/>
          <p:nvPr/>
        </p:nvSpPr>
        <p:spPr>
          <a:xfrm>
            <a:off x="6135276" y="4994490"/>
            <a:ext cx="1092360" cy="4420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defRPr sz="1200">
                <a:solidFill>
                  <a:schemeClr val="accent1">
                    <a:satOff val="-3054"/>
                    <a:lumOff val="-11647"/>
                  </a:schemeClr>
                </a:solidFill>
              </a:defRPr>
            </a:pPr>
            <a:r>
              <a:rPr lang="en-US" sz="1100" dirty="0">
                <a:solidFill>
                  <a:srgbClr val="3264C8"/>
                </a:solidFill>
              </a:rPr>
              <a:t>batch</a:t>
            </a:r>
          </a:p>
          <a:p>
            <a:pPr algn="ctr">
              <a:defRPr sz="1200">
                <a:solidFill>
                  <a:schemeClr val="accent1">
                    <a:satOff val="-3054"/>
                    <a:lumOff val="-11647"/>
                  </a:schemeClr>
                </a:solidFill>
              </a:defRPr>
            </a:pPr>
            <a:r>
              <a:rPr lang="en-US" sz="1100" dirty="0">
                <a:solidFill>
                  <a:srgbClr val="3264C8"/>
                </a:solidFill>
              </a:rPr>
              <a:t>programs</a:t>
            </a:r>
          </a:p>
        </p:txBody>
      </p:sp>
      <p:sp>
        <p:nvSpPr>
          <p:cNvPr id="139" name="TextBox 36">
            <a:extLst>
              <a:ext uri="{FF2B5EF4-FFF2-40B4-BE49-F238E27FC236}">
                <a16:creationId xmlns:a16="http://schemas.microsoft.com/office/drawing/2014/main" id="{651EA029-0358-4B45-A284-EA47DBAE018E}"/>
              </a:ext>
            </a:extLst>
          </p:cNvPr>
          <p:cNvSpPr txBox="1"/>
          <p:nvPr/>
        </p:nvSpPr>
        <p:spPr>
          <a:xfrm>
            <a:off x="4824009" y="5005376"/>
            <a:ext cx="1092360" cy="4420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defRPr sz="1200">
                <a:solidFill>
                  <a:schemeClr val="accent1">
                    <a:satOff val="-3054"/>
                    <a:lumOff val="-11647"/>
                  </a:schemeClr>
                </a:solidFill>
              </a:defRPr>
            </a:pPr>
            <a:r>
              <a:rPr lang="en-US" sz="1100" dirty="0">
                <a:solidFill>
                  <a:srgbClr val="3264C8"/>
                </a:solidFill>
              </a:rPr>
              <a:t>interactive</a:t>
            </a:r>
          </a:p>
          <a:p>
            <a:pPr algn="ctr">
              <a:defRPr sz="1200">
                <a:solidFill>
                  <a:schemeClr val="accent1">
                    <a:satOff val="-3054"/>
                    <a:lumOff val="-11647"/>
                  </a:schemeClr>
                </a:solidFill>
              </a:defRPr>
            </a:pPr>
            <a:r>
              <a:rPr lang="en-US" sz="1100" dirty="0">
                <a:solidFill>
                  <a:srgbClr val="3264C8"/>
                </a:solidFill>
              </a:rPr>
              <a:t>processing</a:t>
            </a:r>
          </a:p>
        </p:txBody>
      </p:sp>
      <p:grpSp>
        <p:nvGrpSpPr>
          <p:cNvPr id="6" name="Group 5">
            <a:extLst>
              <a:ext uri="{FF2B5EF4-FFF2-40B4-BE49-F238E27FC236}">
                <a16:creationId xmlns:a16="http://schemas.microsoft.com/office/drawing/2014/main" id="{777B52D6-5BC7-9548-883B-2B6A139E7118}"/>
              </a:ext>
            </a:extLst>
          </p:cNvPr>
          <p:cNvGrpSpPr/>
          <p:nvPr/>
        </p:nvGrpSpPr>
        <p:grpSpPr>
          <a:xfrm>
            <a:off x="3705297" y="2439360"/>
            <a:ext cx="288497" cy="329375"/>
            <a:chOff x="3732405" y="2367361"/>
            <a:chExt cx="288497" cy="329375"/>
          </a:xfrm>
        </p:grpSpPr>
        <p:sp>
          <p:nvSpPr>
            <p:cNvPr id="141" name="Rectangle">
              <a:extLst>
                <a:ext uri="{FF2B5EF4-FFF2-40B4-BE49-F238E27FC236}">
                  <a16:creationId xmlns:a16="http://schemas.microsoft.com/office/drawing/2014/main" id="{4D06E08E-50D4-F146-B5C9-B57C20C3A9F1}"/>
                </a:ext>
              </a:extLst>
            </p:cNvPr>
            <p:cNvSpPr/>
            <p:nvPr/>
          </p:nvSpPr>
          <p:spPr>
            <a:xfrm>
              <a:off x="3732405" y="2367361"/>
              <a:ext cx="175089" cy="256651"/>
            </a:xfrm>
            <a:prstGeom prst="rect">
              <a:avLst/>
            </a:prstGeom>
            <a:solidFill>
              <a:srgbClr val="FFFFFF"/>
            </a:solidFill>
            <a:ln w="19050" cap="flat">
              <a:solidFill>
                <a:schemeClr val="bg1">
                  <a:lumMod val="65000"/>
                </a:schemeClr>
              </a:solidFill>
              <a:prstDash val="solid"/>
              <a:round/>
            </a:ln>
            <a:effectLst>
              <a:outerShdw blurRad="38100" dist="65517" dir="7882388" rotWithShape="0">
                <a:srgbClr val="000000">
                  <a:alpha val="38000"/>
                </a:srgbClr>
              </a:outerShdw>
            </a:effectLst>
          </p:spPr>
          <p:txBody>
            <a:bodyPr wrap="square" lIns="36000" tIns="36000" rIns="36000" bIns="36000" numCol="1" anchor="ctr">
              <a:noAutofit/>
            </a:bodyPr>
            <a:lstStyle/>
            <a:p>
              <a:endParaRPr lang="en-US" dirty="0"/>
            </a:p>
          </p:txBody>
        </p:sp>
        <p:sp>
          <p:nvSpPr>
            <p:cNvPr id="142" name="Rectangle">
              <a:extLst>
                <a:ext uri="{FF2B5EF4-FFF2-40B4-BE49-F238E27FC236}">
                  <a16:creationId xmlns:a16="http://schemas.microsoft.com/office/drawing/2014/main" id="{599442C6-2809-A046-A691-8763D8F29A87}"/>
                </a:ext>
              </a:extLst>
            </p:cNvPr>
            <p:cNvSpPr/>
            <p:nvPr/>
          </p:nvSpPr>
          <p:spPr>
            <a:xfrm>
              <a:off x="3784746" y="2403722"/>
              <a:ext cx="175090" cy="256652"/>
            </a:xfrm>
            <a:prstGeom prst="rect">
              <a:avLst/>
            </a:prstGeom>
            <a:solidFill>
              <a:srgbClr val="FFFFFF"/>
            </a:solidFill>
            <a:ln w="19050" cap="flat">
              <a:solidFill>
                <a:schemeClr val="bg1">
                  <a:lumMod val="65000"/>
                </a:schemeClr>
              </a:solidFill>
              <a:prstDash val="solid"/>
              <a:round/>
            </a:ln>
            <a:effectLst>
              <a:outerShdw blurRad="38100" dist="65517" dir="4905046" rotWithShape="0">
                <a:srgbClr val="000000">
                  <a:alpha val="38000"/>
                </a:srgbClr>
              </a:outerShdw>
            </a:effectLst>
          </p:spPr>
          <p:txBody>
            <a:bodyPr wrap="square" lIns="36000" tIns="36000" rIns="36000" bIns="36000" numCol="1" anchor="ctr">
              <a:noAutofit/>
            </a:bodyPr>
            <a:lstStyle/>
            <a:p>
              <a:endParaRPr lang="en-US" dirty="0"/>
            </a:p>
          </p:txBody>
        </p:sp>
        <p:sp>
          <p:nvSpPr>
            <p:cNvPr id="143" name="Rectangle">
              <a:extLst>
                <a:ext uri="{FF2B5EF4-FFF2-40B4-BE49-F238E27FC236}">
                  <a16:creationId xmlns:a16="http://schemas.microsoft.com/office/drawing/2014/main" id="{7BEA43E4-7386-DB40-A681-C7B36FAF9DA6}"/>
                </a:ext>
              </a:extLst>
            </p:cNvPr>
            <p:cNvSpPr/>
            <p:nvPr/>
          </p:nvSpPr>
          <p:spPr>
            <a:xfrm>
              <a:off x="3845812" y="2440084"/>
              <a:ext cx="175090" cy="256652"/>
            </a:xfrm>
            <a:prstGeom prst="rect">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wrap="square" lIns="36000" tIns="36000" rIns="36000" bIns="36000" numCol="1" anchor="ctr">
              <a:noAutofit/>
            </a:bodyPr>
            <a:lstStyle/>
            <a:p>
              <a:endParaRPr lang="en-US" dirty="0"/>
            </a:p>
          </p:txBody>
        </p:sp>
      </p:grpSp>
      <p:sp>
        <p:nvSpPr>
          <p:cNvPr id="144" name="Computer">
            <a:extLst>
              <a:ext uri="{FF2B5EF4-FFF2-40B4-BE49-F238E27FC236}">
                <a16:creationId xmlns:a16="http://schemas.microsoft.com/office/drawing/2014/main" id="{C0E20362-34B5-F246-BF96-441DA93BC92C}"/>
              </a:ext>
            </a:extLst>
          </p:cNvPr>
          <p:cNvSpPr/>
          <p:nvPr/>
        </p:nvSpPr>
        <p:spPr>
          <a:xfrm>
            <a:off x="5092086" y="4536487"/>
            <a:ext cx="535181" cy="431882"/>
          </a:xfrm>
          <a:custGeom>
            <a:avLst/>
            <a:gdLst/>
            <a:ahLst/>
            <a:cxnLst>
              <a:cxn ang="0">
                <a:pos x="wd2" y="hd2"/>
              </a:cxn>
              <a:cxn ang="5400000">
                <a:pos x="wd2" y="hd2"/>
              </a:cxn>
              <a:cxn ang="10800000">
                <a:pos x="wd2" y="hd2"/>
              </a:cxn>
              <a:cxn ang="16200000">
                <a:pos x="wd2" y="hd2"/>
              </a:cxn>
            </a:cxnLst>
            <a:rect l="0" t="0" r="r" b="b"/>
            <a:pathLst>
              <a:path w="21595" h="21600" extrusionOk="0">
                <a:moveTo>
                  <a:pt x="464" y="0"/>
                </a:moveTo>
                <a:cubicBezTo>
                  <a:pt x="210" y="0"/>
                  <a:pt x="0" y="261"/>
                  <a:pt x="0" y="575"/>
                </a:cubicBezTo>
                <a:lnTo>
                  <a:pt x="0" y="17777"/>
                </a:lnTo>
                <a:cubicBezTo>
                  <a:pt x="0" y="18091"/>
                  <a:pt x="210" y="18354"/>
                  <a:pt x="464" y="18354"/>
                </a:cubicBezTo>
                <a:lnTo>
                  <a:pt x="9148" y="18354"/>
                </a:lnTo>
                <a:lnTo>
                  <a:pt x="9116" y="18513"/>
                </a:lnTo>
                <a:lnTo>
                  <a:pt x="8753" y="20763"/>
                </a:lnTo>
                <a:lnTo>
                  <a:pt x="7690" y="20763"/>
                </a:lnTo>
                <a:lnTo>
                  <a:pt x="7690" y="21600"/>
                </a:lnTo>
                <a:lnTo>
                  <a:pt x="10486" y="21600"/>
                </a:lnTo>
                <a:lnTo>
                  <a:pt x="11107" y="21600"/>
                </a:lnTo>
                <a:lnTo>
                  <a:pt x="13905" y="21600"/>
                </a:lnTo>
                <a:lnTo>
                  <a:pt x="13905" y="20763"/>
                </a:lnTo>
                <a:lnTo>
                  <a:pt x="12842" y="20763"/>
                </a:lnTo>
                <a:lnTo>
                  <a:pt x="12479" y="18513"/>
                </a:lnTo>
                <a:lnTo>
                  <a:pt x="12452" y="18354"/>
                </a:lnTo>
                <a:lnTo>
                  <a:pt x="21131" y="18354"/>
                </a:lnTo>
                <a:cubicBezTo>
                  <a:pt x="21384" y="18354"/>
                  <a:pt x="21595" y="18091"/>
                  <a:pt x="21595" y="17777"/>
                </a:cubicBezTo>
                <a:lnTo>
                  <a:pt x="21595" y="575"/>
                </a:lnTo>
                <a:cubicBezTo>
                  <a:pt x="21600" y="261"/>
                  <a:pt x="21389" y="0"/>
                  <a:pt x="21136" y="0"/>
                </a:cubicBezTo>
                <a:lnTo>
                  <a:pt x="464" y="0"/>
                </a:lnTo>
                <a:close/>
                <a:moveTo>
                  <a:pt x="10800" y="542"/>
                </a:moveTo>
                <a:cubicBezTo>
                  <a:pt x="10913" y="542"/>
                  <a:pt x="11006" y="650"/>
                  <a:pt x="11006" y="797"/>
                </a:cubicBezTo>
                <a:cubicBezTo>
                  <a:pt x="11006" y="937"/>
                  <a:pt x="10913" y="1052"/>
                  <a:pt x="10800" y="1052"/>
                </a:cubicBezTo>
                <a:cubicBezTo>
                  <a:pt x="10686" y="1052"/>
                  <a:pt x="10594" y="937"/>
                  <a:pt x="10594" y="797"/>
                </a:cubicBezTo>
                <a:cubicBezTo>
                  <a:pt x="10594" y="656"/>
                  <a:pt x="10686" y="542"/>
                  <a:pt x="10800" y="542"/>
                </a:cubicBezTo>
                <a:close/>
                <a:moveTo>
                  <a:pt x="1242" y="1734"/>
                </a:moveTo>
                <a:lnTo>
                  <a:pt x="20358" y="1734"/>
                </a:lnTo>
                <a:lnTo>
                  <a:pt x="20358" y="15233"/>
                </a:lnTo>
                <a:lnTo>
                  <a:pt x="1242" y="15233"/>
                </a:lnTo>
                <a:lnTo>
                  <a:pt x="1242" y="1734"/>
                </a:lnTo>
                <a:close/>
              </a:path>
            </a:pathLst>
          </a:custGeom>
          <a:solidFill>
            <a:srgbClr val="FFFFFF"/>
          </a:solidFill>
          <a:ln w="19050">
            <a:solidFill>
              <a:schemeClr val="accent1"/>
            </a:solidFill>
          </a:ln>
        </p:spPr>
        <p:txBody>
          <a:bodyPr lIns="36000" tIns="36000" rIns="36000" bIns="36000" anchor="ctr"/>
          <a:lstStyle/>
          <a:p>
            <a:endParaRPr lang="en-US" dirty="0"/>
          </a:p>
        </p:txBody>
      </p:sp>
      <p:sp>
        <p:nvSpPr>
          <p:cNvPr id="146" name="Line">
            <a:extLst>
              <a:ext uri="{FF2B5EF4-FFF2-40B4-BE49-F238E27FC236}">
                <a16:creationId xmlns:a16="http://schemas.microsoft.com/office/drawing/2014/main" id="{A1D7CA1A-3135-FA4D-83FA-3E205D5DAD12}"/>
              </a:ext>
            </a:extLst>
          </p:cNvPr>
          <p:cNvSpPr/>
          <p:nvPr/>
        </p:nvSpPr>
        <p:spPr>
          <a:xfrm>
            <a:off x="5359676" y="4020451"/>
            <a:ext cx="1" cy="492024"/>
          </a:xfrm>
          <a:prstGeom prst="line">
            <a:avLst/>
          </a:prstGeom>
          <a:ln w="31750">
            <a:solidFill>
              <a:srgbClr val="0329D6">
                <a:alpha val="87615"/>
              </a:srgbClr>
            </a:solidFill>
            <a:miter lim="400000"/>
            <a:headEnd type="triangle"/>
            <a:tailEnd type="triangle"/>
          </a:ln>
          <a:effectLst>
            <a:outerShdw blurRad="38100" dist="20000" dir="5400000" rotWithShape="0">
              <a:srgbClr val="000000">
                <a:alpha val="38000"/>
              </a:srgbClr>
            </a:outerShdw>
          </a:effectLst>
        </p:spPr>
        <p:txBody>
          <a:bodyPr lIns="45719" rIns="45719"/>
          <a:lstStyle/>
          <a:p>
            <a:endParaRPr lang="en-US" dirty="0"/>
          </a:p>
        </p:txBody>
      </p:sp>
      <p:sp>
        <p:nvSpPr>
          <p:cNvPr id="147" name="Line">
            <a:extLst>
              <a:ext uri="{FF2B5EF4-FFF2-40B4-BE49-F238E27FC236}">
                <a16:creationId xmlns:a16="http://schemas.microsoft.com/office/drawing/2014/main" id="{86439D4E-24FA-8647-AE3A-E80ABE75783D}"/>
              </a:ext>
            </a:extLst>
          </p:cNvPr>
          <p:cNvSpPr/>
          <p:nvPr/>
        </p:nvSpPr>
        <p:spPr>
          <a:xfrm flipV="1">
            <a:off x="6620440" y="4022351"/>
            <a:ext cx="1" cy="450932"/>
          </a:xfrm>
          <a:prstGeom prst="line">
            <a:avLst/>
          </a:prstGeom>
          <a:ln w="31750">
            <a:solidFill>
              <a:srgbClr val="0329D6">
                <a:alpha val="87615"/>
              </a:srgbClr>
            </a:solidFill>
            <a:miter lim="400000"/>
            <a:tailEnd type="triangle"/>
          </a:ln>
          <a:effectLst>
            <a:outerShdw blurRad="38100" dist="20000" dir="5400000" rotWithShape="0">
              <a:srgbClr val="000000">
                <a:alpha val="38000"/>
              </a:srgbClr>
            </a:outerShdw>
          </a:effectLst>
        </p:spPr>
        <p:txBody>
          <a:bodyPr lIns="45719" rIns="45719"/>
          <a:lstStyle/>
          <a:p>
            <a:endParaRPr lang="en-US" dirty="0"/>
          </a:p>
        </p:txBody>
      </p:sp>
      <p:sp>
        <p:nvSpPr>
          <p:cNvPr id="148" name="Rectangle">
            <a:extLst>
              <a:ext uri="{FF2B5EF4-FFF2-40B4-BE49-F238E27FC236}">
                <a16:creationId xmlns:a16="http://schemas.microsoft.com/office/drawing/2014/main" id="{C38C4314-39CF-AA47-A0EC-BCE1C0D04F85}"/>
              </a:ext>
            </a:extLst>
          </p:cNvPr>
          <p:cNvSpPr/>
          <p:nvPr/>
        </p:nvSpPr>
        <p:spPr>
          <a:xfrm>
            <a:off x="6556259" y="4609649"/>
            <a:ext cx="275795" cy="358561"/>
          </a:xfrm>
          <a:prstGeom prst="rect">
            <a:avLst/>
          </a:prstGeom>
          <a:solidFill>
            <a:srgbClr val="3264C8"/>
          </a:solidFill>
          <a:ln w="12700">
            <a:solidFill>
              <a:schemeClr val="accent1">
                <a:lumOff val="20882"/>
              </a:schemeClr>
            </a:solidFill>
            <a:miter lim="400000"/>
          </a:ln>
        </p:spPr>
        <p:txBody>
          <a:bodyPr lIns="36000" tIns="36000" rIns="36000" bIns="36000" anchor="ctr"/>
          <a:lstStyle/>
          <a:p>
            <a:endParaRPr lang="en-US" dirty="0"/>
          </a:p>
        </p:txBody>
      </p:sp>
      <p:sp>
        <p:nvSpPr>
          <p:cNvPr id="149" name="b4p">
            <a:extLst>
              <a:ext uri="{FF2B5EF4-FFF2-40B4-BE49-F238E27FC236}">
                <a16:creationId xmlns:a16="http://schemas.microsoft.com/office/drawing/2014/main" id="{7440415E-51F7-9448-9A79-B4C5375AF509}"/>
              </a:ext>
            </a:extLst>
          </p:cNvPr>
          <p:cNvSpPr txBox="1"/>
          <p:nvPr/>
        </p:nvSpPr>
        <p:spPr>
          <a:xfrm>
            <a:off x="6562877" y="4788929"/>
            <a:ext cx="284691" cy="2308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a:defRPr sz="900">
                <a:solidFill>
                  <a:srgbClr val="FFFFFF"/>
                </a:solidFill>
              </a:defRPr>
            </a:lvl1pPr>
          </a:lstStyle>
          <a:p>
            <a:r>
              <a:rPr lang="en-US" dirty="0"/>
              <a:t>b4p</a:t>
            </a:r>
          </a:p>
        </p:txBody>
      </p:sp>
      <p:grpSp>
        <p:nvGrpSpPr>
          <p:cNvPr id="7" name="Group 6">
            <a:extLst>
              <a:ext uri="{FF2B5EF4-FFF2-40B4-BE49-F238E27FC236}">
                <a16:creationId xmlns:a16="http://schemas.microsoft.com/office/drawing/2014/main" id="{2017FDC6-DD2E-CE44-80B1-E6E6C45F4B72}"/>
              </a:ext>
            </a:extLst>
          </p:cNvPr>
          <p:cNvGrpSpPr/>
          <p:nvPr/>
        </p:nvGrpSpPr>
        <p:grpSpPr>
          <a:xfrm>
            <a:off x="3705297" y="3424008"/>
            <a:ext cx="288496" cy="352957"/>
            <a:chOff x="3732405" y="3352009"/>
            <a:chExt cx="288496" cy="352957"/>
          </a:xfrm>
        </p:grpSpPr>
        <p:sp>
          <p:nvSpPr>
            <p:cNvPr id="151" name="Cylinder">
              <a:extLst>
                <a:ext uri="{FF2B5EF4-FFF2-40B4-BE49-F238E27FC236}">
                  <a16:creationId xmlns:a16="http://schemas.microsoft.com/office/drawing/2014/main" id="{F8C4FD13-50EB-1444-8048-B21BF6241491}"/>
                </a:ext>
              </a:extLst>
            </p:cNvPr>
            <p:cNvSpPr/>
            <p:nvPr/>
          </p:nvSpPr>
          <p:spPr>
            <a:xfrm>
              <a:off x="3732405" y="3352009"/>
              <a:ext cx="201350" cy="265810"/>
            </a:xfrm>
            <a:custGeom>
              <a:avLst/>
              <a:gdLst/>
              <a:ahLst/>
              <a:cxnLst>
                <a:cxn ang="0">
                  <a:pos x="wd2" y="hd2"/>
                </a:cxn>
                <a:cxn ang="5400000">
                  <a:pos x="wd2" y="hd2"/>
                </a:cxn>
                <a:cxn ang="10800000">
                  <a:pos x="wd2" y="hd2"/>
                </a:cxn>
                <a:cxn ang="16200000">
                  <a:pos x="wd2" y="hd2"/>
                </a:cxn>
              </a:cxnLst>
              <a:rect l="0" t="0" r="r" b="b"/>
              <a:pathLst>
                <a:path w="19679" h="21600" extrusionOk="0">
                  <a:moveTo>
                    <a:pt x="9839" y="0"/>
                  </a:moveTo>
                  <a:cubicBezTo>
                    <a:pt x="7321" y="0"/>
                    <a:pt x="4803" y="241"/>
                    <a:pt x="2882" y="724"/>
                  </a:cubicBezTo>
                  <a:cubicBezTo>
                    <a:pt x="-961" y="1689"/>
                    <a:pt x="-961" y="3255"/>
                    <a:pt x="2882" y="4221"/>
                  </a:cubicBezTo>
                  <a:cubicBezTo>
                    <a:pt x="6724" y="5186"/>
                    <a:pt x="12954" y="5186"/>
                    <a:pt x="16796" y="4221"/>
                  </a:cubicBezTo>
                  <a:cubicBezTo>
                    <a:pt x="20639" y="3255"/>
                    <a:pt x="20639" y="1689"/>
                    <a:pt x="16796" y="724"/>
                  </a:cubicBezTo>
                  <a:cubicBezTo>
                    <a:pt x="14875" y="241"/>
                    <a:pt x="12357" y="0"/>
                    <a:pt x="9839" y="0"/>
                  </a:cubicBezTo>
                  <a:close/>
                  <a:moveTo>
                    <a:pt x="0" y="3593"/>
                  </a:moveTo>
                  <a:lnTo>
                    <a:pt x="0" y="18993"/>
                  </a:lnTo>
                  <a:cubicBezTo>
                    <a:pt x="0" y="20356"/>
                    <a:pt x="4405" y="21600"/>
                    <a:pt x="9839" y="21600"/>
                  </a:cubicBezTo>
                  <a:cubicBezTo>
                    <a:pt x="15273" y="21600"/>
                    <a:pt x="19678" y="20356"/>
                    <a:pt x="19678" y="18993"/>
                  </a:cubicBezTo>
                  <a:lnTo>
                    <a:pt x="19678" y="3593"/>
                  </a:lnTo>
                  <a:cubicBezTo>
                    <a:pt x="18279" y="4621"/>
                    <a:pt x="14401" y="5357"/>
                    <a:pt x="9839" y="5357"/>
                  </a:cubicBezTo>
                  <a:cubicBezTo>
                    <a:pt x="5277" y="5357"/>
                    <a:pt x="1399" y="4621"/>
                    <a:pt x="0" y="3593"/>
                  </a:cubicBezTo>
                  <a:close/>
                </a:path>
              </a:pathLst>
            </a:custGeom>
            <a:solidFill>
              <a:srgbClr val="FFFFFF"/>
            </a:solidFill>
            <a:ln w="19050" cap="flat">
              <a:solidFill>
                <a:schemeClr val="bg1">
                  <a:lumMod val="65000"/>
                </a:schemeClr>
              </a:solidFill>
              <a:prstDash val="solid"/>
              <a:round/>
            </a:ln>
            <a:effectLst>
              <a:outerShdw blurRad="38100" dist="78217" dir="7882388" rotWithShape="0">
                <a:srgbClr val="000000">
                  <a:alpha val="38000"/>
                </a:srgbClr>
              </a:outerShdw>
            </a:effectLst>
          </p:spPr>
          <p:txBody>
            <a:bodyPr wrap="square" lIns="36000" tIns="36000" rIns="36000" bIns="36000" numCol="1" anchor="ctr">
              <a:noAutofit/>
            </a:bodyPr>
            <a:lstStyle/>
            <a:p>
              <a:endParaRPr lang="en-US" dirty="0"/>
            </a:p>
          </p:txBody>
        </p:sp>
        <p:sp>
          <p:nvSpPr>
            <p:cNvPr id="152" name="Cylinder">
              <a:extLst>
                <a:ext uri="{FF2B5EF4-FFF2-40B4-BE49-F238E27FC236}">
                  <a16:creationId xmlns:a16="http://schemas.microsoft.com/office/drawing/2014/main" id="{F31FCC9D-88C9-5A4F-AC86-C9B5480DB87A}"/>
                </a:ext>
              </a:extLst>
            </p:cNvPr>
            <p:cNvSpPr/>
            <p:nvPr/>
          </p:nvSpPr>
          <p:spPr>
            <a:xfrm>
              <a:off x="3819551" y="3439156"/>
              <a:ext cx="201350" cy="265810"/>
            </a:xfrm>
            <a:custGeom>
              <a:avLst/>
              <a:gdLst/>
              <a:ahLst/>
              <a:cxnLst>
                <a:cxn ang="0">
                  <a:pos x="wd2" y="hd2"/>
                </a:cxn>
                <a:cxn ang="5400000">
                  <a:pos x="wd2" y="hd2"/>
                </a:cxn>
                <a:cxn ang="10800000">
                  <a:pos x="wd2" y="hd2"/>
                </a:cxn>
                <a:cxn ang="16200000">
                  <a:pos x="wd2" y="hd2"/>
                </a:cxn>
              </a:cxnLst>
              <a:rect l="0" t="0" r="r" b="b"/>
              <a:pathLst>
                <a:path w="19679" h="21600" extrusionOk="0">
                  <a:moveTo>
                    <a:pt x="9839" y="0"/>
                  </a:moveTo>
                  <a:cubicBezTo>
                    <a:pt x="7321" y="0"/>
                    <a:pt x="4803" y="241"/>
                    <a:pt x="2882" y="724"/>
                  </a:cubicBezTo>
                  <a:cubicBezTo>
                    <a:pt x="-961" y="1689"/>
                    <a:pt x="-961" y="3255"/>
                    <a:pt x="2882" y="4221"/>
                  </a:cubicBezTo>
                  <a:cubicBezTo>
                    <a:pt x="6724" y="5186"/>
                    <a:pt x="12954" y="5186"/>
                    <a:pt x="16796" y="4221"/>
                  </a:cubicBezTo>
                  <a:cubicBezTo>
                    <a:pt x="20639" y="3255"/>
                    <a:pt x="20639" y="1689"/>
                    <a:pt x="16796" y="724"/>
                  </a:cubicBezTo>
                  <a:cubicBezTo>
                    <a:pt x="14875" y="241"/>
                    <a:pt x="12357" y="0"/>
                    <a:pt x="9839" y="0"/>
                  </a:cubicBezTo>
                  <a:close/>
                  <a:moveTo>
                    <a:pt x="0" y="3593"/>
                  </a:moveTo>
                  <a:lnTo>
                    <a:pt x="0" y="18993"/>
                  </a:lnTo>
                  <a:cubicBezTo>
                    <a:pt x="0" y="20356"/>
                    <a:pt x="4405" y="21600"/>
                    <a:pt x="9839" y="21600"/>
                  </a:cubicBezTo>
                  <a:cubicBezTo>
                    <a:pt x="15273" y="21600"/>
                    <a:pt x="19678" y="20356"/>
                    <a:pt x="19678" y="18993"/>
                  </a:cubicBezTo>
                  <a:lnTo>
                    <a:pt x="19678" y="3593"/>
                  </a:lnTo>
                  <a:cubicBezTo>
                    <a:pt x="18279" y="4621"/>
                    <a:pt x="14401" y="5357"/>
                    <a:pt x="9839" y="5357"/>
                  </a:cubicBezTo>
                  <a:cubicBezTo>
                    <a:pt x="5277" y="5357"/>
                    <a:pt x="1399" y="4621"/>
                    <a:pt x="0" y="3593"/>
                  </a:cubicBezTo>
                  <a:close/>
                </a:path>
              </a:pathLst>
            </a:custGeom>
            <a:solidFill>
              <a:srgbClr val="FFFFFF"/>
            </a:solidFill>
            <a:ln w="19050" cap="flat">
              <a:solidFill>
                <a:schemeClr val="bg1">
                  <a:lumMod val="65000"/>
                </a:schemeClr>
              </a:solidFill>
              <a:prstDash val="solid"/>
              <a:round/>
            </a:ln>
            <a:effectLst>
              <a:outerShdw blurRad="38100" dist="71525" dir="7882388" rotWithShape="0">
                <a:srgbClr val="000000">
                  <a:alpha val="38000"/>
                </a:srgbClr>
              </a:outerShdw>
            </a:effectLst>
          </p:spPr>
          <p:txBody>
            <a:bodyPr wrap="square" lIns="36000" tIns="36000" rIns="36000" bIns="36000" numCol="1" anchor="ctr">
              <a:noAutofit/>
            </a:bodyPr>
            <a:lstStyle/>
            <a:p>
              <a:endParaRPr lang="en-US" dirty="0"/>
            </a:p>
          </p:txBody>
        </p:sp>
      </p:grpSp>
      <p:sp>
        <p:nvSpPr>
          <p:cNvPr id="153" name="Triangle">
            <a:extLst>
              <a:ext uri="{FF2B5EF4-FFF2-40B4-BE49-F238E27FC236}">
                <a16:creationId xmlns:a16="http://schemas.microsoft.com/office/drawing/2014/main" id="{30614AC5-33C7-3849-94C6-29575DF29852}"/>
              </a:ext>
            </a:extLst>
          </p:cNvPr>
          <p:cNvSpPr/>
          <p:nvPr/>
        </p:nvSpPr>
        <p:spPr>
          <a:xfrm rot="5400000">
            <a:off x="6627012" y="4647475"/>
            <a:ext cx="156421" cy="15113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miter lim="400000"/>
          </a:ln>
        </p:spPr>
        <p:txBody>
          <a:bodyPr lIns="36000" tIns="36000" rIns="36000" bIns="36000" anchor="ctr"/>
          <a:lstStyle/>
          <a:p>
            <a:endParaRPr lang="en-US" dirty="0"/>
          </a:p>
        </p:txBody>
      </p:sp>
      <p:sp>
        <p:nvSpPr>
          <p:cNvPr id="154" name="Rectangle">
            <a:extLst>
              <a:ext uri="{FF2B5EF4-FFF2-40B4-BE49-F238E27FC236}">
                <a16:creationId xmlns:a16="http://schemas.microsoft.com/office/drawing/2014/main" id="{EC167390-E19B-7040-913B-A40AE49E7255}"/>
              </a:ext>
            </a:extLst>
          </p:cNvPr>
          <p:cNvSpPr/>
          <p:nvPr/>
        </p:nvSpPr>
        <p:spPr>
          <a:xfrm>
            <a:off x="5130691" y="4573200"/>
            <a:ext cx="457972" cy="291274"/>
          </a:xfrm>
          <a:prstGeom prst="rect">
            <a:avLst/>
          </a:prstGeom>
          <a:solidFill>
            <a:srgbClr val="3264C8"/>
          </a:solidFill>
          <a:ln w="38100">
            <a:solidFill>
              <a:srgbClr val="FFFFFF"/>
            </a:solidFill>
            <a:miter lim="400000"/>
          </a:ln>
        </p:spPr>
        <p:txBody>
          <a:bodyPr lIns="36000" tIns="36000" rIns="36000" bIns="36000" anchor="ctr"/>
          <a:lstStyle/>
          <a:p>
            <a:endParaRPr lang="en-US" dirty="0"/>
          </a:p>
        </p:txBody>
      </p:sp>
      <p:sp>
        <p:nvSpPr>
          <p:cNvPr id="155" name="&gt;b4p">
            <a:extLst>
              <a:ext uri="{FF2B5EF4-FFF2-40B4-BE49-F238E27FC236}">
                <a16:creationId xmlns:a16="http://schemas.microsoft.com/office/drawing/2014/main" id="{0B236EDA-39A2-774C-936D-284DC33E05ED}"/>
              </a:ext>
            </a:extLst>
          </p:cNvPr>
          <p:cNvSpPr txBox="1"/>
          <p:nvPr/>
        </p:nvSpPr>
        <p:spPr>
          <a:xfrm>
            <a:off x="5139176" y="4596848"/>
            <a:ext cx="379269"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1000">
                <a:solidFill>
                  <a:srgbClr val="FFFFFF"/>
                </a:solidFill>
              </a:defRPr>
            </a:lvl1pPr>
          </a:lstStyle>
          <a:p>
            <a:r>
              <a:rPr lang="en-US" dirty="0"/>
              <a:t>&gt;b4p</a:t>
            </a:r>
          </a:p>
        </p:txBody>
      </p:sp>
      <p:sp>
        <p:nvSpPr>
          <p:cNvPr id="156" name="B4P">
            <a:extLst>
              <a:ext uri="{FF2B5EF4-FFF2-40B4-BE49-F238E27FC236}">
                <a16:creationId xmlns:a16="http://schemas.microsoft.com/office/drawing/2014/main" id="{8A04DD4C-F718-0140-85F6-9162AC32E02E}"/>
              </a:ext>
            </a:extLst>
          </p:cNvPr>
          <p:cNvSpPr txBox="1"/>
          <p:nvPr/>
        </p:nvSpPr>
        <p:spPr>
          <a:xfrm>
            <a:off x="5522327" y="2581357"/>
            <a:ext cx="791240" cy="5232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ctr">
              <a:defRPr sz="2800" b="1">
                <a:solidFill>
                  <a:srgbClr val="FFFFFF"/>
                </a:solidFill>
              </a:defRPr>
            </a:lvl1pPr>
          </a:lstStyle>
          <a:p>
            <a:r>
              <a:rPr lang="en-US" dirty="0"/>
              <a:t>B4P</a:t>
            </a:r>
          </a:p>
        </p:txBody>
      </p:sp>
      <p:sp>
        <p:nvSpPr>
          <p:cNvPr id="158" name="Excel, XLS, CSV,  XML, JSON, HTML, Zip, Text (and others)">
            <a:extLst>
              <a:ext uri="{FF2B5EF4-FFF2-40B4-BE49-F238E27FC236}">
                <a16:creationId xmlns:a16="http://schemas.microsoft.com/office/drawing/2014/main" id="{960323C8-D566-994A-8D3E-7CE6C284013D}"/>
              </a:ext>
            </a:extLst>
          </p:cNvPr>
          <p:cNvSpPr txBox="1"/>
          <p:nvPr/>
        </p:nvSpPr>
        <p:spPr>
          <a:xfrm>
            <a:off x="5292860" y="5960558"/>
            <a:ext cx="3264674"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defRPr sz="1200">
                <a:solidFill>
                  <a:srgbClr val="535353"/>
                </a:solidFill>
              </a:defRPr>
            </a:pPr>
            <a:r>
              <a:rPr lang="en-US" sz="1000" dirty="0"/>
              <a:t>Excel, CSV,  XML, JSON, HTML, Zip, Text (and others) </a:t>
            </a:r>
          </a:p>
        </p:txBody>
      </p:sp>
      <p:sp>
        <p:nvSpPr>
          <p:cNvPr id="159" name="databases:">
            <a:extLst>
              <a:ext uri="{FF2B5EF4-FFF2-40B4-BE49-F238E27FC236}">
                <a16:creationId xmlns:a16="http://schemas.microsoft.com/office/drawing/2014/main" id="{2EE63A4A-043A-E140-A6A3-53F4435D6AE1}"/>
              </a:ext>
            </a:extLst>
          </p:cNvPr>
          <p:cNvSpPr txBox="1"/>
          <p:nvPr/>
        </p:nvSpPr>
        <p:spPr>
          <a:xfrm>
            <a:off x="4548113" y="6134779"/>
            <a:ext cx="715899"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r">
              <a:defRPr sz="1200" b="1">
                <a:solidFill>
                  <a:schemeClr val="accent1">
                    <a:satOff val="-3054"/>
                    <a:lumOff val="-11647"/>
                  </a:schemeClr>
                </a:solidFill>
              </a:defRPr>
            </a:lvl1pPr>
          </a:lstStyle>
          <a:p>
            <a:r>
              <a:rPr lang="en-US" sz="1000" dirty="0"/>
              <a:t>databases</a:t>
            </a:r>
          </a:p>
        </p:txBody>
      </p:sp>
      <p:sp>
        <p:nvSpPr>
          <p:cNvPr id="160" name="web data:">
            <a:extLst>
              <a:ext uri="{FF2B5EF4-FFF2-40B4-BE49-F238E27FC236}">
                <a16:creationId xmlns:a16="http://schemas.microsoft.com/office/drawing/2014/main" id="{629B5358-4FEB-7F40-8441-EF476F47EA61}"/>
              </a:ext>
            </a:extLst>
          </p:cNvPr>
          <p:cNvSpPr txBox="1"/>
          <p:nvPr/>
        </p:nvSpPr>
        <p:spPr>
          <a:xfrm>
            <a:off x="4625058" y="6320558"/>
            <a:ext cx="638954"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r">
              <a:defRPr sz="1200" b="1">
                <a:solidFill>
                  <a:schemeClr val="accent1">
                    <a:satOff val="-3054"/>
                    <a:lumOff val="-11647"/>
                  </a:schemeClr>
                </a:solidFill>
              </a:defRPr>
            </a:lvl1pPr>
          </a:lstStyle>
          <a:p>
            <a:r>
              <a:rPr lang="en-US" sz="1000" dirty="0"/>
              <a:t>web data</a:t>
            </a:r>
          </a:p>
        </p:txBody>
      </p:sp>
      <p:sp>
        <p:nvSpPr>
          <p:cNvPr id="161" name="other data:">
            <a:extLst>
              <a:ext uri="{FF2B5EF4-FFF2-40B4-BE49-F238E27FC236}">
                <a16:creationId xmlns:a16="http://schemas.microsoft.com/office/drawing/2014/main" id="{196F8AE7-9BA5-BF4D-A0DD-0F1EF6857AEC}"/>
              </a:ext>
            </a:extLst>
          </p:cNvPr>
          <p:cNvSpPr txBox="1"/>
          <p:nvPr/>
        </p:nvSpPr>
        <p:spPr>
          <a:xfrm>
            <a:off x="4552922" y="6494779"/>
            <a:ext cx="711090" cy="246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lgn="r">
              <a:defRPr sz="1200" b="1">
                <a:solidFill>
                  <a:schemeClr val="accent1">
                    <a:satOff val="-3054"/>
                    <a:lumOff val="-11647"/>
                  </a:schemeClr>
                </a:solidFill>
              </a:defRPr>
            </a:lvl1pPr>
          </a:lstStyle>
          <a:p>
            <a:r>
              <a:rPr lang="en-US" sz="1000" dirty="0"/>
              <a:t>other data</a:t>
            </a:r>
          </a:p>
        </p:txBody>
      </p:sp>
      <p:sp>
        <p:nvSpPr>
          <p:cNvPr id="162" name="Line">
            <a:extLst>
              <a:ext uri="{FF2B5EF4-FFF2-40B4-BE49-F238E27FC236}">
                <a16:creationId xmlns:a16="http://schemas.microsoft.com/office/drawing/2014/main" id="{1685F5DC-190A-B94E-9A2D-3E45DCFACC90}"/>
              </a:ext>
            </a:extLst>
          </p:cNvPr>
          <p:cNvSpPr/>
          <p:nvPr/>
        </p:nvSpPr>
        <p:spPr>
          <a:xfrm>
            <a:off x="1992000" y="5877000"/>
            <a:ext cx="7516896" cy="1"/>
          </a:xfrm>
          <a:prstGeom prst="line">
            <a:avLst/>
          </a:prstGeom>
          <a:ln w="12700">
            <a:solidFill>
              <a:srgbClr val="A7A7A7"/>
            </a:solidFill>
          </a:ln>
        </p:spPr>
        <p:txBody>
          <a:bodyPr lIns="45719" rIns="45719"/>
          <a:lstStyle/>
          <a:p>
            <a:endParaRPr lang="en-US" dirty="0"/>
          </a:p>
        </p:txBody>
      </p:sp>
      <p:sp>
        <p:nvSpPr>
          <p:cNvPr id="163" name="TextBox 36">
            <a:extLst>
              <a:ext uri="{FF2B5EF4-FFF2-40B4-BE49-F238E27FC236}">
                <a16:creationId xmlns:a16="http://schemas.microsoft.com/office/drawing/2014/main" id="{0AF224D4-8E8E-1841-BF1D-6FDB72837934}"/>
              </a:ext>
            </a:extLst>
          </p:cNvPr>
          <p:cNvSpPr txBox="1"/>
          <p:nvPr/>
        </p:nvSpPr>
        <p:spPr>
          <a:xfrm>
            <a:off x="2424000" y="6021000"/>
            <a:ext cx="1640345"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1600" b="1">
                <a:solidFill>
                  <a:schemeClr val="accent1">
                    <a:satOff val="-3054"/>
                    <a:lumOff val="-11647"/>
                  </a:schemeClr>
                </a:solidFill>
              </a:defRPr>
            </a:lvl1pPr>
          </a:lstStyle>
          <a:p>
            <a:r>
              <a:rPr lang="en-US" dirty="0"/>
              <a:t>Data Sources</a:t>
            </a:r>
          </a:p>
          <a:p>
            <a:r>
              <a:rPr lang="en-US" dirty="0"/>
              <a:t>and Formats</a:t>
            </a:r>
          </a:p>
        </p:txBody>
      </p:sp>
      <p:sp>
        <p:nvSpPr>
          <p:cNvPr id="164" name="Triangle">
            <a:extLst>
              <a:ext uri="{FF2B5EF4-FFF2-40B4-BE49-F238E27FC236}">
                <a16:creationId xmlns:a16="http://schemas.microsoft.com/office/drawing/2014/main" id="{B68E9693-BDD0-8A49-AC67-4ADCD8EEA542}"/>
              </a:ext>
            </a:extLst>
          </p:cNvPr>
          <p:cNvSpPr/>
          <p:nvPr/>
        </p:nvSpPr>
        <p:spPr>
          <a:xfrm rot="5400000">
            <a:off x="5606617" y="3054383"/>
            <a:ext cx="710111" cy="73934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miter lim="400000"/>
          </a:ln>
        </p:spPr>
        <p:txBody>
          <a:bodyPr lIns="36000" tIns="36000" rIns="36000" bIns="36000" anchor="ctr"/>
          <a:lstStyle/>
          <a:p>
            <a:endParaRPr lang="en-US" dirty="0"/>
          </a:p>
        </p:txBody>
      </p:sp>
      <p:grpSp>
        <p:nvGrpSpPr>
          <p:cNvPr id="165" name="Group">
            <a:extLst>
              <a:ext uri="{FF2B5EF4-FFF2-40B4-BE49-F238E27FC236}">
                <a16:creationId xmlns:a16="http://schemas.microsoft.com/office/drawing/2014/main" id="{17029C2B-59F7-EC4C-B73E-8FC7D31DC6E1}"/>
              </a:ext>
            </a:extLst>
          </p:cNvPr>
          <p:cNvGrpSpPr/>
          <p:nvPr/>
        </p:nvGrpSpPr>
        <p:grpSpPr>
          <a:xfrm>
            <a:off x="8447910" y="2928324"/>
            <a:ext cx="667889" cy="788699"/>
            <a:chOff x="0" y="0"/>
            <a:chExt cx="667887" cy="788698"/>
          </a:xfrm>
        </p:grpSpPr>
        <p:sp>
          <p:nvSpPr>
            <p:cNvPr id="166" name="Rectangle">
              <a:extLst>
                <a:ext uri="{FF2B5EF4-FFF2-40B4-BE49-F238E27FC236}">
                  <a16:creationId xmlns:a16="http://schemas.microsoft.com/office/drawing/2014/main" id="{89C5C84C-27DC-344B-9DBC-4BB0A7BEBB0B}"/>
                </a:ext>
              </a:extLst>
            </p:cNvPr>
            <p:cNvSpPr/>
            <p:nvPr/>
          </p:nvSpPr>
          <p:spPr>
            <a:xfrm>
              <a:off x="5014" y="0"/>
              <a:ext cx="662874" cy="768910"/>
            </a:xfrm>
            <a:prstGeom prst="rect">
              <a:avLst/>
            </a:prstGeom>
            <a:solidFill>
              <a:srgbClr val="FFFFFF"/>
            </a:solidFill>
            <a:ln w="12700" cap="flat">
              <a:solidFill>
                <a:schemeClr val="accent1">
                  <a:satOff val="-3054"/>
                  <a:lumOff val="-11647"/>
                </a:schemeClr>
              </a:solidFill>
              <a:prstDash val="solid"/>
              <a:round/>
            </a:ln>
            <a:effectLst>
              <a:outerShdw blurRad="38100" dist="58100" dir="6673739" rotWithShape="0">
                <a:srgbClr val="000000">
                  <a:alpha val="38000"/>
                </a:srgbClr>
              </a:outerShdw>
            </a:effectLst>
          </p:spPr>
          <p:txBody>
            <a:bodyPr wrap="square" lIns="36000" tIns="36000" rIns="36000" bIns="36000" numCol="1" anchor="ctr">
              <a:noAutofit/>
            </a:bodyPr>
            <a:lstStyle/>
            <a:p>
              <a:endParaRPr lang="en-US" dirty="0"/>
            </a:p>
          </p:txBody>
        </p:sp>
        <p:sp>
          <p:nvSpPr>
            <p:cNvPr id="167" name="Bar Chart">
              <a:extLst>
                <a:ext uri="{FF2B5EF4-FFF2-40B4-BE49-F238E27FC236}">
                  <a16:creationId xmlns:a16="http://schemas.microsoft.com/office/drawing/2014/main" id="{7B41146E-0B63-8749-B41B-5A4EA488A403}"/>
                </a:ext>
              </a:extLst>
            </p:cNvPr>
            <p:cNvSpPr/>
            <p:nvPr/>
          </p:nvSpPr>
          <p:spPr>
            <a:xfrm>
              <a:off x="54718" y="27068"/>
              <a:ext cx="262121" cy="261425"/>
            </a:xfrm>
            <a:custGeom>
              <a:avLst/>
              <a:gdLst/>
              <a:ahLst/>
              <a:cxnLst>
                <a:cxn ang="0">
                  <a:pos x="wd2" y="hd2"/>
                </a:cxn>
                <a:cxn ang="5400000">
                  <a:pos x="wd2" y="hd2"/>
                </a:cxn>
                <a:cxn ang="10800000">
                  <a:pos x="wd2" y="hd2"/>
                </a:cxn>
                <a:cxn ang="16200000">
                  <a:pos x="wd2" y="hd2"/>
                </a:cxn>
              </a:cxnLst>
              <a:rect l="0" t="0" r="r" b="b"/>
              <a:pathLst>
                <a:path w="21600" h="21600" extrusionOk="0">
                  <a:moveTo>
                    <a:pt x="194" y="0"/>
                  </a:moveTo>
                  <a:cubicBezTo>
                    <a:pt x="87" y="0"/>
                    <a:pt x="0" y="87"/>
                    <a:pt x="0" y="194"/>
                  </a:cubicBezTo>
                  <a:lnTo>
                    <a:pt x="0" y="21404"/>
                  </a:lnTo>
                  <a:cubicBezTo>
                    <a:pt x="0" y="21511"/>
                    <a:pt x="87" y="21600"/>
                    <a:pt x="194" y="21600"/>
                  </a:cubicBezTo>
                  <a:lnTo>
                    <a:pt x="21406" y="21600"/>
                  </a:lnTo>
                  <a:cubicBezTo>
                    <a:pt x="21513" y="21600"/>
                    <a:pt x="21600" y="21511"/>
                    <a:pt x="21600" y="21404"/>
                  </a:cubicBezTo>
                  <a:lnTo>
                    <a:pt x="21600" y="20822"/>
                  </a:lnTo>
                  <a:cubicBezTo>
                    <a:pt x="21600" y="20715"/>
                    <a:pt x="21513" y="20628"/>
                    <a:pt x="21406" y="20628"/>
                  </a:cubicBezTo>
                  <a:lnTo>
                    <a:pt x="1163" y="20628"/>
                  </a:lnTo>
                  <a:cubicBezTo>
                    <a:pt x="1057" y="20628"/>
                    <a:pt x="970" y="20539"/>
                    <a:pt x="970" y="20432"/>
                  </a:cubicBezTo>
                  <a:lnTo>
                    <a:pt x="970" y="194"/>
                  </a:lnTo>
                  <a:cubicBezTo>
                    <a:pt x="970" y="87"/>
                    <a:pt x="883" y="0"/>
                    <a:pt x="776" y="0"/>
                  </a:cubicBezTo>
                  <a:lnTo>
                    <a:pt x="194" y="0"/>
                  </a:lnTo>
                  <a:close/>
                  <a:moveTo>
                    <a:pt x="16860" y="3004"/>
                  </a:moveTo>
                  <a:lnTo>
                    <a:pt x="16860" y="19065"/>
                  </a:lnTo>
                  <a:lnTo>
                    <a:pt x="19553" y="19065"/>
                  </a:lnTo>
                  <a:lnTo>
                    <a:pt x="19553" y="3004"/>
                  </a:lnTo>
                  <a:lnTo>
                    <a:pt x="16860" y="3004"/>
                  </a:lnTo>
                  <a:close/>
                  <a:moveTo>
                    <a:pt x="7272" y="6922"/>
                  </a:moveTo>
                  <a:lnTo>
                    <a:pt x="7272" y="19065"/>
                  </a:lnTo>
                  <a:lnTo>
                    <a:pt x="9965" y="19065"/>
                  </a:lnTo>
                  <a:lnTo>
                    <a:pt x="9965" y="6922"/>
                  </a:lnTo>
                  <a:lnTo>
                    <a:pt x="7272" y="6922"/>
                  </a:lnTo>
                  <a:close/>
                  <a:moveTo>
                    <a:pt x="12066" y="10127"/>
                  </a:moveTo>
                  <a:lnTo>
                    <a:pt x="12066" y="19065"/>
                  </a:lnTo>
                  <a:lnTo>
                    <a:pt x="14759" y="19065"/>
                  </a:lnTo>
                  <a:lnTo>
                    <a:pt x="14759" y="10127"/>
                  </a:lnTo>
                  <a:lnTo>
                    <a:pt x="12066" y="10127"/>
                  </a:lnTo>
                  <a:close/>
                  <a:moveTo>
                    <a:pt x="2478" y="15151"/>
                  </a:moveTo>
                  <a:lnTo>
                    <a:pt x="2478" y="19065"/>
                  </a:lnTo>
                  <a:lnTo>
                    <a:pt x="5171" y="19065"/>
                  </a:lnTo>
                  <a:lnTo>
                    <a:pt x="5171" y="15151"/>
                  </a:lnTo>
                  <a:lnTo>
                    <a:pt x="2478" y="15151"/>
                  </a:lnTo>
                  <a:close/>
                </a:path>
              </a:pathLst>
            </a:custGeom>
            <a:solidFill>
              <a:srgbClr val="FFFFFF"/>
            </a:solidFill>
            <a:ln w="9525" cap="flat">
              <a:solidFill>
                <a:schemeClr val="accent1"/>
              </a:solidFill>
              <a:prstDash val="solid"/>
              <a:round/>
            </a:ln>
            <a:effectLst/>
          </p:spPr>
          <p:txBody>
            <a:bodyPr wrap="square" lIns="36000" tIns="36000" rIns="36000" bIns="36000" numCol="1" anchor="ctr">
              <a:noAutofit/>
            </a:bodyPr>
            <a:lstStyle/>
            <a:p>
              <a:endParaRPr lang="en-US" dirty="0"/>
            </a:p>
          </p:txBody>
        </p:sp>
        <p:sp>
          <p:nvSpPr>
            <p:cNvPr id="168" name="Line Graph">
              <a:extLst>
                <a:ext uri="{FF2B5EF4-FFF2-40B4-BE49-F238E27FC236}">
                  <a16:creationId xmlns:a16="http://schemas.microsoft.com/office/drawing/2014/main" id="{6DCC9439-7F3F-1A47-B2F7-B487D5FA7A00}"/>
                </a:ext>
              </a:extLst>
            </p:cNvPr>
            <p:cNvSpPr/>
            <p:nvPr/>
          </p:nvSpPr>
          <p:spPr>
            <a:xfrm>
              <a:off x="371702" y="53647"/>
              <a:ext cx="208820" cy="208267"/>
            </a:xfrm>
            <a:custGeom>
              <a:avLst/>
              <a:gdLst/>
              <a:ahLst/>
              <a:cxnLst>
                <a:cxn ang="0">
                  <a:pos x="wd2" y="hd2"/>
                </a:cxn>
                <a:cxn ang="5400000">
                  <a:pos x="wd2" y="hd2"/>
                </a:cxn>
                <a:cxn ang="10800000">
                  <a:pos x="wd2" y="hd2"/>
                </a:cxn>
                <a:cxn ang="16200000">
                  <a:pos x="wd2" y="hd2"/>
                </a:cxn>
              </a:cxnLst>
              <a:rect l="0" t="0" r="r" b="b"/>
              <a:pathLst>
                <a:path w="21600" h="21600" extrusionOk="0">
                  <a:moveTo>
                    <a:pt x="194" y="0"/>
                  </a:moveTo>
                  <a:cubicBezTo>
                    <a:pt x="87" y="0"/>
                    <a:pt x="0" y="87"/>
                    <a:pt x="0" y="194"/>
                  </a:cubicBezTo>
                  <a:lnTo>
                    <a:pt x="0" y="21404"/>
                  </a:lnTo>
                  <a:cubicBezTo>
                    <a:pt x="0" y="21511"/>
                    <a:pt x="87" y="21600"/>
                    <a:pt x="194" y="21600"/>
                  </a:cubicBezTo>
                  <a:lnTo>
                    <a:pt x="21406" y="21600"/>
                  </a:lnTo>
                  <a:cubicBezTo>
                    <a:pt x="21513" y="21600"/>
                    <a:pt x="21600" y="21511"/>
                    <a:pt x="21600" y="21404"/>
                  </a:cubicBezTo>
                  <a:lnTo>
                    <a:pt x="21600" y="20822"/>
                  </a:lnTo>
                  <a:cubicBezTo>
                    <a:pt x="21600" y="20715"/>
                    <a:pt x="21513" y="20628"/>
                    <a:pt x="21406" y="20628"/>
                  </a:cubicBezTo>
                  <a:lnTo>
                    <a:pt x="1163" y="20628"/>
                  </a:lnTo>
                  <a:cubicBezTo>
                    <a:pt x="1057" y="20628"/>
                    <a:pt x="970" y="20539"/>
                    <a:pt x="970" y="20432"/>
                  </a:cubicBezTo>
                  <a:lnTo>
                    <a:pt x="970" y="194"/>
                  </a:lnTo>
                  <a:cubicBezTo>
                    <a:pt x="970" y="87"/>
                    <a:pt x="883" y="0"/>
                    <a:pt x="776" y="0"/>
                  </a:cubicBezTo>
                  <a:lnTo>
                    <a:pt x="194" y="0"/>
                  </a:lnTo>
                  <a:close/>
                  <a:moveTo>
                    <a:pt x="19991" y="7364"/>
                  </a:moveTo>
                  <a:lnTo>
                    <a:pt x="17165" y="8228"/>
                  </a:lnTo>
                  <a:lnTo>
                    <a:pt x="17811" y="8832"/>
                  </a:lnTo>
                  <a:lnTo>
                    <a:pt x="13288" y="13689"/>
                  </a:lnTo>
                  <a:lnTo>
                    <a:pt x="10021" y="10341"/>
                  </a:lnTo>
                  <a:lnTo>
                    <a:pt x="2932" y="17951"/>
                  </a:lnTo>
                  <a:lnTo>
                    <a:pt x="3799" y="18763"/>
                  </a:lnTo>
                  <a:lnTo>
                    <a:pt x="10041" y="12061"/>
                  </a:lnTo>
                  <a:lnTo>
                    <a:pt x="13327" y="15430"/>
                  </a:lnTo>
                  <a:lnTo>
                    <a:pt x="13766" y="14916"/>
                  </a:lnTo>
                  <a:lnTo>
                    <a:pt x="18678" y="9644"/>
                  </a:lnTo>
                  <a:lnTo>
                    <a:pt x="19324" y="10250"/>
                  </a:lnTo>
                  <a:lnTo>
                    <a:pt x="19991" y="7364"/>
                  </a:lnTo>
                  <a:close/>
                </a:path>
              </a:pathLst>
            </a:custGeom>
            <a:solidFill>
              <a:srgbClr val="FFFFFF"/>
            </a:solidFill>
            <a:ln w="9525" cap="flat">
              <a:solidFill>
                <a:schemeClr val="accent1"/>
              </a:solidFill>
              <a:prstDash val="solid"/>
              <a:round/>
            </a:ln>
            <a:effectLst/>
          </p:spPr>
          <p:txBody>
            <a:bodyPr wrap="square" lIns="36000" tIns="36000" rIns="36000" bIns="36000" numCol="1" anchor="ctr">
              <a:noAutofit/>
            </a:bodyPr>
            <a:lstStyle/>
            <a:p>
              <a:endParaRPr lang="en-US" dirty="0"/>
            </a:p>
          </p:txBody>
        </p:sp>
        <p:grpSp>
          <p:nvGrpSpPr>
            <p:cNvPr id="169" name="Group">
              <a:extLst>
                <a:ext uri="{FF2B5EF4-FFF2-40B4-BE49-F238E27FC236}">
                  <a16:creationId xmlns:a16="http://schemas.microsoft.com/office/drawing/2014/main" id="{FEDF2233-1597-EE43-86E1-7659CC14664E}"/>
                </a:ext>
              </a:extLst>
            </p:cNvPr>
            <p:cNvGrpSpPr/>
            <p:nvPr/>
          </p:nvGrpSpPr>
          <p:grpSpPr>
            <a:xfrm>
              <a:off x="50957" y="322563"/>
              <a:ext cx="570988" cy="466136"/>
              <a:chOff x="0" y="0"/>
              <a:chExt cx="570986" cy="466134"/>
            </a:xfrm>
          </p:grpSpPr>
          <p:sp>
            <p:nvSpPr>
              <p:cNvPr id="184" name="Line">
                <a:extLst>
                  <a:ext uri="{FF2B5EF4-FFF2-40B4-BE49-F238E27FC236}">
                    <a16:creationId xmlns:a16="http://schemas.microsoft.com/office/drawing/2014/main" id="{476962E7-74A5-3A44-AF89-44FB3EF90109}"/>
                  </a:ext>
                </a:extLst>
              </p:cNvPr>
              <p:cNvSpPr/>
              <p:nvPr/>
            </p:nvSpPr>
            <p:spPr>
              <a:xfrm flipV="1">
                <a:off x="-1" y="-1"/>
                <a:ext cx="2"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85" name="Line">
                <a:extLst>
                  <a:ext uri="{FF2B5EF4-FFF2-40B4-BE49-F238E27FC236}">
                    <a16:creationId xmlns:a16="http://schemas.microsoft.com/office/drawing/2014/main" id="{5BEA8C42-F5BC-F24B-B26C-2C27CD866AA7}"/>
                  </a:ext>
                </a:extLst>
              </p:cNvPr>
              <p:cNvSpPr/>
              <p:nvPr/>
            </p:nvSpPr>
            <p:spPr>
              <a:xfrm flipV="1">
                <a:off x="95164"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86" name="Line">
                <a:extLst>
                  <a:ext uri="{FF2B5EF4-FFF2-40B4-BE49-F238E27FC236}">
                    <a16:creationId xmlns:a16="http://schemas.microsoft.com/office/drawing/2014/main" id="{34E8DFD3-2494-E243-BB89-D76364C6AA4E}"/>
                  </a:ext>
                </a:extLst>
              </p:cNvPr>
              <p:cNvSpPr/>
              <p:nvPr/>
            </p:nvSpPr>
            <p:spPr>
              <a:xfrm flipV="1">
                <a:off x="570986"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87" name="Line">
                <a:extLst>
                  <a:ext uri="{FF2B5EF4-FFF2-40B4-BE49-F238E27FC236}">
                    <a16:creationId xmlns:a16="http://schemas.microsoft.com/office/drawing/2014/main" id="{55347890-8108-F145-B0C9-D7E8E3E1FBAA}"/>
                  </a:ext>
                </a:extLst>
              </p:cNvPr>
              <p:cNvSpPr/>
              <p:nvPr/>
            </p:nvSpPr>
            <p:spPr>
              <a:xfrm flipV="1">
                <a:off x="285493"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88" name="Line">
                <a:extLst>
                  <a:ext uri="{FF2B5EF4-FFF2-40B4-BE49-F238E27FC236}">
                    <a16:creationId xmlns:a16="http://schemas.microsoft.com/office/drawing/2014/main" id="{4F4C9DEA-C75C-AB45-957C-50F710004C50}"/>
                  </a:ext>
                </a:extLst>
              </p:cNvPr>
              <p:cNvSpPr/>
              <p:nvPr/>
            </p:nvSpPr>
            <p:spPr>
              <a:xfrm flipV="1">
                <a:off x="380657"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89" name="Line">
                <a:extLst>
                  <a:ext uri="{FF2B5EF4-FFF2-40B4-BE49-F238E27FC236}">
                    <a16:creationId xmlns:a16="http://schemas.microsoft.com/office/drawing/2014/main" id="{5E375D88-7672-944E-AD77-F8FAD1970578}"/>
                  </a:ext>
                </a:extLst>
              </p:cNvPr>
              <p:cNvSpPr/>
              <p:nvPr/>
            </p:nvSpPr>
            <p:spPr>
              <a:xfrm flipV="1">
                <a:off x="190328"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90" name="Line">
                <a:extLst>
                  <a:ext uri="{FF2B5EF4-FFF2-40B4-BE49-F238E27FC236}">
                    <a16:creationId xmlns:a16="http://schemas.microsoft.com/office/drawing/2014/main" id="{06DAA210-745A-374A-B69F-61DB2A1B9181}"/>
                  </a:ext>
                </a:extLst>
              </p:cNvPr>
              <p:cNvSpPr/>
              <p:nvPr/>
            </p:nvSpPr>
            <p:spPr>
              <a:xfrm flipV="1">
                <a:off x="475822"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grpSp>
        <p:grpSp>
          <p:nvGrpSpPr>
            <p:cNvPr id="170" name="Group">
              <a:extLst>
                <a:ext uri="{FF2B5EF4-FFF2-40B4-BE49-F238E27FC236}">
                  <a16:creationId xmlns:a16="http://schemas.microsoft.com/office/drawing/2014/main" id="{990487DF-E1C7-8E49-94B1-FCC6553BCDDF}"/>
                </a:ext>
              </a:extLst>
            </p:cNvPr>
            <p:cNvGrpSpPr/>
            <p:nvPr/>
          </p:nvGrpSpPr>
          <p:grpSpPr>
            <a:xfrm>
              <a:off x="-1" y="322563"/>
              <a:ext cx="665607" cy="466136"/>
              <a:chOff x="0" y="0"/>
              <a:chExt cx="665605" cy="466134"/>
            </a:xfrm>
          </p:grpSpPr>
          <p:sp>
            <p:nvSpPr>
              <p:cNvPr id="171" name="Line">
                <a:extLst>
                  <a:ext uri="{FF2B5EF4-FFF2-40B4-BE49-F238E27FC236}">
                    <a16:creationId xmlns:a16="http://schemas.microsoft.com/office/drawing/2014/main" id="{E9BFFF1A-8B5E-D84D-86BB-3EF575F53002}"/>
                  </a:ext>
                </a:extLst>
              </p:cNvPr>
              <p:cNvSpPr/>
              <p:nvPr/>
            </p:nvSpPr>
            <p:spPr>
              <a:xfrm>
                <a:off x="3617" y="38844"/>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72" name="Line">
                <a:extLst>
                  <a:ext uri="{FF2B5EF4-FFF2-40B4-BE49-F238E27FC236}">
                    <a16:creationId xmlns:a16="http://schemas.microsoft.com/office/drawing/2014/main" id="{C717B197-6B99-FF4B-8017-3D0C756D5918}"/>
                  </a:ext>
                </a:extLst>
              </p:cNvPr>
              <p:cNvSpPr/>
              <p:nvPr/>
            </p:nvSpPr>
            <p:spPr>
              <a:xfrm>
                <a:off x="0" y="310756"/>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73" name="Line">
                <a:extLst>
                  <a:ext uri="{FF2B5EF4-FFF2-40B4-BE49-F238E27FC236}">
                    <a16:creationId xmlns:a16="http://schemas.microsoft.com/office/drawing/2014/main" id="{6634D96E-967E-8F4E-AB1C-9C87FC84BDBA}"/>
                  </a:ext>
                </a:extLst>
              </p:cNvPr>
              <p:cNvSpPr/>
              <p:nvPr/>
            </p:nvSpPr>
            <p:spPr>
              <a:xfrm>
                <a:off x="0" y="427290"/>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74" name="Line">
                <a:extLst>
                  <a:ext uri="{FF2B5EF4-FFF2-40B4-BE49-F238E27FC236}">
                    <a16:creationId xmlns:a16="http://schemas.microsoft.com/office/drawing/2014/main" id="{07D92386-A564-9743-B693-9D612A88697A}"/>
                  </a:ext>
                </a:extLst>
              </p:cNvPr>
              <p:cNvSpPr/>
              <p:nvPr/>
            </p:nvSpPr>
            <p:spPr>
              <a:xfrm>
                <a:off x="0" y="0"/>
                <a:ext cx="660180" cy="0"/>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75" name="Line">
                <a:extLst>
                  <a:ext uri="{FF2B5EF4-FFF2-40B4-BE49-F238E27FC236}">
                    <a16:creationId xmlns:a16="http://schemas.microsoft.com/office/drawing/2014/main" id="{3CD72882-3AE1-B846-ACB2-0650333B2B00}"/>
                  </a:ext>
                </a:extLst>
              </p:cNvPr>
              <p:cNvSpPr/>
              <p:nvPr/>
            </p:nvSpPr>
            <p:spPr>
              <a:xfrm>
                <a:off x="0" y="77689"/>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76" name="Line">
                <a:extLst>
                  <a:ext uri="{FF2B5EF4-FFF2-40B4-BE49-F238E27FC236}">
                    <a16:creationId xmlns:a16="http://schemas.microsoft.com/office/drawing/2014/main" id="{1444FB43-A3F5-EF4B-BA8C-9FC244321CBF}"/>
                  </a:ext>
                </a:extLst>
              </p:cNvPr>
              <p:cNvSpPr/>
              <p:nvPr/>
            </p:nvSpPr>
            <p:spPr>
              <a:xfrm>
                <a:off x="0" y="466134"/>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77" name="Line">
                <a:extLst>
                  <a:ext uri="{FF2B5EF4-FFF2-40B4-BE49-F238E27FC236}">
                    <a16:creationId xmlns:a16="http://schemas.microsoft.com/office/drawing/2014/main" id="{05996C5B-9447-AE49-8C04-A0C45EFEF3AB}"/>
                  </a:ext>
                </a:extLst>
              </p:cNvPr>
              <p:cNvSpPr/>
              <p:nvPr/>
            </p:nvSpPr>
            <p:spPr>
              <a:xfrm>
                <a:off x="0" y="194222"/>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78" name="Line">
                <a:extLst>
                  <a:ext uri="{FF2B5EF4-FFF2-40B4-BE49-F238E27FC236}">
                    <a16:creationId xmlns:a16="http://schemas.microsoft.com/office/drawing/2014/main" id="{23E7E106-8596-904B-A41E-749913651392}"/>
                  </a:ext>
                </a:extLst>
              </p:cNvPr>
              <p:cNvSpPr/>
              <p:nvPr/>
            </p:nvSpPr>
            <p:spPr>
              <a:xfrm>
                <a:off x="3617" y="116533"/>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79" name="Line">
                <a:extLst>
                  <a:ext uri="{FF2B5EF4-FFF2-40B4-BE49-F238E27FC236}">
                    <a16:creationId xmlns:a16="http://schemas.microsoft.com/office/drawing/2014/main" id="{9CBADF20-FADA-A548-96C1-199FED8FA641}"/>
                  </a:ext>
                </a:extLst>
              </p:cNvPr>
              <p:cNvSpPr/>
              <p:nvPr/>
            </p:nvSpPr>
            <p:spPr>
              <a:xfrm>
                <a:off x="3617" y="388445"/>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80" name="Line">
                <a:extLst>
                  <a:ext uri="{FF2B5EF4-FFF2-40B4-BE49-F238E27FC236}">
                    <a16:creationId xmlns:a16="http://schemas.microsoft.com/office/drawing/2014/main" id="{4279CA8B-3DDD-2144-A78E-35253F3250C0}"/>
                  </a:ext>
                </a:extLst>
              </p:cNvPr>
              <p:cNvSpPr/>
              <p:nvPr/>
            </p:nvSpPr>
            <p:spPr>
              <a:xfrm>
                <a:off x="3617" y="233067"/>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81" name="Line">
                <a:extLst>
                  <a:ext uri="{FF2B5EF4-FFF2-40B4-BE49-F238E27FC236}">
                    <a16:creationId xmlns:a16="http://schemas.microsoft.com/office/drawing/2014/main" id="{7F1F7600-6835-634F-A47F-5A8FEB01097B}"/>
                  </a:ext>
                </a:extLst>
              </p:cNvPr>
              <p:cNvSpPr/>
              <p:nvPr/>
            </p:nvSpPr>
            <p:spPr>
              <a:xfrm>
                <a:off x="1808" y="271911"/>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82" name="Line">
                <a:extLst>
                  <a:ext uri="{FF2B5EF4-FFF2-40B4-BE49-F238E27FC236}">
                    <a16:creationId xmlns:a16="http://schemas.microsoft.com/office/drawing/2014/main" id="{3B94D1FD-F36F-1944-A68B-CCFF16F7A7C5}"/>
                  </a:ext>
                </a:extLst>
              </p:cNvPr>
              <p:cNvSpPr/>
              <p:nvPr/>
            </p:nvSpPr>
            <p:spPr>
              <a:xfrm>
                <a:off x="1808" y="349600"/>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183" name="Line">
                <a:extLst>
                  <a:ext uri="{FF2B5EF4-FFF2-40B4-BE49-F238E27FC236}">
                    <a16:creationId xmlns:a16="http://schemas.microsoft.com/office/drawing/2014/main" id="{ABEE9FF2-4C8D-5D40-AE5D-28A648A20228}"/>
                  </a:ext>
                </a:extLst>
              </p:cNvPr>
              <p:cNvSpPr/>
              <p:nvPr/>
            </p:nvSpPr>
            <p:spPr>
              <a:xfrm>
                <a:off x="5425" y="155378"/>
                <a:ext cx="660181"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grpSp>
      </p:grpSp>
      <p:sp>
        <p:nvSpPr>
          <p:cNvPr id="191" name="TextBox 37">
            <a:extLst>
              <a:ext uri="{FF2B5EF4-FFF2-40B4-BE49-F238E27FC236}">
                <a16:creationId xmlns:a16="http://schemas.microsoft.com/office/drawing/2014/main" id="{FF4A0676-2FE3-D040-9852-D4F294B5E227}"/>
              </a:ext>
            </a:extLst>
          </p:cNvPr>
          <p:cNvSpPr txBox="1"/>
          <p:nvPr/>
        </p:nvSpPr>
        <p:spPr>
          <a:xfrm>
            <a:off x="2180892" y="2960132"/>
            <a:ext cx="1217976" cy="276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r">
              <a:defRPr sz="1200" i="1">
                <a:solidFill>
                  <a:schemeClr val="accent1">
                    <a:satOff val="-3054"/>
                    <a:lumOff val="-11647"/>
                  </a:schemeClr>
                </a:solidFill>
              </a:defRPr>
            </a:lvl1pPr>
          </a:lstStyle>
          <a:p>
            <a:r>
              <a:rPr lang="en-US" dirty="0"/>
              <a:t>spreadsheets</a:t>
            </a:r>
          </a:p>
        </p:txBody>
      </p:sp>
      <p:grpSp>
        <p:nvGrpSpPr>
          <p:cNvPr id="99" name="Gruppieren 98">
            <a:extLst>
              <a:ext uri="{FF2B5EF4-FFF2-40B4-BE49-F238E27FC236}">
                <a16:creationId xmlns:a16="http://schemas.microsoft.com/office/drawing/2014/main" id="{5387DA9D-B4FD-411C-ABE0-52F11B2B457C}"/>
              </a:ext>
            </a:extLst>
          </p:cNvPr>
          <p:cNvGrpSpPr/>
          <p:nvPr/>
        </p:nvGrpSpPr>
        <p:grpSpPr>
          <a:xfrm>
            <a:off x="3683732" y="2960939"/>
            <a:ext cx="287704" cy="288000"/>
            <a:chOff x="3360000" y="3069000"/>
            <a:chExt cx="287704" cy="288000"/>
          </a:xfrm>
        </p:grpSpPr>
        <p:sp>
          <p:nvSpPr>
            <p:cNvPr id="100" name="Rechteck: abgerundete Ecken 99">
              <a:extLst>
                <a:ext uri="{FF2B5EF4-FFF2-40B4-BE49-F238E27FC236}">
                  <a16:creationId xmlns:a16="http://schemas.microsoft.com/office/drawing/2014/main" id="{04F489CC-FEBB-440B-8272-D3230E055B9A}"/>
                </a:ext>
              </a:extLst>
            </p:cNvPr>
            <p:cNvSpPr/>
            <p:nvPr/>
          </p:nvSpPr>
          <p:spPr>
            <a:xfrm>
              <a:off x="3431704" y="3104964"/>
              <a:ext cx="216000" cy="216000"/>
            </a:xfrm>
            <a:prstGeom prst="roundRect">
              <a:avLst>
                <a:gd name="adj" fmla="val 11155"/>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wrap="square" lIns="36000" tIns="36000" rIns="36000" bIns="36000" numCol="1" anchor="ctr">
              <a:noAutofit/>
            </a:bodyPr>
            <a:lstStyle/>
            <a:p>
              <a:endParaRPr lang="en-US" dirty="0">
                <a:solidFill>
                  <a:schemeClr val="tx1"/>
                </a:solidFill>
              </a:endParaRPr>
            </a:p>
          </p:txBody>
        </p:sp>
        <p:cxnSp>
          <p:nvCxnSpPr>
            <p:cNvPr id="101" name="Gerader Verbinder 100">
              <a:extLst>
                <a:ext uri="{FF2B5EF4-FFF2-40B4-BE49-F238E27FC236}">
                  <a16:creationId xmlns:a16="http://schemas.microsoft.com/office/drawing/2014/main" id="{5DC1006A-89F7-4117-9132-6BB3B33CC1FD}"/>
                </a:ext>
              </a:extLst>
            </p:cNvPr>
            <p:cNvCxnSpPr/>
            <p:nvPr/>
          </p:nvCxnSpPr>
          <p:spPr>
            <a:xfrm>
              <a:off x="3530192"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02" name="Gerader Verbinder 101">
              <a:extLst>
                <a:ext uri="{FF2B5EF4-FFF2-40B4-BE49-F238E27FC236}">
                  <a16:creationId xmlns:a16="http://schemas.microsoft.com/office/drawing/2014/main" id="{360C30E2-62CB-4575-98B1-319951512496}"/>
                </a:ext>
              </a:extLst>
            </p:cNvPr>
            <p:cNvCxnSpPr/>
            <p:nvPr/>
          </p:nvCxnSpPr>
          <p:spPr>
            <a:xfrm>
              <a:off x="3585244"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03" name="Gerader Verbinder 102">
              <a:extLst>
                <a:ext uri="{FF2B5EF4-FFF2-40B4-BE49-F238E27FC236}">
                  <a16:creationId xmlns:a16="http://schemas.microsoft.com/office/drawing/2014/main" id="{EDCD4DB2-799A-4335-AA6C-2B37B0FC9056}"/>
                </a:ext>
              </a:extLst>
            </p:cNvPr>
            <p:cNvCxnSpPr/>
            <p:nvPr/>
          </p:nvCxnSpPr>
          <p:spPr>
            <a:xfrm>
              <a:off x="3530192"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04" name="Gerader Verbinder 103">
              <a:extLst>
                <a:ext uri="{FF2B5EF4-FFF2-40B4-BE49-F238E27FC236}">
                  <a16:creationId xmlns:a16="http://schemas.microsoft.com/office/drawing/2014/main" id="{99AB7435-E157-4031-9773-5B05FECE66B3}"/>
                </a:ext>
              </a:extLst>
            </p:cNvPr>
            <p:cNvCxnSpPr/>
            <p:nvPr/>
          </p:nvCxnSpPr>
          <p:spPr>
            <a:xfrm>
              <a:off x="3585244"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05" name="Gerader Verbinder 104">
              <a:extLst>
                <a:ext uri="{FF2B5EF4-FFF2-40B4-BE49-F238E27FC236}">
                  <a16:creationId xmlns:a16="http://schemas.microsoft.com/office/drawing/2014/main" id="{B5B909F2-A0E6-4FEB-8FFC-8466FDCFADDA}"/>
                </a:ext>
              </a:extLst>
            </p:cNvPr>
            <p:cNvCxnSpPr/>
            <p:nvPr/>
          </p:nvCxnSpPr>
          <p:spPr>
            <a:xfrm>
              <a:off x="3530192"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06" name="Gerader Verbinder 105">
              <a:extLst>
                <a:ext uri="{FF2B5EF4-FFF2-40B4-BE49-F238E27FC236}">
                  <a16:creationId xmlns:a16="http://schemas.microsoft.com/office/drawing/2014/main" id="{8C7E3DB4-F83A-4BAA-B05B-A03798B1903E}"/>
                </a:ext>
              </a:extLst>
            </p:cNvPr>
            <p:cNvCxnSpPr/>
            <p:nvPr/>
          </p:nvCxnSpPr>
          <p:spPr>
            <a:xfrm>
              <a:off x="3585244"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a:extLst>
                <a:ext uri="{FF2B5EF4-FFF2-40B4-BE49-F238E27FC236}">
                  <a16:creationId xmlns:a16="http://schemas.microsoft.com/office/drawing/2014/main" id="{CA469A09-CC54-4ABB-96A7-152345D248B8}"/>
                </a:ext>
              </a:extLst>
            </p:cNvPr>
            <p:cNvCxnSpPr/>
            <p:nvPr/>
          </p:nvCxnSpPr>
          <p:spPr>
            <a:xfrm>
              <a:off x="3530192"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a:extLst>
                <a:ext uri="{FF2B5EF4-FFF2-40B4-BE49-F238E27FC236}">
                  <a16:creationId xmlns:a16="http://schemas.microsoft.com/office/drawing/2014/main" id="{D8C94AA5-0909-46DE-B573-D0F0ADA7BFE3}"/>
                </a:ext>
              </a:extLst>
            </p:cNvPr>
            <p:cNvCxnSpPr/>
            <p:nvPr/>
          </p:nvCxnSpPr>
          <p:spPr>
            <a:xfrm>
              <a:off x="3585244"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a:extLst>
                <a:ext uri="{FF2B5EF4-FFF2-40B4-BE49-F238E27FC236}">
                  <a16:creationId xmlns:a16="http://schemas.microsoft.com/office/drawing/2014/main" id="{9EEA1C58-FFB1-46A1-8BBE-9A6D87155601}"/>
                </a:ext>
              </a:extLst>
            </p:cNvPr>
            <p:cNvCxnSpPr/>
            <p:nvPr/>
          </p:nvCxnSpPr>
          <p:spPr>
            <a:xfrm>
              <a:off x="3530192"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10" name="Gerader Verbinder 109">
              <a:extLst>
                <a:ext uri="{FF2B5EF4-FFF2-40B4-BE49-F238E27FC236}">
                  <a16:creationId xmlns:a16="http://schemas.microsoft.com/office/drawing/2014/main" id="{C87ADDF2-5BD0-48EE-B9C3-DF147008E3AC}"/>
                </a:ext>
              </a:extLst>
            </p:cNvPr>
            <p:cNvCxnSpPr/>
            <p:nvPr/>
          </p:nvCxnSpPr>
          <p:spPr>
            <a:xfrm>
              <a:off x="3585244"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111" name="Trapezoid 110">
              <a:extLst>
                <a:ext uri="{FF2B5EF4-FFF2-40B4-BE49-F238E27FC236}">
                  <a16:creationId xmlns:a16="http://schemas.microsoft.com/office/drawing/2014/main" id="{AB938CA5-17F5-4522-8F20-F12CA64CEE84}"/>
                </a:ext>
              </a:extLst>
            </p:cNvPr>
            <p:cNvSpPr/>
            <p:nvPr/>
          </p:nvSpPr>
          <p:spPr>
            <a:xfrm rot="16200000" flipH="1">
              <a:off x="3306000" y="3123000"/>
              <a:ext cx="288000" cy="180000"/>
            </a:xfrm>
            <a:prstGeom prst="trapezoid">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vert="vert" wrap="square" lIns="36000" tIns="36000" rIns="36000" bIns="36000" numCol="1" anchor="ctr">
              <a:noAutofit/>
            </a:bodyPr>
            <a:lstStyle/>
            <a:p>
              <a:pPr algn="ctr"/>
              <a:r>
                <a:rPr lang="en-US" sz="1400" b="1" dirty="0">
                  <a:solidFill>
                    <a:srgbClr val="A6A6A6"/>
                  </a:solidFill>
                </a:rPr>
                <a:t>X</a:t>
              </a:r>
              <a:endParaRPr lang="en-US" b="1" dirty="0">
                <a:solidFill>
                  <a:srgbClr val="A6A6A6"/>
                </a:solidFill>
              </a:endParaRPr>
            </a:p>
          </p:txBody>
        </p:sp>
      </p:grpSp>
      <p:grpSp>
        <p:nvGrpSpPr>
          <p:cNvPr id="112" name="Gruppieren 111">
            <a:extLst>
              <a:ext uri="{FF2B5EF4-FFF2-40B4-BE49-F238E27FC236}">
                <a16:creationId xmlns:a16="http://schemas.microsoft.com/office/drawing/2014/main" id="{441A85DC-877C-4E19-82CD-237ED9943F37}"/>
              </a:ext>
            </a:extLst>
          </p:cNvPr>
          <p:cNvGrpSpPr/>
          <p:nvPr/>
        </p:nvGrpSpPr>
        <p:grpSpPr>
          <a:xfrm>
            <a:off x="7644214" y="3104923"/>
            <a:ext cx="431636" cy="432080"/>
            <a:chOff x="3360000" y="3069000"/>
            <a:chExt cx="287704" cy="288000"/>
          </a:xfrm>
        </p:grpSpPr>
        <p:sp>
          <p:nvSpPr>
            <p:cNvPr id="113" name="Rechteck: abgerundete Ecken 112">
              <a:extLst>
                <a:ext uri="{FF2B5EF4-FFF2-40B4-BE49-F238E27FC236}">
                  <a16:creationId xmlns:a16="http://schemas.microsoft.com/office/drawing/2014/main" id="{B962FAA1-FBA3-4E2A-BC48-92FF2103CE8E}"/>
                </a:ext>
              </a:extLst>
            </p:cNvPr>
            <p:cNvSpPr/>
            <p:nvPr/>
          </p:nvSpPr>
          <p:spPr>
            <a:xfrm>
              <a:off x="3431704" y="3104964"/>
              <a:ext cx="216000" cy="216000"/>
            </a:xfrm>
            <a:prstGeom prst="roundRect">
              <a:avLst>
                <a:gd name="adj" fmla="val 11155"/>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wrap="square" lIns="36000" tIns="36000" rIns="36000" bIns="36000" numCol="1" anchor="ctr">
              <a:noAutofit/>
            </a:bodyPr>
            <a:lstStyle/>
            <a:p>
              <a:endParaRPr lang="en-US" dirty="0">
                <a:solidFill>
                  <a:schemeClr val="tx1"/>
                </a:solidFill>
              </a:endParaRPr>
            </a:p>
          </p:txBody>
        </p:sp>
        <p:cxnSp>
          <p:nvCxnSpPr>
            <p:cNvPr id="114" name="Gerader Verbinder 113">
              <a:extLst>
                <a:ext uri="{FF2B5EF4-FFF2-40B4-BE49-F238E27FC236}">
                  <a16:creationId xmlns:a16="http://schemas.microsoft.com/office/drawing/2014/main" id="{2D6B2A07-6B51-4F2C-A293-A3BB7F1DE9CD}"/>
                </a:ext>
              </a:extLst>
            </p:cNvPr>
            <p:cNvCxnSpPr/>
            <p:nvPr/>
          </p:nvCxnSpPr>
          <p:spPr>
            <a:xfrm>
              <a:off x="3530192"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15" name="Gerader Verbinder 114">
              <a:extLst>
                <a:ext uri="{FF2B5EF4-FFF2-40B4-BE49-F238E27FC236}">
                  <a16:creationId xmlns:a16="http://schemas.microsoft.com/office/drawing/2014/main" id="{7A6116B1-9883-4490-BFD5-650BFE84E666}"/>
                </a:ext>
              </a:extLst>
            </p:cNvPr>
            <p:cNvCxnSpPr/>
            <p:nvPr/>
          </p:nvCxnSpPr>
          <p:spPr>
            <a:xfrm>
              <a:off x="3585244"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16" name="Gerader Verbinder 115">
              <a:extLst>
                <a:ext uri="{FF2B5EF4-FFF2-40B4-BE49-F238E27FC236}">
                  <a16:creationId xmlns:a16="http://schemas.microsoft.com/office/drawing/2014/main" id="{156405F1-34C3-4167-8DF1-F213D91EA0ED}"/>
                </a:ext>
              </a:extLst>
            </p:cNvPr>
            <p:cNvCxnSpPr/>
            <p:nvPr/>
          </p:nvCxnSpPr>
          <p:spPr>
            <a:xfrm>
              <a:off x="3530192"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17" name="Gerader Verbinder 116">
              <a:extLst>
                <a:ext uri="{FF2B5EF4-FFF2-40B4-BE49-F238E27FC236}">
                  <a16:creationId xmlns:a16="http://schemas.microsoft.com/office/drawing/2014/main" id="{A42BEE70-0F39-4917-B2DE-4513E64C9E04}"/>
                </a:ext>
              </a:extLst>
            </p:cNvPr>
            <p:cNvCxnSpPr/>
            <p:nvPr/>
          </p:nvCxnSpPr>
          <p:spPr>
            <a:xfrm>
              <a:off x="3585244"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18" name="Gerader Verbinder 117">
              <a:extLst>
                <a:ext uri="{FF2B5EF4-FFF2-40B4-BE49-F238E27FC236}">
                  <a16:creationId xmlns:a16="http://schemas.microsoft.com/office/drawing/2014/main" id="{9340FAD6-AB5C-44F4-BD90-9F88A79A00BD}"/>
                </a:ext>
              </a:extLst>
            </p:cNvPr>
            <p:cNvCxnSpPr/>
            <p:nvPr/>
          </p:nvCxnSpPr>
          <p:spPr>
            <a:xfrm>
              <a:off x="3530192"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40" name="Gerader Verbinder 139">
              <a:extLst>
                <a:ext uri="{FF2B5EF4-FFF2-40B4-BE49-F238E27FC236}">
                  <a16:creationId xmlns:a16="http://schemas.microsoft.com/office/drawing/2014/main" id="{39A6DCA6-BAC4-469A-A06C-3939B29661B0}"/>
                </a:ext>
              </a:extLst>
            </p:cNvPr>
            <p:cNvCxnSpPr/>
            <p:nvPr/>
          </p:nvCxnSpPr>
          <p:spPr>
            <a:xfrm>
              <a:off x="3585244"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50" name="Gerader Verbinder 149">
              <a:extLst>
                <a:ext uri="{FF2B5EF4-FFF2-40B4-BE49-F238E27FC236}">
                  <a16:creationId xmlns:a16="http://schemas.microsoft.com/office/drawing/2014/main" id="{72F6D2A3-55DF-4FB4-8776-85972CC8D2C2}"/>
                </a:ext>
              </a:extLst>
            </p:cNvPr>
            <p:cNvCxnSpPr/>
            <p:nvPr/>
          </p:nvCxnSpPr>
          <p:spPr>
            <a:xfrm>
              <a:off x="3530192"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93" name="Gerader Verbinder 192">
              <a:extLst>
                <a:ext uri="{FF2B5EF4-FFF2-40B4-BE49-F238E27FC236}">
                  <a16:creationId xmlns:a16="http://schemas.microsoft.com/office/drawing/2014/main" id="{14EB13B7-21E3-4A30-845D-684B71E389FC}"/>
                </a:ext>
              </a:extLst>
            </p:cNvPr>
            <p:cNvCxnSpPr/>
            <p:nvPr/>
          </p:nvCxnSpPr>
          <p:spPr>
            <a:xfrm>
              <a:off x="3585244"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94" name="Gerader Verbinder 193">
              <a:extLst>
                <a:ext uri="{FF2B5EF4-FFF2-40B4-BE49-F238E27FC236}">
                  <a16:creationId xmlns:a16="http://schemas.microsoft.com/office/drawing/2014/main" id="{9C3BAF72-D6B9-4B97-AAFA-350889B251DB}"/>
                </a:ext>
              </a:extLst>
            </p:cNvPr>
            <p:cNvCxnSpPr/>
            <p:nvPr/>
          </p:nvCxnSpPr>
          <p:spPr>
            <a:xfrm>
              <a:off x="3530192"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95" name="Gerader Verbinder 194">
              <a:extLst>
                <a:ext uri="{FF2B5EF4-FFF2-40B4-BE49-F238E27FC236}">
                  <a16:creationId xmlns:a16="http://schemas.microsoft.com/office/drawing/2014/main" id="{716646DE-7A0D-4A46-99D6-FFE41A4B020B}"/>
                </a:ext>
              </a:extLst>
            </p:cNvPr>
            <p:cNvCxnSpPr/>
            <p:nvPr/>
          </p:nvCxnSpPr>
          <p:spPr>
            <a:xfrm>
              <a:off x="3585244"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196" name="Trapezoid 195">
              <a:extLst>
                <a:ext uri="{FF2B5EF4-FFF2-40B4-BE49-F238E27FC236}">
                  <a16:creationId xmlns:a16="http://schemas.microsoft.com/office/drawing/2014/main" id="{9A738501-5950-427E-8297-83E71B41C780}"/>
                </a:ext>
              </a:extLst>
            </p:cNvPr>
            <p:cNvSpPr/>
            <p:nvPr/>
          </p:nvSpPr>
          <p:spPr>
            <a:xfrm rot="16200000" flipH="1">
              <a:off x="3306000" y="3123000"/>
              <a:ext cx="288000" cy="180000"/>
            </a:xfrm>
            <a:prstGeom prst="trapezoid">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vert="vert" wrap="square" lIns="36000" tIns="36000" rIns="36000" bIns="36000" numCol="1" anchor="ctr">
              <a:noAutofit/>
            </a:bodyPr>
            <a:lstStyle/>
            <a:p>
              <a:pPr algn="ctr"/>
              <a:r>
                <a:rPr lang="en-US" b="1" dirty="0">
                  <a:solidFill>
                    <a:srgbClr val="A6A6A6"/>
                  </a:solidFill>
                </a:rPr>
                <a:t>X</a:t>
              </a:r>
              <a:endParaRPr lang="en-US" sz="2400" b="1" dirty="0">
                <a:solidFill>
                  <a:srgbClr val="A6A6A6"/>
                </a:solidFill>
              </a:endParaRPr>
            </a:p>
          </p:txBody>
        </p:sp>
      </p:grpSp>
      <p:grpSp>
        <p:nvGrpSpPr>
          <p:cNvPr id="13" name="Gruppieren 12">
            <a:extLst>
              <a:ext uri="{FF2B5EF4-FFF2-40B4-BE49-F238E27FC236}">
                <a16:creationId xmlns:a16="http://schemas.microsoft.com/office/drawing/2014/main" id="{9D078F6E-06EE-4D50-9F6B-33FBC713D098}"/>
              </a:ext>
            </a:extLst>
          </p:cNvPr>
          <p:cNvGrpSpPr/>
          <p:nvPr/>
        </p:nvGrpSpPr>
        <p:grpSpPr>
          <a:xfrm>
            <a:off x="3683732" y="3933047"/>
            <a:ext cx="324000" cy="324000"/>
            <a:chOff x="2495600" y="4725144"/>
            <a:chExt cx="324000" cy="324000"/>
          </a:xfrm>
        </p:grpSpPr>
        <p:sp>
          <p:nvSpPr>
            <p:cNvPr id="197" name="World">
              <a:extLst>
                <a:ext uri="{FF2B5EF4-FFF2-40B4-BE49-F238E27FC236}">
                  <a16:creationId xmlns:a16="http://schemas.microsoft.com/office/drawing/2014/main" id="{71D56DC9-E791-4500-B38F-6CF0CB5E2422}"/>
                </a:ext>
              </a:extLst>
            </p:cNvPr>
            <p:cNvSpPr/>
            <p:nvPr/>
          </p:nvSpPr>
          <p:spPr>
            <a:xfrm>
              <a:off x="2495600" y="4725144"/>
              <a:ext cx="324000" cy="32400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5" y="0"/>
                    <a:pt x="0" y="4845"/>
                    <a:pt x="0" y="10800"/>
                  </a:cubicBezTo>
                  <a:cubicBezTo>
                    <a:pt x="0" y="16755"/>
                    <a:pt x="4845" y="21600"/>
                    <a:pt x="10800" y="21600"/>
                  </a:cubicBezTo>
                  <a:cubicBezTo>
                    <a:pt x="16755" y="21600"/>
                    <a:pt x="21600" y="16755"/>
                    <a:pt x="21600" y="10800"/>
                  </a:cubicBezTo>
                  <a:cubicBezTo>
                    <a:pt x="21600" y="4845"/>
                    <a:pt x="16755" y="0"/>
                    <a:pt x="10800" y="0"/>
                  </a:cubicBezTo>
                  <a:close/>
                  <a:moveTo>
                    <a:pt x="11993" y="938"/>
                  </a:moveTo>
                  <a:cubicBezTo>
                    <a:pt x="14122" y="1194"/>
                    <a:pt x="16044" y="2125"/>
                    <a:pt x="17542" y="3512"/>
                  </a:cubicBezTo>
                  <a:cubicBezTo>
                    <a:pt x="16898" y="4108"/>
                    <a:pt x="16188" y="4611"/>
                    <a:pt x="15429" y="5012"/>
                  </a:cubicBezTo>
                  <a:cubicBezTo>
                    <a:pt x="15343" y="4850"/>
                    <a:pt x="15255" y="4689"/>
                    <a:pt x="15162" y="4531"/>
                  </a:cubicBezTo>
                  <a:cubicBezTo>
                    <a:pt x="14347" y="3140"/>
                    <a:pt x="13267" y="1918"/>
                    <a:pt x="11993" y="938"/>
                  </a:cubicBezTo>
                  <a:close/>
                  <a:moveTo>
                    <a:pt x="9560" y="943"/>
                  </a:moveTo>
                  <a:cubicBezTo>
                    <a:pt x="8289" y="1922"/>
                    <a:pt x="7211" y="3142"/>
                    <a:pt x="6397" y="4531"/>
                  </a:cubicBezTo>
                  <a:cubicBezTo>
                    <a:pt x="6308" y="4684"/>
                    <a:pt x="6222" y="4839"/>
                    <a:pt x="6139" y="4995"/>
                  </a:cubicBezTo>
                  <a:cubicBezTo>
                    <a:pt x="5392" y="4597"/>
                    <a:pt x="4693" y="4100"/>
                    <a:pt x="4058" y="3512"/>
                  </a:cubicBezTo>
                  <a:cubicBezTo>
                    <a:pt x="5545" y="2136"/>
                    <a:pt x="7450" y="1207"/>
                    <a:pt x="9560" y="943"/>
                  </a:cubicBezTo>
                  <a:close/>
                  <a:moveTo>
                    <a:pt x="10366" y="1421"/>
                  </a:moveTo>
                  <a:lnTo>
                    <a:pt x="10366" y="6141"/>
                  </a:lnTo>
                  <a:cubicBezTo>
                    <a:pt x="9165" y="6090"/>
                    <a:pt x="8002" y="5827"/>
                    <a:pt x="6920" y="5368"/>
                  </a:cubicBezTo>
                  <a:cubicBezTo>
                    <a:pt x="6992" y="5234"/>
                    <a:pt x="7066" y="5100"/>
                    <a:pt x="7143" y="4968"/>
                  </a:cubicBezTo>
                  <a:cubicBezTo>
                    <a:pt x="7960" y="3575"/>
                    <a:pt x="9062" y="2365"/>
                    <a:pt x="10366" y="1421"/>
                  </a:cubicBezTo>
                  <a:close/>
                  <a:moveTo>
                    <a:pt x="11234" y="1451"/>
                  </a:moveTo>
                  <a:cubicBezTo>
                    <a:pt x="12520" y="2391"/>
                    <a:pt x="13607" y="3589"/>
                    <a:pt x="14415" y="4968"/>
                  </a:cubicBezTo>
                  <a:cubicBezTo>
                    <a:pt x="14495" y="5104"/>
                    <a:pt x="14572" y="5244"/>
                    <a:pt x="14646" y="5383"/>
                  </a:cubicBezTo>
                  <a:cubicBezTo>
                    <a:pt x="13574" y="5833"/>
                    <a:pt x="12424" y="6090"/>
                    <a:pt x="11234" y="6141"/>
                  </a:cubicBezTo>
                  <a:lnTo>
                    <a:pt x="11234" y="1451"/>
                  </a:lnTo>
                  <a:close/>
                  <a:moveTo>
                    <a:pt x="3448" y="4128"/>
                  </a:moveTo>
                  <a:cubicBezTo>
                    <a:pt x="4152" y="4783"/>
                    <a:pt x="4928" y="5335"/>
                    <a:pt x="5759" y="5775"/>
                  </a:cubicBezTo>
                  <a:cubicBezTo>
                    <a:pt x="5120" y="7219"/>
                    <a:pt x="4759" y="8779"/>
                    <a:pt x="4701" y="10368"/>
                  </a:cubicBezTo>
                  <a:lnTo>
                    <a:pt x="876" y="10368"/>
                  </a:lnTo>
                  <a:cubicBezTo>
                    <a:pt x="979" y="7972"/>
                    <a:pt x="1935" y="5793"/>
                    <a:pt x="3448" y="4128"/>
                  </a:cubicBezTo>
                  <a:close/>
                  <a:moveTo>
                    <a:pt x="18152" y="4128"/>
                  </a:moveTo>
                  <a:cubicBezTo>
                    <a:pt x="19665" y="5793"/>
                    <a:pt x="20621" y="7972"/>
                    <a:pt x="20724" y="10368"/>
                  </a:cubicBezTo>
                  <a:lnTo>
                    <a:pt x="16858" y="10368"/>
                  </a:lnTo>
                  <a:cubicBezTo>
                    <a:pt x="16800" y="8785"/>
                    <a:pt x="16441" y="7231"/>
                    <a:pt x="15807" y="5792"/>
                  </a:cubicBezTo>
                  <a:cubicBezTo>
                    <a:pt x="16650" y="5349"/>
                    <a:pt x="17439" y="4792"/>
                    <a:pt x="18152" y="4128"/>
                  </a:cubicBezTo>
                  <a:close/>
                  <a:moveTo>
                    <a:pt x="6541" y="6148"/>
                  </a:moveTo>
                  <a:cubicBezTo>
                    <a:pt x="7739" y="6662"/>
                    <a:pt x="9031" y="6956"/>
                    <a:pt x="10366" y="7008"/>
                  </a:cubicBezTo>
                  <a:lnTo>
                    <a:pt x="10366" y="10368"/>
                  </a:lnTo>
                  <a:lnTo>
                    <a:pt x="5569" y="10368"/>
                  </a:lnTo>
                  <a:cubicBezTo>
                    <a:pt x="5626" y="8908"/>
                    <a:pt x="5956" y="7475"/>
                    <a:pt x="6541" y="6148"/>
                  </a:cubicBezTo>
                  <a:close/>
                  <a:moveTo>
                    <a:pt x="15024" y="6163"/>
                  </a:moveTo>
                  <a:cubicBezTo>
                    <a:pt x="15604" y="7486"/>
                    <a:pt x="15934" y="8914"/>
                    <a:pt x="15991" y="10368"/>
                  </a:cubicBezTo>
                  <a:lnTo>
                    <a:pt x="11234" y="10368"/>
                  </a:lnTo>
                  <a:lnTo>
                    <a:pt x="11234" y="7008"/>
                  </a:lnTo>
                  <a:cubicBezTo>
                    <a:pt x="12557" y="6956"/>
                    <a:pt x="13835" y="6668"/>
                    <a:pt x="15024" y="6163"/>
                  </a:cubicBezTo>
                  <a:close/>
                  <a:moveTo>
                    <a:pt x="876" y="11234"/>
                  </a:moveTo>
                  <a:lnTo>
                    <a:pt x="4700" y="11234"/>
                  </a:lnTo>
                  <a:cubicBezTo>
                    <a:pt x="4753" y="12849"/>
                    <a:pt x="5119" y="14437"/>
                    <a:pt x="5773" y="15903"/>
                  </a:cubicBezTo>
                  <a:cubicBezTo>
                    <a:pt x="4953" y="16335"/>
                    <a:pt x="4185" y="16876"/>
                    <a:pt x="3488" y="17518"/>
                  </a:cubicBezTo>
                  <a:cubicBezTo>
                    <a:pt x="1952" y="15847"/>
                    <a:pt x="980" y="13652"/>
                    <a:pt x="876" y="11234"/>
                  </a:cubicBezTo>
                  <a:close/>
                  <a:moveTo>
                    <a:pt x="5567" y="11234"/>
                  </a:moveTo>
                  <a:lnTo>
                    <a:pt x="10366" y="11234"/>
                  </a:lnTo>
                  <a:lnTo>
                    <a:pt x="10366" y="14676"/>
                  </a:lnTo>
                  <a:cubicBezTo>
                    <a:pt x="9036" y="14728"/>
                    <a:pt x="7749" y="15021"/>
                    <a:pt x="6554" y="15532"/>
                  </a:cubicBezTo>
                  <a:cubicBezTo>
                    <a:pt x="5955" y="14182"/>
                    <a:pt x="5619" y="12720"/>
                    <a:pt x="5567" y="11234"/>
                  </a:cubicBezTo>
                  <a:close/>
                  <a:moveTo>
                    <a:pt x="11234" y="11234"/>
                  </a:moveTo>
                  <a:lnTo>
                    <a:pt x="15992" y="11234"/>
                  </a:lnTo>
                  <a:cubicBezTo>
                    <a:pt x="15940" y="12714"/>
                    <a:pt x="15605" y="14169"/>
                    <a:pt x="15010" y="15515"/>
                  </a:cubicBezTo>
                  <a:cubicBezTo>
                    <a:pt x="13825" y="15013"/>
                    <a:pt x="12552" y="14728"/>
                    <a:pt x="11234" y="14676"/>
                  </a:cubicBezTo>
                  <a:lnTo>
                    <a:pt x="11234" y="11234"/>
                  </a:lnTo>
                  <a:close/>
                  <a:moveTo>
                    <a:pt x="16860" y="11234"/>
                  </a:moveTo>
                  <a:lnTo>
                    <a:pt x="20724" y="11234"/>
                  </a:lnTo>
                  <a:cubicBezTo>
                    <a:pt x="20620" y="13652"/>
                    <a:pt x="19648" y="15847"/>
                    <a:pt x="18112" y="17518"/>
                  </a:cubicBezTo>
                  <a:cubicBezTo>
                    <a:pt x="17406" y="16867"/>
                    <a:pt x="16627" y="16321"/>
                    <a:pt x="15795" y="15886"/>
                  </a:cubicBezTo>
                  <a:cubicBezTo>
                    <a:pt x="16444" y="14425"/>
                    <a:pt x="16807" y="12842"/>
                    <a:pt x="16860" y="11234"/>
                  </a:cubicBezTo>
                  <a:close/>
                  <a:moveTo>
                    <a:pt x="10366" y="15544"/>
                  </a:moveTo>
                  <a:lnTo>
                    <a:pt x="10366" y="20226"/>
                  </a:lnTo>
                  <a:cubicBezTo>
                    <a:pt x="9026" y="19256"/>
                    <a:pt x="7899" y="18005"/>
                    <a:pt x="7077" y="16566"/>
                  </a:cubicBezTo>
                  <a:cubicBezTo>
                    <a:pt x="7029" y="16481"/>
                    <a:pt x="6982" y="16396"/>
                    <a:pt x="6936" y="16310"/>
                  </a:cubicBezTo>
                  <a:cubicBezTo>
                    <a:pt x="8013" y="15855"/>
                    <a:pt x="9170" y="15594"/>
                    <a:pt x="10366" y="15544"/>
                  </a:cubicBezTo>
                  <a:close/>
                  <a:moveTo>
                    <a:pt x="11234" y="15544"/>
                  </a:moveTo>
                  <a:cubicBezTo>
                    <a:pt x="12418" y="15594"/>
                    <a:pt x="13563" y="15849"/>
                    <a:pt x="14631" y="16295"/>
                  </a:cubicBezTo>
                  <a:cubicBezTo>
                    <a:pt x="14582" y="16386"/>
                    <a:pt x="14532" y="16476"/>
                    <a:pt x="14480" y="16566"/>
                  </a:cubicBezTo>
                  <a:cubicBezTo>
                    <a:pt x="13667" y="17990"/>
                    <a:pt x="12556" y="19230"/>
                    <a:pt x="11234" y="20196"/>
                  </a:cubicBezTo>
                  <a:lnTo>
                    <a:pt x="11234" y="15544"/>
                  </a:lnTo>
                  <a:close/>
                  <a:moveTo>
                    <a:pt x="15415" y="16666"/>
                  </a:moveTo>
                  <a:cubicBezTo>
                    <a:pt x="16162" y="17059"/>
                    <a:pt x="16861" y="17548"/>
                    <a:pt x="17498" y="18131"/>
                  </a:cubicBezTo>
                  <a:cubicBezTo>
                    <a:pt x="16023" y="19479"/>
                    <a:pt x="14143" y="20390"/>
                    <a:pt x="12062" y="20655"/>
                  </a:cubicBezTo>
                  <a:cubicBezTo>
                    <a:pt x="13343" y="19655"/>
                    <a:pt x="14426" y="18410"/>
                    <a:pt x="15233" y="16997"/>
                  </a:cubicBezTo>
                  <a:cubicBezTo>
                    <a:pt x="15295" y="16887"/>
                    <a:pt x="15356" y="16777"/>
                    <a:pt x="15415" y="16666"/>
                  </a:cubicBezTo>
                  <a:close/>
                  <a:moveTo>
                    <a:pt x="6153" y="16683"/>
                  </a:moveTo>
                  <a:cubicBezTo>
                    <a:pt x="6209" y="16788"/>
                    <a:pt x="6267" y="16893"/>
                    <a:pt x="6326" y="16997"/>
                  </a:cubicBezTo>
                  <a:cubicBezTo>
                    <a:pt x="7132" y="18407"/>
                    <a:pt x="8212" y="19649"/>
                    <a:pt x="9489" y="20648"/>
                  </a:cubicBezTo>
                  <a:cubicBezTo>
                    <a:pt x="7428" y="20375"/>
                    <a:pt x="5565" y="19468"/>
                    <a:pt x="4102" y="18131"/>
                  </a:cubicBezTo>
                  <a:cubicBezTo>
                    <a:pt x="4730" y="17557"/>
                    <a:pt x="5418" y="17073"/>
                    <a:pt x="6153" y="16683"/>
                  </a:cubicBezTo>
                  <a:close/>
                </a:path>
              </a:pathLst>
            </a:custGeom>
            <a:solidFill>
              <a:srgbClr val="FFFFFF"/>
            </a:solidFill>
            <a:ln w="9525" cap="flat">
              <a:solidFill>
                <a:schemeClr val="bg1"/>
              </a:solidFill>
              <a:prstDash val="solid"/>
              <a:round/>
            </a:ln>
            <a:effectLst>
              <a:outerShdw blurRad="38100" dist="71525" dir="7882388" rotWithShape="0">
                <a:srgbClr val="000000">
                  <a:alpha val="38000"/>
                </a:srgbClr>
              </a:outerShdw>
            </a:effectLst>
          </p:spPr>
          <p:txBody>
            <a:bodyPr wrap="square" lIns="36000" tIns="36000" rIns="36000" bIns="36000" numCol="1" anchor="ctr">
              <a:noAutofit/>
            </a:bodyPr>
            <a:lstStyle/>
            <a:p>
              <a:endParaRPr lang="en-US" dirty="0"/>
            </a:p>
          </p:txBody>
        </p:sp>
        <p:sp>
          <p:nvSpPr>
            <p:cNvPr id="198" name="World">
              <a:extLst>
                <a:ext uri="{FF2B5EF4-FFF2-40B4-BE49-F238E27FC236}">
                  <a16:creationId xmlns:a16="http://schemas.microsoft.com/office/drawing/2014/main" id="{A09BD877-F008-40FC-A404-5A7E7AC46983}"/>
                </a:ext>
              </a:extLst>
            </p:cNvPr>
            <p:cNvSpPr/>
            <p:nvPr/>
          </p:nvSpPr>
          <p:spPr>
            <a:xfrm>
              <a:off x="2495600" y="4725144"/>
              <a:ext cx="324000" cy="32400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5" y="0"/>
                    <a:pt x="0" y="4845"/>
                    <a:pt x="0" y="10800"/>
                  </a:cubicBezTo>
                  <a:cubicBezTo>
                    <a:pt x="0" y="16755"/>
                    <a:pt x="4845" y="21600"/>
                    <a:pt x="10800" y="21600"/>
                  </a:cubicBezTo>
                  <a:cubicBezTo>
                    <a:pt x="16755" y="21600"/>
                    <a:pt x="21600" y="16755"/>
                    <a:pt x="21600" y="10800"/>
                  </a:cubicBezTo>
                  <a:cubicBezTo>
                    <a:pt x="21600" y="4845"/>
                    <a:pt x="16755" y="0"/>
                    <a:pt x="10800" y="0"/>
                  </a:cubicBezTo>
                  <a:close/>
                  <a:moveTo>
                    <a:pt x="11993" y="938"/>
                  </a:moveTo>
                  <a:cubicBezTo>
                    <a:pt x="14122" y="1194"/>
                    <a:pt x="16044" y="2125"/>
                    <a:pt x="17542" y="3512"/>
                  </a:cubicBezTo>
                  <a:cubicBezTo>
                    <a:pt x="16898" y="4108"/>
                    <a:pt x="16188" y="4611"/>
                    <a:pt x="15429" y="5012"/>
                  </a:cubicBezTo>
                  <a:cubicBezTo>
                    <a:pt x="15343" y="4850"/>
                    <a:pt x="15255" y="4689"/>
                    <a:pt x="15162" y="4531"/>
                  </a:cubicBezTo>
                  <a:cubicBezTo>
                    <a:pt x="14347" y="3140"/>
                    <a:pt x="13267" y="1918"/>
                    <a:pt x="11993" y="938"/>
                  </a:cubicBezTo>
                  <a:close/>
                  <a:moveTo>
                    <a:pt x="9560" y="943"/>
                  </a:moveTo>
                  <a:cubicBezTo>
                    <a:pt x="8289" y="1922"/>
                    <a:pt x="7211" y="3142"/>
                    <a:pt x="6397" y="4531"/>
                  </a:cubicBezTo>
                  <a:cubicBezTo>
                    <a:pt x="6308" y="4684"/>
                    <a:pt x="6222" y="4839"/>
                    <a:pt x="6139" y="4995"/>
                  </a:cubicBezTo>
                  <a:cubicBezTo>
                    <a:pt x="5392" y="4597"/>
                    <a:pt x="4693" y="4100"/>
                    <a:pt x="4058" y="3512"/>
                  </a:cubicBezTo>
                  <a:cubicBezTo>
                    <a:pt x="5545" y="2136"/>
                    <a:pt x="7450" y="1207"/>
                    <a:pt x="9560" y="943"/>
                  </a:cubicBezTo>
                  <a:close/>
                  <a:moveTo>
                    <a:pt x="10366" y="1421"/>
                  </a:moveTo>
                  <a:lnTo>
                    <a:pt x="10366" y="6141"/>
                  </a:lnTo>
                  <a:cubicBezTo>
                    <a:pt x="9165" y="6090"/>
                    <a:pt x="8002" y="5827"/>
                    <a:pt x="6920" y="5368"/>
                  </a:cubicBezTo>
                  <a:cubicBezTo>
                    <a:pt x="6992" y="5234"/>
                    <a:pt x="7066" y="5100"/>
                    <a:pt x="7143" y="4968"/>
                  </a:cubicBezTo>
                  <a:cubicBezTo>
                    <a:pt x="7960" y="3575"/>
                    <a:pt x="9062" y="2365"/>
                    <a:pt x="10366" y="1421"/>
                  </a:cubicBezTo>
                  <a:close/>
                  <a:moveTo>
                    <a:pt x="11234" y="1451"/>
                  </a:moveTo>
                  <a:cubicBezTo>
                    <a:pt x="12520" y="2391"/>
                    <a:pt x="13607" y="3589"/>
                    <a:pt x="14415" y="4968"/>
                  </a:cubicBezTo>
                  <a:cubicBezTo>
                    <a:pt x="14495" y="5104"/>
                    <a:pt x="14572" y="5244"/>
                    <a:pt x="14646" y="5383"/>
                  </a:cubicBezTo>
                  <a:cubicBezTo>
                    <a:pt x="13574" y="5833"/>
                    <a:pt x="12424" y="6090"/>
                    <a:pt x="11234" y="6141"/>
                  </a:cubicBezTo>
                  <a:lnTo>
                    <a:pt x="11234" y="1451"/>
                  </a:lnTo>
                  <a:close/>
                  <a:moveTo>
                    <a:pt x="3448" y="4128"/>
                  </a:moveTo>
                  <a:cubicBezTo>
                    <a:pt x="4152" y="4783"/>
                    <a:pt x="4928" y="5335"/>
                    <a:pt x="5759" y="5775"/>
                  </a:cubicBezTo>
                  <a:cubicBezTo>
                    <a:pt x="5120" y="7219"/>
                    <a:pt x="4759" y="8779"/>
                    <a:pt x="4701" y="10368"/>
                  </a:cubicBezTo>
                  <a:lnTo>
                    <a:pt x="876" y="10368"/>
                  </a:lnTo>
                  <a:cubicBezTo>
                    <a:pt x="979" y="7972"/>
                    <a:pt x="1935" y="5793"/>
                    <a:pt x="3448" y="4128"/>
                  </a:cubicBezTo>
                  <a:close/>
                  <a:moveTo>
                    <a:pt x="18152" y="4128"/>
                  </a:moveTo>
                  <a:cubicBezTo>
                    <a:pt x="19665" y="5793"/>
                    <a:pt x="20621" y="7972"/>
                    <a:pt x="20724" y="10368"/>
                  </a:cubicBezTo>
                  <a:lnTo>
                    <a:pt x="16858" y="10368"/>
                  </a:lnTo>
                  <a:cubicBezTo>
                    <a:pt x="16800" y="8785"/>
                    <a:pt x="16441" y="7231"/>
                    <a:pt x="15807" y="5792"/>
                  </a:cubicBezTo>
                  <a:cubicBezTo>
                    <a:pt x="16650" y="5349"/>
                    <a:pt x="17439" y="4792"/>
                    <a:pt x="18152" y="4128"/>
                  </a:cubicBezTo>
                  <a:close/>
                  <a:moveTo>
                    <a:pt x="6541" y="6148"/>
                  </a:moveTo>
                  <a:cubicBezTo>
                    <a:pt x="7739" y="6662"/>
                    <a:pt x="9031" y="6956"/>
                    <a:pt x="10366" y="7008"/>
                  </a:cubicBezTo>
                  <a:lnTo>
                    <a:pt x="10366" y="10368"/>
                  </a:lnTo>
                  <a:lnTo>
                    <a:pt x="5569" y="10368"/>
                  </a:lnTo>
                  <a:cubicBezTo>
                    <a:pt x="5626" y="8908"/>
                    <a:pt x="5956" y="7475"/>
                    <a:pt x="6541" y="6148"/>
                  </a:cubicBezTo>
                  <a:close/>
                  <a:moveTo>
                    <a:pt x="15024" y="6163"/>
                  </a:moveTo>
                  <a:cubicBezTo>
                    <a:pt x="15604" y="7486"/>
                    <a:pt x="15934" y="8914"/>
                    <a:pt x="15991" y="10368"/>
                  </a:cubicBezTo>
                  <a:lnTo>
                    <a:pt x="11234" y="10368"/>
                  </a:lnTo>
                  <a:lnTo>
                    <a:pt x="11234" y="7008"/>
                  </a:lnTo>
                  <a:cubicBezTo>
                    <a:pt x="12557" y="6956"/>
                    <a:pt x="13835" y="6668"/>
                    <a:pt x="15024" y="6163"/>
                  </a:cubicBezTo>
                  <a:close/>
                  <a:moveTo>
                    <a:pt x="876" y="11234"/>
                  </a:moveTo>
                  <a:lnTo>
                    <a:pt x="4700" y="11234"/>
                  </a:lnTo>
                  <a:cubicBezTo>
                    <a:pt x="4753" y="12849"/>
                    <a:pt x="5119" y="14437"/>
                    <a:pt x="5773" y="15903"/>
                  </a:cubicBezTo>
                  <a:cubicBezTo>
                    <a:pt x="4953" y="16335"/>
                    <a:pt x="4185" y="16876"/>
                    <a:pt x="3488" y="17518"/>
                  </a:cubicBezTo>
                  <a:cubicBezTo>
                    <a:pt x="1952" y="15847"/>
                    <a:pt x="980" y="13652"/>
                    <a:pt x="876" y="11234"/>
                  </a:cubicBezTo>
                  <a:close/>
                  <a:moveTo>
                    <a:pt x="5567" y="11234"/>
                  </a:moveTo>
                  <a:lnTo>
                    <a:pt x="10366" y="11234"/>
                  </a:lnTo>
                  <a:lnTo>
                    <a:pt x="10366" y="14676"/>
                  </a:lnTo>
                  <a:cubicBezTo>
                    <a:pt x="9036" y="14728"/>
                    <a:pt x="7749" y="15021"/>
                    <a:pt x="6554" y="15532"/>
                  </a:cubicBezTo>
                  <a:cubicBezTo>
                    <a:pt x="5955" y="14182"/>
                    <a:pt x="5619" y="12720"/>
                    <a:pt x="5567" y="11234"/>
                  </a:cubicBezTo>
                  <a:close/>
                  <a:moveTo>
                    <a:pt x="11234" y="11234"/>
                  </a:moveTo>
                  <a:lnTo>
                    <a:pt x="15992" y="11234"/>
                  </a:lnTo>
                  <a:cubicBezTo>
                    <a:pt x="15940" y="12714"/>
                    <a:pt x="15605" y="14169"/>
                    <a:pt x="15010" y="15515"/>
                  </a:cubicBezTo>
                  <a:cubicBezTo>
                    <a:pt x="13825" y="15013"/>
                    <a:pt x="12552" y="14728"/>
                    <a:pt x="11234" y="14676"/>
                  </a:cubicBezTo>
                  <a:lnTo>
                    <a:pt x="11234" y="11234"/>
                  </a:lnTo>
                  <a:close/>
                  <a:moveTo>
                    <a:pt x="16860" y="11234"/>
                  </a:moveTo>
                  <a:lnTo>
                    <a:pt x="20724" y="11234"/>
                  </a:lnTo>
                  <a:cubicBezTo>
                    <a:pt x="20620" y="13652"/>
                    <a:pt x="19648" y="15847"/>
                    <a:pt x="18112" y="17518"/>
                  </a:cubicBezTo>
                  <a:cubicBezTo>
                    <a:pt x="17406" y="16867"/>
                    <a:pt x="16627" y="16321"/>
                    <a:pt x="15795" y="15886"/>
                  </a:cubicBezTo>
                  <a:cubicBezTo>
                    <a:pt x="16444" y="14425"/>
                    <a:pt x="16807" y="12842"/>
                    <a:pt x="16860" y="11234"/>
                  </a:cubicBezTo>
                  <a:close/>
                  <a:moveTo>
                    <a:pt x="10366" y="15544"/>
                  </a:moveTo>
                  <a:lnTo>
                    <a:pt x="10366" y="20226"/>
                  </a:lnTo>
                  <a:cubicBezTo>
                    <a:pt x="9026" y="19256"/>
                    <a:pt x="7899" y="18005"/>
                    <a:pt x="7077" y="16566"/>
                  </a:cubicBezTo>
                  <a:cubicBezTo>
                    <a:pt x="7029" y="16481"/>
                    <a:pt x="6982" y="16396"/>
                    <a:pt x="6936" y="16310"/>
                  </a:cubicBezTo>
                  <a:cubicBezTo>
                    <a:pt x="8013" y="15855"/>
                    <a:pt x="9170" y="15594"/>
                    <a:pt x="10366" y="15544"/>
                  </a:cubicBezTo>
                  <a:close/>
                  <a:moveTo>
                    <a:pt x="11234" y="15544"/>
                  </a:moveTo>
                  <a:cubicBezTo>
                    <a:pt x="12418" y="15594"/>
                    <a:pt x="13563" y="15849"/>
                    <a:pt x="14631" y="16295"/>
                  </a:cubicBezTo>
                  <a:cubicBezTo>
                    <a:pt x="14582" y="16386"/>
                    <a:pt x="14532" y="16476"/>
                    <a:pt x="14480" y="16566"/>
                  </a:cubicBezTo>
                  <a:cubicBezTo>
                    <a:pt x="13667" y="17990"/>
                    <a:pt x="12556" y="19230"/>
                    <a:pt x="11234" y="20196"/>
                  </a:cubicBezTo>
                  <a:lnTo>
                    <a:pt x="11234" y="15544"/>
                  </a:lnTo>
                  <a:close/>
                  <a:moveTo>
                    <a:pt x="15415" y="16666"/>
                  </a:moveTo>
                  <a:cubicBezTo>
                    <a:pt x="16162" y="17059"/>
                    <a:pt x="16861" y="17548"/>
                    <a:pt x="17498" y="18131"/>
                  </a:cubicBezTo>
                  <a:cubicBezTo>
                    <a:pt x="16023" y="19479"/>
                    <a:pt x="14143" y="20390"/>
                    <a:pt x="12062" y="20655"/>
                  </a:cubicBezTo>
                  <a:cubicBezTo>
                    <a:pt x="13343" y="19655"/>
                    <a:pt x="14426" y="18410"/>
                    <a:pt x="15233" y="16997"/>
                  </a:cubicBezTo>
                  <a:cubicBezTo>
                    <a:pt x="15295" y="16887"/>
                    <a:pt x="15356" y="16777"/>
                    <a:pt x="15415" y="16666"/>
                  </a:cubicBezTo>
                  <a:close/>
                  <a:moveTo>
                    <a:pt x="6153" y="16683"/>
                  </a:moveTo>
                  <a:cubicBezTo>
                    <a:pt x="6209" y="16788"/>
                    <a:pt x="6267" y="16893"/>
                    <a:pt x="6326" y="16997"/>
                  </a:cubicBezTo>
                  <a:cubicBezTo>
                    <a:pt x="7132" y="18407"/>
                    <a:pt x="8212" y="19649"/>
                    <a:pt x="9489" y="20648"/>
                  </a:cubicBezTo>
                  <a:cubicBezTo>
                    <a:pt x="7428" y="20375"/>
                    <a:pt x="5565" y="19468"/>
                    <a:pt x="4102" y="18131"/>
                  </a:cubicBezTo>
                  <a:cubicBezTo>
                    <a:pt x="4730" y="17557"/>
                    <a:pt x="5418" y="17073"/>
                    <a:pt x="6153" y="16683"/>
                  </a:cubicBezTo>
                  <a:close/>
                </a:path>
              </a:pathLst>
            </a:custGeom>
            <a:solidFill>
              <a:srgbClr val="FFFFFF"/>
            </a:solidFill>
            <a:ln w="6350">
              <a:solidFill>
                <a:srgbClr val="535353"/>
              </a:solidFill>
              <a:miter lim="400000"/>
            </a:ln>
          </p:spPr>
          <p:txBody>
            <a:bodyPr lIns="36000" tIns="36000" rIns="36000" bIns="36000" anchor="ctr"/>
            <a:lstStyle/>
            <a:p>
              <a:endParaRPr lang="en-US" dirty="0"/>
            </a:p>
          </p:txBody>
        </p:sp>
      </p:grpSp>
      <p:sp>
        <p:nvSpPr>
          <p:cNvPr id="145" name="TextBox 36">
            <a:extLst>
              <a:ext uri="{FF2B5EF4-FFF2-40B4-BE49-F238E27FC236}">
                <a16:creationId xmlns:a16="http://schemas.microsoft.com/office/drawing/2014/main" id="{7985569B-7F98-314F-9756-A97F722951C7}"/>
              </a:ext>
            </a:extLst>
          </p:cNvPr>
          <p:cNvSpPr txBox="1"/>
          <p:nvPr/>
        </p:nvSpPr>
        <p:spPr>
          <a:xfrm>
            <a:off x="4649830" y="1485000"/>
            <a:ext cx="2379155"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gn="ctr">
              <a:defRPr sz="1600" b="1">
                <a:solidFill>
                  <a:srgbClr val="535353"/>
                </a:solidFill>
              </a:defRPr>
            </a:pPr>
            <a:r>
              <a:rPr lang="en-US" dirty="0">
                <a:solidFill>
                  <a:srgbClr val="3264C8"/>
                </a:solidFill>
              </a:rPr>
              <a:t>B4P Data Integration and Analytics Engine</a:t>
            </a:r>
          </a:p>
        </p:txBody>
      </p:sp>
      <p:sp>
        <p:nvSpPr>
          <p:cNvPr id="3" name="Rounded Rectangle 2">
            <a:extLst>
              <a:ext uri="{FF2B5EF4-FFF2-40B4-BE49-F238E27FC236}">
                <a16:creationId xmlns:a16="http://schemas.microsoft.com/office/drawing/2014/main" id="{8E770696-407E-3145-A75A-35524E57B2D0}"/>
              </a:ext>
            </a:extLst>
          </p:cNvPr>
          <p:cNvSpPr/>
          <p:nvPr/>
        </p:nvSpPr>
        <p:spPr>
          <a:xfrm>
            <a:off x="4824009" y="2613560"/>
            <a:ext cx="2207991" cy="2975440"/>
          </a:xfrm>
          <a:prstGeom prst="roundRect">
            <a:avLst/>
          </a:prstGeom>
          <a:solidFill>
            <a:srgbClr val="3264C8">
              <a:alpha val="7063"/>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124" name="Titel 1">
            <a:extLst>
              <a:ext uri="{FF2B5EF4-FFF2-40B4-BE49-F238E27FC236}">
                <a16:creationId xmlns:a16="http://schemas.microsoft.com/office/drawing/2014/main" id="{5D66EDAA-9A46-9F40-95D9-BF287CE27B2C}"/>
              </a:ext>
            </a:extLst>
          </p:cNvPr>
          <p:cNvSpPr txBox="1">
            <a:spLocks/>
          </p:cNvSpPr>
          <p:nvPr/>
        </p:nvSpPr>
        <p:spPr>
          <a:xfrm>
            <a:off x="467637" y="45000"/>
            <a:ext cx="11232000" cy="390068"/>
          </a:xfrm>
          <a:prstGeom prst="rect">
            <a:avLst/>
          </a:prstGeom>
        </p:spPr>
        <p:txBody>
          <a:bodyPr vert="horz" lIns="0" tIns="45720" rIns="91440" bIns="45720" rtlCol="0" anchor="t" anchorCtr="0">
            <a:noAutofit/>
          </a:bodyPr>
          <a:lst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a:lstStyle>
          <a:p>
            <a:pPr algn="ctr"/>
            <a:r>
              <a:rPr lang="en-US" dirty="0">
                <a:solidFill>
                  <a:schemeClr val="bg1">
                    <a:lumMod val="65000"/>
                  </a:schemeClr>
                </a:solidFill>
              </a:rPr>
              <a:t>Overview</a:t>
            </a:r>
            <a:endParaRPr lang="de-CH" dirty="0">
              <a:solidFill>
                <a:srgbClr val="3264C8"/>
              </a:solidFill>
            </a:endParaRPr>
          </a:p>
        </p:txBody>
      </p:sp>
      <p:sp>
        <p:nvSpPr>
          <p:cNvPr id="157" name="Titel 1">
            <a:extLst>
              <a:ext uri="{FF2B5EF4-FFF2-40B4-BE49-F238E27FC236}">
                <a16:creationId xmlns:a16="http://schemas.microsoft.com/office/drawing/2014/main" id="{4882CD50-774C-7C42-B6AC-A1E0FA5683C6}"/>
              </a:ext>
            </a:extLst>
          </p:cNvPr>
          <p:cNvSpPr txBox="1">
            <a:spLocks/>
          </p:cNvSpPr>
          <p:nvPr/>
        </p:nvSpPr>
        <p:spPr>
          <a:xfrm>
            <a:off x="2928001" y="477000"/>
            <a:ext cx="6192000" cy="504000"/>
          </a:xfrm>
          <a:prstGeom prst="rect">
            <a:avLst/>
          </a:prstGeom>
        </p:spPr>
        <p:txBody>
          <a:bodyPr vert="horz" lIns="0" tIns="45720" rIns="91440" bIns="45720" rtlCol="0" anchor="t" anchorCtr="0">
            <a:noAutofit/>
          </a:bodyPr>
          <a:lst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a:lstStyle>
          <a:p>
            <a:pPr algn="ctr"/>
            <a:r>
              <a:rPr lang="en-US" dirty="0">
                <a:solidFill>
                  <a:srgbClr val="3264C8"/>
                </a:solidFill>
              </a:rPr>
              <a:t>B4P Data Integration and Analytics Engine</a:t>
            </a:r>
            <a:endParaRPr lang="de-CH" dirty="0">
              <a:solidFill>
                <a:srgbClr val="3264C8"/>
              </a:solidFill>
            </a:endParaRPr>
          </a:p>
        </p:txBody>
      </p:sp>
      <p:sp>
        <p:nvSpPr>
          <p:cNvPr id="192" name="Line">
            <a:extLst>
              <a:ext uri="{FF2B5EF4-FFF2-40B4-BE49-F238E27FC236}">
                <a16:creationId xmlns:a16="http://schemas.microsoft.com/office/drawing/2014/main" id="{866A83AE-2754-2F41-B508-CEEE4AB8099D}"/>
              </a:ext>
            </a:extLst>
          </p:cNvPr>
          <p:cNvSpPr/>
          <p:nvPr/>
        </p:nvSpPr>
        <p:spPr>
          <a:xfrm>
            <a:off x="-21684" y="981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4255433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842FF6D9-8B65-433F-86B3-6FB6CD6E60E7}"/>
              </a:ext>
            </a:extLst>
          </p:cNvPr>
          <p:cNvSpPr/>
          <p:nvPr/>
        </p:nvSpPr>
        <p:spPr>
          <a:xfrm>
            <a:off x="911664" y="2567368"/>
            <a:ext cx="2160240" cy="792088"/>
          </a:xfrm>
          <a:prstGeom prst="rect">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ERP</a:t>
            </a:r>
          </a:p>
          <a:p>
            <a:r>
              <a:rPr lang="en-US" sz="1200" b="1" dirty="0">
                <a:solidFill>
                  <a:schemeClr val="tx1"/>
                </a:solidFill>
              </a:rPr>
              <a:t>Site 1</a:t>
            </a:r>
          </a:p>
        </p:txBody>
      </p:sp>
      <p:sp>
        <p:nvSpPr>
          <p:cNvPr id="137" name="Rechteck 136">
            <a:extLst>
              <a:ext uri="{FF2B5EF4-FFF2-40B4-BE49-F238E27FC236}">
                <a16:creationId xmlns:a16="http://schemas.microsoft.com/office/drawing/2014/main" id="{6D818AA1-8853-45E4-AB62-B81C55B65AF3}"/>
              </a:ext>
            </a:extLst>
          </p:cNvPr>
          <p:cNvSpPr/>
          <p:nvPr/>
        </p:nvSpPr>
        <p:spPr>
          <a:xfrm>
            <a:off x="911664" y="3503472"/>
            <a:ext cx="2160240" cy="792088"/>
          </a:xfrm>
          <a:prstGeom prst="rect">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ERP</a:t>
            </a:r>
          </a:p>
          <a:p>
            <a:r>
              <a:rPr lang="en-US" sz="1200" b="1" dirty="0">
                <a:solidFill>
                  <a:schemeClr val="tx1"/>
                </a:solidFill>
              </a:rPr>
              <a:t>Site 2</a:t>
            </a:r>
          </a:p>
        </p:txBody>
      </p:sp>
      <p:sp>
        <p:nvSpPr>
          <p:cNvPr id="2" name="Titel 1">
            <a:extLst>
              <a:ext uri="{FF2B5EF4-FFF2-40B4-BE49-F238E27FC236}">
                <a16:creationId xmlns:a16="http://schemas.microsoft.com/office/drawing/2014/main" id="{4F3CD46D-F37E-4BFA-948D-3177BE247AE8}"/>
              </a:ext>
            </a:extLst>
          </p:cNvPr>
          <p:cNvSpPr>
            <a:spLocks noGrp="1"/>
          </p:cNvSpPr>
          <p:nvPr>
            <p:ph type="title"/>
          </p:nvPr>
        </p:nvSpPr>
        <p:spPr>
          <a:xfrm>
            <a:off x="467637" y="119056"/>
            <a:ext cx="11232000" cy="717944"/>
          </a:xfrm>
        </p:spPr>
        <p:txBody>
          <a:bodyPr/>
          <a:lstStyle/>
          <a:p>
            <a:pPr algn="ctr"/>
            <a:r>
              <a:rPr lang="en-US" dirty="0">
                <a:solidFill>
                  <a:schemeClr val="bg1">
                    <a:lumMod val="65000"/>
                  </a:schemeClr>
                </a:solidFill>
              </a:rPr>
              <a:t>B4P Real-world Use Case #2</a:t>
            </a:r>
            <a:br>
              <a:rPr lang="en-US" dirty="0"/>
            </a:br>
            <a:r>
              <a:rPr lang="en-US" dirty="0">
                <a:solidFill>
                  <a:srgbClr val="3264C8"/>
                </a:solidFill>
              </a:rPr>
              <a:t>Information interchange between multiple different databases</a:t>
            </a:r>
          </a:p>
        </p:txBody>
      </p:sp>
      <p:sp>
        <p:nvSpPr>
          <p:cNvPr id="118" name="Zylinder 117">
            <a:extLst>
              <a:ext uri="{FF2B5EF4-FFF2-40B4-BE49-F238E27FC236}">
                <a16:creationId xmlns:a16="http://schemas.microsoft.com/office/drawing/2014/main" id="{F9E0AB93-8467-4CBB-BBF2-98F7CB6EF624}"/>
              </a:ext>
            </a:extLst>
          </p:cNvPr>
          <p:cNvSpPr/>
          <p:nvPr/>
        </p:nvSpPr>
        <p:spPr>
          <a:xfrm>
            <a:off x="1919776" y="2783392"/>
            <a:ext cx="720000" cy="432000"/>
          </a:xfrm>
          <a:prstGeom prst="can">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en-US" dirty="0"/>
          </a:p>
        </p:txBody>
      </p:sp>
      <p:sp>
        <p:nvSpPr>
          <p:cNvPr id="120" name="Zylinder 119">
            <a:extLst>
              <a:ext uri="{FF2B5EF4-FFF2-40B4-BE49-F238E27FC236}">
                <a16:creationId xmlns:a16="http://schemas.microsoft.com/office/drawing/2014/main" id="{A7146314-D8B1-4EFB-98B0-F97A180D4A83}"/>
              </a:ext>
            </a:extLst>
          </p:cNvPr>
          <p:cNvSpPr/>
          <p:nvPr/>
        </p:nvSpPr>
        <p:spPr>
          <a:xfrm>
            <a:off x="1919776" y="3647488"/>
            <a:ext cx="720000" cy="432000"/>
          </a:xfrm>
          <a:prstGeom prst="can">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en-US" dirty="0"/>
          </a:p>
        </p:txBody>
      </p:sp>
      <p:sp>
        <p:nvSpPr>
          <p:cNvPr id="121" name="Flussdiagramm: Dokument 120">
            <a:extLst>
              <a:ext uri="{FF2B5EF4-FFF2-40B4-BE49-F238E27FC236}">
                <a16:creationId xmlns:a16="http://schemas.microsoft.com/office/drawing/2014/main" id="{316FD1F6-C5BB-4A64-A76A-445BDA2C6741}"/>
              </a:ext>
            </a:extLst>
          </p:cNvPr>
          <p:cNvSpPr/>
          <p:nvPr/>
        </p:nvSpPr>
        <p:spPr>
          <a:xfrm>
            <a:off x="7680416" y="2999416"/>
            <a:ext cx="2160000" cy="720000"/>
          </a:xfrm>
          <a:prstGeom prst="flowChartDocument">
            <a:avLst/>
          </a:prstGeom>
          <a:solidFill>
            <a:schemeClr val="bg1">
              <a:lumMod val="8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Cloud based</a:t>
            </a:r>
          </a:p>
          <a:p>
            <a:r>
              <a:rPr lang="en-US" sz="1200" b="1" dirty="0">
                <a:solidFill>
                  <a:schemeClr val="tx1"/>
                </a:solidFill>
              </a:rPr>
              <a:t>CRM database</a:t>
            </a:r>
          </a:p>
        </p:txBody>
      </p:sp>
      <p:sp>
        <p:nvSpPr>
          <p:cNvPr id="122" name="Zylinder 121">
            <a:extLst>
              <a:ext uri="{FF2B5EF4-FFF2-40B4-BE49-F238E27FC236}">
                <a16:creationId xmlns:a16="http://schemas.microsoft.com/office/drawing/2014/main" id="{C652ABDD-A065-4D7E-AF32-765C5BFAE090}"/>
              </a:ext>
            </a:extLst>
          </p:cNvPr>
          <p:cNvSpPr/>
          <p:nvPr/>
        </p:nvSpPr>
        <p:spPr>
          <a:xfrm>
            <a:off x="8976000" y="3071424"/>
            <a:ext cx="720000" cy="432000"/>
          </a:xfrm>
          <a:prstGeom prst="can">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en-US" dirty="0"/>
          </a:p>
        </p:txBody>
      </p:sp>
      <p:cxnSp>
        <p:nvCxnSpPr>
          <p:cNvPr id="127" name="Gerade Verbindung mit Pfeil 126">
            <a:extLst>
              <a:ext uri="{FF2B5EF4-FFF2-40B4-BE49-F238E27FC236}">
                <a16:creationId xmlns:a16="http://schemas.microsoft.com/office/drawing/2014/main" id="{735812C1-8615-4F6E-953C-9EA338A49C3F}"/>
              </a:ext>
            </a:extLst>
          </p:cNvPr>
          <p:cNvCxnSpPr>
            <a:cxnSpLocks/>
          </p:cNvCxnSpPr>
          <p:nvPr/>
        </p:nvCxnSpPr>
        <p:spPr>
          <a:xfrm>
            <a:off x="3071904" y="3791504"/>
            <a:ext cx="100811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Gerade Verbindung mit Pfeil 127">
            <a:extLst>
              <a:ext uri="{FF2B5EF4-FFF2-40B4-BE49-F238E27FC236}">
                <a16:creationId xmlns:a16="http://schemas.microsoft.com/office/drawing/2014/main" id="{0ED6D46B-7D39-4F7A-AAF8-57D40CE67796}"/>
              </a:ext>
            </a:extLst>
          </p:cNvPr>
          <p:cNvCxnSpPr>
            <a:cxnSpLocks/>
          </p:cNvCxnSpPr>
          <p:nvPr/>
        </p:nvCxnSpPr>
        <p:spPr>
          <a:xfrm flipH="1">
            <a:off x="3071904" y="3647504"/>
            <a:ext cx="100811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Gerade Verbindung mit Pfeil 128">
            <a:extLst>
              <a:ext uri="{FF2B5EF4-FFF2-40B4-BE49-F238E27FC236}">
                <a16:creationId xmlns:a16="http://schemas.microsoft.com/office/drawing/2014/main" id="{9B6DA5FD-1A0A-4521-A2CB-0272D5454B23}"/>
              </a:ext>
            </a:extLst>
          </p:cNvPr>
          <p:cNvCxnSpPr>
            <a:cxnSpLocks/>
          </p:cNvCxnSpPr>
          <p:nvPr/>
        </p:nvCxnSpPr>
        <p:spPr>
          <a:xfrm>
            <a:off x="3071904" y="3071424"/>
            <a:ext cx="100811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Gerade Verbindung mit Pfeil 129">
            <a:extLst>
              <a:ext uri="{FF2B5EF4-FFF2-40B4-BE49-F238E27FC236}">
                <a16:creationId xmlns:a16="http://schemas.microsoft.com/office/drawing/2014/main" id="{E87DB22C-5CCC-43A8-A4DB-1C5CC87504B0}"/>
              </a:ext>
            </a:extLst>
          </p:cNvPr>
          <p:cNvCxnSpPr>
            <a:cxnSpLocks/>
          </p:cNvCxnSpPr>
          <p:nvPr/>
        </p:nvCxnSpPr>
        <p:spPr>
          <a:xfrm flipH="1">
            <a:off x="3071904" y="2927424"/>
            <a:ext cx="100811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Gerade Verbindung mit Pfeil 130">
            <a:extLst>
              <a:ext uri="{FF2B5EF4-FFF2-40B4-BE49-F238E27FC236}">
                <a16:creationId xmlns:a16="http://schemas.microsoft.com/office/drawing/2014/main" id="{E01B25CE-0538-4B47-B04D-4F695820FA56}"/>
              </a:ext>
            </a:extLst>
          </p:cNvPr>
          <p:cNvCxnSpPr>
            <a:cxnSpLocks/>
          </p:cNvCxnSpPr>
          <p:nvPr/>
        </p:nvCxnSpPr>
        <p:spPr>
          <a:xfrm>
            <a:off x="6672304" y="3359456"/>
            <a:ext cx="100811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Gerade Verbindung mit Pfeil 131">
            <a:extLst>
              <a:ext uri="{FF2B5EF4-FFF2-40B4-BE49-F238E27FC236}">
                <a16:creationId xmlns:a16="http://schemas.microsoft.com/office/drawing/2014/main" id="{3DE4C281-5515-41F1-A454-0E44A6C94991}"/>
              </a:ext>
            </a:extLst>
          </p:cNvPr>
          <p:cNvCxnSpPr>
            <a:cxnSpLocks/>
          </p:cNvCxnSpPr>
          <p:nvPr/>
        </p:nvCxnSpPr>
        <p:spPr>
          <a:xfrm flipH="1">
            <a:off x="6672304" y="3215456"/>
            <a:ext cx="100811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3" name="Flussdiagramm: Dokument 132">
            <a:extLst>
              <a:ext uri="{FF2B5EF4-FFF2-40B4-BE49-F238E27FC236}">
                <a16:creationId xmlns:a16="http://schemas.microsoft.com/office/drawing/2014/main" id="{E8D1E20A-268E-4B8D-8DB0-FF2EE2ACB7C3}"/>
              </a:ext>
            </a:extLst>
          </p:cNvPr>
          <p:cNvSpPr/>
          <p:nvPr/>
        </p:nvSpPr>
        <p:spPr>
          <a:xfrm>
            <a:off x="4080000" y="5015640"/>
            <a:ext cx="2592000" cy="863760"/>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Data Xchg Reports</a:t>
            </a:r>
          </a:p>
          <a:p>
            <a:r>
              <a:rPr lang="en-US" sz="1200" dirty="0">
                <a:solidFill>
                  <a:schemeClr val="tx1"/>
                </a:solidFill>
              </a:rPr>
              <a:t>(e.g. changes,</a:t>
            </a:r>
          </a:p>
          <a:p>
            <a:r>
              <a:rPr lang="en-US" sz="1200" dirty="0">
                <a:solidFill>
                  <a:schemeClr val="tx1"/>
                </a:solidFill>
              </a:rPr>
              <a:t>inconsistencies)</a:t>
            </a:r>
          </a:p>
        </p:txBody>
      </p:sp>
      <p:cxnSp>
        <p:nvCxnSpPr>
          <p:cNvPr id="134" name="Gerade Verbindung mit Pfeil 133">
            <a:extLst>
              <a:ext uri="{FF2B5EF4-FFF2-40B4-BE49-F238E27FC236}">
                <a16:creationId xmlns:a16="http://schemas.microsoft.com/office/drawing/2014/main" id="{8A62C015-0325-4CCA-9004-E1A46690623F}"/>
              </a:ext>
            </a:extLst>
          </p:cNvPr>
          <p:cNvCxnSpPr>
            <a:cxnSpLocks/>
          </p:cNvCxnSpPr>
          <p:nvPr/>
        </p:nvCxnSpPr>
        <p:spPr>
          <a:xfrm>
            <a:off x="5376160" y="4079536"/>
            <a:ext cx="0" cy="93610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hteck: abgerundete Ecken 5">
            <a:extLst>
              <a:ext uri="{FF2B5EF4-FFF2-40B4-BE49-F238E27FC236}">
                <a16:creationId xmlns:a16="http://schemas.microsoft.com/office/drawing/2014/main" id="{599D577A-91A0-4167-8FE6-03B5312F303C}"/>
              </a:ext>
            </a:extLst>
          </p:cNvPr>
          <p:cNvSpPr/>
          <p:nvPr/>
        </p:nvSpPr>
        <p:spPr>
          <a:xfrm>
            <a:off x="4080016" y="2639376"/>
            <a:ext cx="2592288" cy="1440160"/>
          </a:xfrm>
          <a:prstGeom prst="roundRect">
            <a:avLst>
              <a:gd name="adj" fmla="val 11065"/>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lstStyle/>
          <a:p>
            <a:endParaRPr lang="en-US" dirty="0">
              <a:solidFill>
                <a:schemeClr val="tx1"/>
              </a:solidFill>
            </a:endParaRPr>
          </a:p>
        </p:txBody>
      </p:sp>
      <p:sp>
        <p:nvSpPr>
          <p:cNvPr id="138" name="Rechteck 137">
            <a:extLst>
              <a:ext uri="{FF2B5EF4-FFF2-40B4-BE49-F238E27FC236}">
                <a16:creationId xmlns:a16="http://schemas.microsoft.com/office/drawing/2014/main" id="{DEB8F4B1-B2FF-4431-AAEC-A1228E8C3B08}"/>
              </a:ext>
            </a:extLst>
          </p:cNvPr>
          <p:cNvSpPr/>
          <p:nvPr/>
        </p:nvSpPr>
        <p:spPr>
          <a:xfrm>
            <a:off x="4080000" y="1343152"/>
            <a:ext cx="2592000" cy="792088"/>
          </a:xfrm>
          <a:prstGeom prst="rec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Lookup Tables</a:t>
            </a:r>
          </a:p>
          <a:p>
            <a:r>
              <a:rPr lang="en-US" sz="1200" b="1" dirty="0">
                <a:solidFill>
                  <a:schemeClr val="tx1"/>
                </a:solidFill>
              </a:rPr>
              <a:t>e.g. exchange rates,</a:t>
            </a:r>
          </a:p>
          <a:p>
            <a:r>
              <a:rPr lang="en-US" sz="1200" b="1" dirty="0">
                <a:solidFill>
                  <a:schemeClr val="tx1"/>
                </a:solidFill>
              </a:rPr>
              <a:t>product portfolios</a:t>
            </a:r>
          </a:p>
        </p:txBody>
      </p:sp>
      <p:cxnSp>
        <p:nvCxnSpPr>
          <p:cNvPr id="139" name="Gerade Verbindung mit Pfeil 138">
            <a:extLst>
              <a:ext uri="{FF2B5EF4-FFF2-40B4-BE49-F238E27FC236}">
                <a16:creationId xmlns:a16="http://schemas.microsoft.com/office/drawing/2014/main" id="{26C3E348-A21F-4154-A5AA-97A3AFF00AFF}"/>
              </a:ext>
            </a:extLst>
          </p:cNvPr>
          <p:cNvCxnSpPr>
            <a:cxnSpLocks/>
          </p:cNvCxnSpPr>
          <p:nvPr/>
        </p:nvCxnSpPr>
        <p:spPr>
          <a:xfrm>
            <a:off x="5375920" y="2135240"/>
            <a:ext cx="0" cy="50405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1" name="Rechteck 140">
            <a:extLst>
              <a:ext uri="{FF2B5EF4-FFF2-40B4-BE49-F238E27FC236}">
                <a16:creationId xmlns:a16="http://schemas.microsoft.com/office/drawing/2014/main" id="{CD533596-06DB-4FBA-BFB6-A337FE0C7E56}"/>
              </a:ext>
            </a:extLst>
          </p:cNvPr>
          <p:cNvSpPr/>
          <p:nvPr/>
        </p:nvSpPr>
        <p:spPr>
          <a:xfrm>
            <a:off x="7392000" y="4007616"/>
            <a:ext cx="3600000" cy="792016"/>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65000"/>
                    <a:lumOff val="35000"/>
                  </a:schemeClr>
                </a:solidFill>
              </a:rPr>
              <a:t>Example 1:</a:t>
            </a:r>
          </a:p>
          <a:p>
            <a:pPr marL="171450" indent="-171450">
              <a:buClr>
                <a:schemeClr val="bg1">
                  <a:lumMod val="50000"/>
                </a:schemeClr>
              </a:buClr>
              <a:buFont typeface="Wingdings" panose="05000000000000000000" pitchFamily="2" charset="2"/>
              <a:buChar char="§"/>
            </a:pPr>
            <a:r>
              <a:rPr lang="en-US" sz="1000" dirty="0">
                <a:solidFill>
                  <a:schemeClr val="tx1">
                    <a:lumMod val="65000"/>
                    <a:lumOff val="35000"/>
                  </a:schemeClr>
                </a:solidFill>
              </a:rPr>
              <a:t>Information about new orders booked into the ERP system will be reported to the CRM system in order to mark the opportunity as "ordered".</a:t>
            </a:r>
          </a:p>
        </p:txBody>
      </p:sp>
      <p:sp>
        <p:nvSpPr>
          <p:cNvPr id="142" name="Rechteck 141">
            <a:extLst>
              <a:ext uri="{FF2B5EF4-FFF2-40B4-BE49-F238E27FC236}">
                <a16:creationId xmlns:a16="http://schemas.microsoft.com/office/drawing/2014/main" id="{8127BBAF-D3A4-43E9-BB55-431E267CA5D1}"/>
              </a:ext>
            </a:extLst>
          </p:cNvPr>
          <p:cNvSpPr/>
          <p:nvPr/>
        </p:nvSpPr>
        <p:spPr>
          <a:xfrm>
            <a:off x="7392000" y="4943719"/>
            <a:ext cx="3600000" cy="1005281"/>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65000"/>
                    <a:lumOff val="35000"/>
                  </a:schemeClr>
                </a:solidFill>
              </a:rPr>
              <a:t>Example 2:</a:t>
            </a:r>
          </a:p>
          <a:p>
            <a:pPr marL="171450" indent="-171450">
              <a:buClr>
                <a:schemeClr val="bg1">
                  <a:lumMod val="50000"/>
                </a:schemeClr>
              </a:buClr>
              <a:buFont typeface="Wingdings" panose="05000000000000000000" pitchFamily="2" charset="2"/>
              <a:buChar char="§"/>
            </a:pPr>
            <a:r>
              <a:rPr lang="en-US" sz="1000" dirty="0">
                <a:solidFill>
                  <a:schemeClr val="tx1">
                    <a:lumMod val="65000"/>
                    <a:lumOff val="35000"/>
                  </a:schemeClr>
                </a:solidFill>
              </a:rPr>
              <a:t>Key dates (e.g. planned order date, delivery dates) for the same opportunity or order are different in the CRM and ERP system.</a:t>
            </a:r>
          </a:p>
          <a:p>
            <a:pPr marL="171450" indent="-171450">
              <a:buClr>
                <a:schemeClr val="bg1">
                  <a:lumMod val="50000"/>
                </a:schemeClr>
              </a:buClr>
              <a:buFont typeface="Wingdings" panose="05000000000000000000" pitchFamily="2" charset="2"/>
              <a:buChar char="§"/>
            </a:pPr>
            <a:r>
              <a:rPr lang="en-US" sz="1000" dirty="0">
                <a:solidFill>
                  <a:schemeClr val="tx1">
                    <a:lumMod val="65000"/>
                    <a:lumOff val="35000"/>
                  </a:schemeClr>
                </a:solidFill>
              </a:rPr>
              <a:t>Report the differences, and, if allowed, use automated rules to resolve the inconsistencies</a:t>
            </a:r>
          </a:p>
        </p:txBody>
      </p:sp>
      <p:sp>
        <p:nvSpPr>
          <p:cNvPr id="27" name="Flussdiagramm: Zentralspeicher 26">
            <a:extLst>
              <a:ext uri="{FF2B5EF4-FFF2-40B4-BE49-F238E27FC236}">
                <a16:creationId xmlns:a16="http://schemas.microsoft.com/office/drawing/2014/main" id="{93ECF062-0067-49DB-BF9C-EC655C39A92A}"/>
              </a:ext>
            </a:extLst>
          </p:cNvPr>
          <p:cNvSpPr/>
          <p:nvPr/>
        </p:nvSpPr>
        <p:spPr>
          <a:xfrm>
            <a:off x="5807720" y="1559400"/>
            <a:ext cx="720000" cy="432000"/>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400" dirty="0">
                <a:solidFill>
                  <a:schemeClr val="tx1"/>
                </a:solidFill>
              </a:rPr>
              <a:t>Excel</a:t>
            </a:r>
          </a:p>
        </p:txBody>
      </p:sp>
      <p:sp>
        <p:nvSpPr>
          <p:cNvPr id="26" name="Flussdiagramm: Zentralspeicher 25">
            <a:extLst>
              <a:ext uri="{FF2B5EF4-FFF2-40B4-BE49-F238E27FC236}">
                <a16:creationId xmlns:a16="http://schemas.microsoft.com/office/drawing/2014/main" id="{7C5F31F0-7C08-45D2-B76E-5E5333DE3897}"/>
              </a:ext>
            </a:extLst>
          </p:cNvPr>
          <p:cNvSpPr/>
          <p:nvPr/>
        </p:nvSpPr>
        <p:spPr>
          <a:xfrm>
            <a:off x="5808000" y="5159400"/>
            <a:ext cx="720000" cy="432000"/>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400" dirty="0">
                <a:solidFill>
                  <a:schemeClr val="tx1"/>
                </a:solidFill>
              </a:rPr>
              <a:t>Excel</a:t>
            </a:r>
          </a:p>
        </p:txBody>
      </p:sp>
      <p:sp>
        <p:nvSpPr>
          <p:cNvPr id="28" name="B4P">
            <a:extLst>
              <a:ext uri="{FF2B5EF4-FFF2-40B4-BE49-F238E27FC236}">
                <a16:creationId xmlns:a16="http://schemas.microsoft.com/office/drawing/2014/main" id="{CFCB3969-E1D5-4FF4-B1E6-733D6486D3CA}"/>
              </a:ext>
            </a:extLst>
          </p:cNvPr>
          <p:cNvSpPr txBox="1"/>
          <p:nvPr/>
        </p:nvSpPr>
        <p:spPr>
          <a:xfrm>
            <a:off x="4656000" y="2737631"/>
            <a:ext cx="1295920" cy="40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nchorCtr="0">
            <a:noAutofit/>
          </a:bodyPr>
          <a:lstStyle>
            <a:lvl1pPr algn="ctr">
              <a:defRPr sz="4200" b="1">
                <a:solidFill>
                  <a:srgbClr val="FFFFFF"/>
                </a:solidFill>
              </a:defRPr>
            </a:lvl1pPr>
          </a:lstStyle>
          <a:p>
            <a:r>
              <a:rPr lang="en-US" sz="5000" noProof="1"/>
              <a:t>B4P</a:t>
            </a:r>
          </a:p>
        </p:txBody>
      </p:sp>
      <p:sp>
        <p:nvSpPr>
          <p:cNvPr id="29" name="Triangle">
            <a:extLst>
              <a:ext uri="{FF2B5EF4-FFF2-40B4-BE49-F238E27FC236}">
                <a16:creationId xmlns:a16="http://schemas.microsoft.com/office/drawing/2014/main" id="{55661D94-5013-489A-B98D-5B4D21EE1777}"/>
              </a:ext>
            </a:extLst>
          </p:cNvPr>
          <p:cNvSpPr/>
          <p:nvPr/>
        </p:nvSpPr>
        <p:spPr>
          <a:xfrm rot="5400000">
            <a:off x="5061688" y="3215525"/>
            <a:ext cx="628462" cy="79191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noFill/>
          </a:ln>
        </p:spPr>
        <p:txBody>
          <a:bodyPr lIns="36000" tIns="36000" rIns="36000" bIns="36000" anchor="ctr"/>
          <a:lstStyle/>
          <a:p>
            <a:endParaRPr lang="en-US" dirty="0"/>
          </a:p>
        </p:txBody>
      </p:sp>
      <p:sp>
        <p:nvSpPr>
          <p:cNvPr id="30" name="Line">
            <a:extLst>
              <a:ext uri="{FF2B5EF4-FFF2-40B4-BE49-F238E27FC236}">
                <a16:creationId xmlns:a16="http://schemas.microsoft.com/office/drawing/2014/main" id="{2C9552F7-2909-B945-B189-CD524A285004}"/>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2092163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ounded Rectangle 3">
            <a:extLst>
              <a:ext uri="{FF2B5EF4-FFF2-40B4-BE49-F238E27FC236}">
                <a16:creationId xmlns:a16="http://schemas.microsoft.com/office/drawing/2014/main" id="{2ABECA9C-9CEC-4079-B4CE-8AAF476210C6}"/>
              </a:ext>
            </a:extLst>
          </p:cNvPr>
          <p:cNvSpPr/>
          <p:nvPr/>
        </p:nvSpPr>
        <p:spPr>
          <a:xfrm>
            <a:off x="7320664" y="1916728"/>
            <a:ext cx="1872000" cy="2376000"/>
          </a:xfrm>
          <a:prstGeom prst="roundRect">
            <a:avLst>
              <a:gd name="adj" fmla="val 4847"/>
            </a:avLst>
          </a:prstGeom>
          <a:solidFill>
            <a:srgbClr val="2850A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400" dirty="0">
                <a:solidFill>
                  <a:schemeClr val="tx1"/>
                </a:solidFill>
              </a:rPr>
              <a:t> 	</a:t>
            </a:r>
          </a:p>
        </p:txBody>
      </p:sp>
      <p:sp>
        <p:nvSpPr>
          <p:cNvPr id="69" name="Rounded Rectangle 3">
            <a:extLst>
              <a:ext uri="{FF2B5EF4-FFF2-40B4-BE49-F238E27FC236}">
                <a16:creationId xmlns:a16="http://schemas.microsoft.com/office/drawing/2014/main" id="{D26847A6-D55E-4906-AADE-C9ABC50923BC}"/>
              </a:ext>
            </a:extLst>
          </p:cNvPr>
          <p:cNvSpPr/>
          <p:nvPr/>
        </p:nvSpPr>
        <p:spPr>
          <a:xfrm>
            <a:off x="2640664" y="1916728"/>
            <a:ext cx="1872000" cy="3816000"/>
          </a:xfrm>
          <a:prstGeom prst="roundRect">
            <a:avLst>
              <a:gd name="adj" fmla="val 4847"/>
            </a:avLst>
          </a:prstGeom>
          <a:solidFill>
            <a:srgbClr val="2850A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400" dirty="0">
                <a:solidFill>
                  <a:schemeClr val="tx1"/>
                </a:solidFill>
              </a:rPr>
              <a:t> 	</a:t>
            </a:r>
          </a:p>
        </p:txBody>
      </p:sp>
      <p:sp>
        <p:nvSpPr>
          <p:cNvPr id="2" name="Titel 1">
            <a:extLst>
              <a:ext uri="{FF2B5EF4-FFF2-40B4-BE49-F238E27FC236}">
                <a16:creationId xmlns:a16="http://schemas.microsoft.com/office/drawing/2014/main" id="{4F3CD46D-F37E-4BFA-948D-3177BE247AE8}"/>
              </a:ext>
            </a:extLst>
          </p:cNvPr>
          <p:cNvSpPr>
            <a:spLocks noGrp="1"/>
          </p:cNvSpPr>
          <p:nvPr>
            <p:ph type="title"/>
          </p:nvPr>
        </p:nvSpPr>
        <p:spPr>
          <a:xfrm>
            <a:off x="467637" y="117000"/>
            <a:ext cx="11232000" cy="717944"/>
          </a:xfrm>
        </p:spPr>
        <p:txBody>
          <a:bodyPr/>
          <a:lstStyle/>
          <a:p>
            <a:pPr algn="ctr"/>
            <a:r>
              <a:rPr lang="en-US" dirty="0">
                <a:solidFill>
                  <a:schemeClr val="bg1">
                    <a:lumMod val="65000"/>
                  </a:schemeClr>
                </a:solidFill>
              </a:rPr>
              <a:t>B4P Real-world Use Case #3</a:t>
            </a:r>
            <a:br>
              <a:rPr lang="en-US" dirty="0"/>
            </a:br>
            <a:r>
              <a:rPr lang="en-US" dirty="0">
                <a:solidFill>
                  <a:srgbClr val="3264C8"/>
                </a:solidFill>
              </a:rPr>
              <a:t>Enriched Business Intelligence from many data sources</a:t>
            </a:r>
          </a:p>
        </p:txBody>
      </p:sp>
      <p:sp>
        <p:nvSpPr>
          <p:cNvPr id="3" name="Textplatzhalter 2">
            <a:extLst>
              <a:ext uri="{FF2B5EF4-FFF2-40B4-BE49-F238E27FC236}">
                <a16:creationId xmlns:a16="http://schemas.microsoft.com/office/drawing/2014/main" id="{A85DB63D-5896-4923-B20B-B15B8884B0AE}"/>
              </a:ext>
            </a:extLst>
          </p:cNvPr>
          <p:cNvSpPr>
            <a:spLocks noGrp="1"/>
          </p:cNvSpPr>
          <p:nvPr>
            <p:ph type="body" sz="quarter" idx="4294967295"/>
          </p:nvPr>
        </p:nvSpPr>
        <p:spPr>
          <a:xfrm>
            <a:off x="1007435" y="6452637"/>
            <a:ext cx="8159850" cy="360363"/>
          </a:xfrm>
        </p:spPr>
        <p:txBody>
          <a:bodyPr>
            <a:normAutofit fontScale="62500" lnSpcReduction="20000"/>
          </a:bodyPr>
          <a:lstStyle/>
          <a:p>
            <a:r>
              <a:rPr lang="en-US" sz="1100" dirty="0"/>
              <a:t>ERP = Enterprise Resource Management Databases (e.g. SAP, Oracle, BAAN, Abacus)</a:t>
            </a:r>
          </a:p>
          <a:p>
            <a:r>
              <a:rPr lang="en-US" sz="1100" dirty="0"/>
              <a:t>CRM = Customer Relationship Database (e.g. Salesforce)</a:t>
            </a:r>
          </a:p>
        </p:txBody>
      </p:sp>
      <p:sp>
        <p:nvSpPr>
          <p:cNvPr id="24" name="Rechteck 23">
            <a:extLst>
              <a:ext uri="{FF2B5EF4-FFF2-40B4-BE49-F238E27FC236}">
                <a16:creationId xmlns:a16="http://schemas.microsoft.com/office/drawing/2014/main" id="{51DEA935-5437-4CC0-98D5-AB5BE417FE89}"/>
              </a:ext>
            </a:extLst>
          </p:cNvPr>
          <p:cNvSpPr/>
          <p:nvPr/>
        </p:nvSpPr>
        <p:spPr>
          <a:xfrm>
            <a:off x="2784288" y="2060592"/>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Filter</a:t>
            </a:r>
          </a:p>
        </p:txBody>
      </p:sp>
      <p:cxnSp>
        <p:nvCxnSpPr>
          <p:cNvPr id="25" name="Gerade Verbindung mit Pfeil 24">
            <a:extLst>
              <a:ext uri="{FF2B5EF4-FFF2-40B4-BE49-F238E27FC236}">
                <a16:creationId xmlns:a16="http://schemas.microsoft.com/office/drawing/2014/main" id="{41C9DA8F-1801-41B1-9CA0-571FA355D2D9}"/>
              </a:ext>
            </a:extLst>
          </p:cNvPr>
          <p:cNvCxnSpPr>
            <a:cxnSpLocks/>
            <a:stCxn id="26" idx="2"/>
          </p:cNvCxnSpPr>
          <p:nvPr/>
        </p:nvCxnSpPr>
        <p:spPr>
          <a:xfrm flipH="1">
            <a:off x="3576376" y="1806491"/>
            <a:ext cx="11832" cy="25423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Flussdiagramm: Dokument 25">
            <a:extLst>
              <a:ext uri="{FF2B5EF4-FFF2-40B4-BE49-F238E27FC236}">
                <a16:creationId xmlns:a16="http://schemas.microsoft.com/office/drawing/2014/main" id="{702E05D4-3E86-4C8D-A248-0DF2BD66D3BA}"/>
              </a:ext>
            </a:extLst>
          </p:cNvPr>
          <p:cNvSpPr/>
          <p:nvPr/>
        </p:nvSpPr>
        <p:spPr>
          <a:xfrm>
            <a:off x="2796120" y="1268728"/>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Orders List</a:t>
            </a:r>
          </a:p>
          <a:p>
            <a:pPr algn="ctr"/>
            <a:r>
              <a:rPr lang="en-US" sz="1200" dirty="0">
                <a:solidFill>
                  <a:schemeClr val="tx1"/>
                </a:solidFill>
              </a:rPr>
              <a:t>from CRM database</a:t>
            </a:r>
          </a:p>
        </p:txBody>
      </p:sp>
      <p:grpSp>
        <p:nvGrpSpPr>
          <p:cNvPr id="27" name="Gruppieren 26">
            <a:extLst>
              <a:ext uri="{FF2B5EF4-FFF2-40B4-BE49-F238E27FC236}">
                <a16:creationId xmlns:a16="http://schemas.microsoft.com/office/drawing/2014/main" id="{0A89649E-1353-4217-818A-4DC8F27A757C}"/>
              </a:ext>
            </a:extLst>
          </p:cNvPr>
          <p:cNvGrpSpPr/>
          <p:nvPr/>
        </p:nvGrpSpPr>
        <p:grpSpPr>
          <a:xfrm>
            <a:off x="3792400" y="2096596"/>
            <a:ext cx="432048" cy="432048"/>
            <a:chOff x="1415480" y="2240868"/>
            <a:chExt cx="432048" cy="432048"/>
          </a:xfrm>
        </p:grpSpPr>
        <p:sp>
          <p:nvSpPr>
            <p:cNvPr id="28" name="Ellipse 27">
              <a:extLst>
                <a:ext uri="{FF2B5EF4-FFF2-40B4-BE49-F238E27FC236}">
                  <a16:creationId xmlns:a16="http://schemas.microsoft.com/office/drawing/2014/main" id="{965CAA6C-F1D4-47ED-A01A-79FD4238819F}"/>
                </a:ext>
              </a:extLst>
            </p:cNvPr>
            <p:cNvSpPr/>
            <p:nvPr/>
          </p:nvSpPr>
          <p:spPr>
            <a:xfrm>
              <a:off x="1415480" y="2240868"/>
              <a:ext cx="432000" cy="72008"/>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cxnSp>
          <p:nvCxnSpPr>
            <p:cNvPr id="29" name="Gerader Verbinder 28">
              <a:extLst>
                <a:ext uri="{FF2B5EF4-FFF2-40B4-BE49-F238E27FC236}">
                  <a16:creationId xmlns:a16="http://schemas.microsoft.com/office/drawing/2014/main" id="{ABF68F8B-8A9C-49A0-8A0C-CCB85620DF4F}"/>
                </a:ext>
              </a:extLst>
            </p:cNvPr>
            <p:cNvCxnSpPr>
              <a:cxnSpLocks/>
            </p:cNvCxnSpPr>
            <p:nvPr/>
          </p:nvCxnSpPr>
          <p:spPr>
            <a:xfrm>
              <a:off x="1415480" y="2276872"/>
              <a:ext cx="180000" cy="1800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Gerader Verbinder 29">
              <a:extLst>
                <a:ext uri="{FF2B5EF4-FFF2-40B4-BE49-F238E27FC236}">
                  <a16:creationId xmlns:a16="http://schemas.microsoft.com/office/drawing/2014/main" id="{30367B68-93F3-44ED-BE6C-153E9F0609C0}"/>
                </a:ext>
              </a:extLst>
            </p:cNvPr>
            <p:cNvCxnSpPr>
              <a:cxnSpLocks/>
            </p:cNvCxnSpPr>
            <p:nvPr/>
          </p:nvCxnSpPr>
          <p:spPr>
            <a:xfrm flipH="1">
              <a:off x="1667528" y="2276872"/>
              <a:ext cx="180000" cy="1800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Gerader Verbinder 30">
              <a:extLst>
                <a:ext uri="{FF2B5EF4-FFF2-40B4-BE49-F238E27FC236}">
                  <a16:creationId xmlns:a16="http://schemas.microsoft.com/office/drawing/2014/main" id="{1F9CE9EE-E3EF-4CA0-BA63-06219DA9E284}"/>
                </a:ext>
              </a:extLst>
            </p:cNvPr>
            <p:cNvCxnSpPr>
              <a:cxnSpLocks/>
            </p:cNvCxnSpPr>
            <p:nvPr/>
          </p:nvCxnSpPr>
          <p:spPr>
            <a:xfrm>
              <a:off x="1595500" y="2456892"/>
              <a:ext cx="0" cy="2160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Gerader Verbinder 31">
              <a:extLst>
                <a:ext uri="{FF2B5EF4-FFF2-40B4-BE49-F238E27FC236}">
                  <a16:creationId xmlns:a16="http://schemas.microsoft.com/office/drawing/2014/main" id="{F603A49B-B437-4B10-9FDB-5809D943E87E}"/>
                </a:ext>
              </a:extLst>
            </p:cNvPr>
            <p:cNvCxnSpPr>
              <a:cxnSpLocks/>
            </p:cNvCxnSpPr>
            <p:nvPr/>
          </p:nvCxnSpPr>
          <p:spPr>
            <a:xfrm>
              <a:off x="1667508" y="2456892"/>
              <a:ext cx="0" cy="14401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Gerader Verbinder 32">
              <a:extLst>
                <a:ext uri="{FF2B5EF4-FFF2-40B4-BE49-F238E27FC236}">
                  <a16:creationId xmlns:a16="http://schemas.microsoft.com/office/drawing/2014/main" id="{C56DB5A3-6860-49D2-9C3A-DBEEDE95ABC5}"/>
                </a:ext>
              </a:extLst>
            </p:cNvPr>
            <p:cNvCxnSpPr>
              <a:cxnSpLocks/>
            </p:cNvCxnSpPr>
            <p:nvPr/>
          </p:nvCxnSpPr>
          <p:spPr>
            <a:xfrm flipH="1">
              <a:off x="1595500" y="2456892"/>
              <a:ext cx="7200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Gerader Verbinder 33">
              <a:extLst>
                <a:ext uri="{FF2B5EF4-FFF2-40B4-BE49-F238E27FC236}">
                  <a16:creationId xmlns:a16="http://schemas.microsoft.com/office/drawing/2014/main" id="{430714BC-4F9D-45E2-BE15-DE16EF6B3462}"/>
                </a:ext>
              </a:extLst>
            </p:cNvPr>
            <p:cNvCxnSpPr>
              <a:cxnSpLocks/>
            </p:cNvCxnSpPr>
            <p:nvPr/>
          </p:nvCxnSpPr>
          <p:spPr>
            <a:xfrm flipH="1">
              <a:off x="1595500" y="2600908"/>
              <a:ext cx="72008" cy="72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5" name="Rechteck 34">
            <a:extLst>
              <a:ext uri="{FF2B5EF4-FFF2-40B4-BE49-F238E27FC236}">
                <a16:creationId xmlns:a16="http://schemas.microsoft.com/office/drawing/2014/main" id="{94E578C1-1C1B-47E3-A8E9-602DD847D2CB}"/>
              </a:ext>
            </a:extLst>
          </p:cNvPr>
          <p:cNvSpPr/>
          <p:nvPr/>
        </p:nvSpPr>
        <p:spPr>
          <a:xfrm>
            <a:off x="4584368" y="1988728"/>
            <a:ext cx="2520736"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2. Filter</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Delete orders not of interest</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Delete orders with 0 EUR values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Treat opportunities of different natures</a:t>
            </a:r>
            <a:br>
              <a:rPr lang="en-US" sz="1000" dirty="0">
                <a:solidFill>
                  <a:schemeClr val="tx1">
                    <a:lumMod val="50000"/>
                    <a:lumOff val="50000"/>
                  </a:schemeClr>
                </a:solidFill>
              </a:rPr>
            </a:br>
            <a:r>
              <a:rPr lang="en-US" sz="1000" dirty="0">
                <a:solidFill>
                  <a:schemeClr val="tx1">
                    <a:lumMod val="50000"/>
                    <a:lumOff val="50000"/>
                  </a:schemeClr>
                </a:solidFill>
              </a:rPr>
              <a:t> individually</a:t>
            </a:r>
          </a:p>
        </p:txBody>
      </p:sp>
      <p:cxnSp>
        <p:nvCxnSpPr>
          <p:cNvPr id="36" name="Gerade Verbindung mit Pfeil 35">
            <a:extLst>
              <a:ext uri="{FF2B5EF4-FFF2-40B4-BE49-F238E27FC236}">
                <a16:creationId xmlns:a16="http://schemas.microsoft.com/office/drawing/2014/main" id="{CF6AF3B4-12CF-42EA-AF27-AD4A4C1D36BB}"/>
              </a:ext>
            </a:extLst>
          </p:cNvPr>
          <p:cNvCxnSpPr>
            <a:cxnSpLocks/>
          </p:cNvCxnSpPr>
          <p:nvPr/>
        </p:nvCxnSpPr>
        <p:spPr>
          <a:xfrm>
            <a:off x="3576912" y="2564728"/>
            <a:ext cx="0" cy="43192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Gerade Verbindung mit Pfeil 36">
            <a:extLst>
              <a:ext uri="{FF2B5EF4-FFF2-40B4-BE49-F238E27FC236}">
                <a16:creationId xmlns:a16="http://schemas.microsoft.com/office/drawing/2014/main" id="{6B3C41B8-73C8-4C89-BAC9-8B4E29A34F0C}"/>
              </a:ext>
            </a:extLst>
          </p:cNvPr>
          <p:cNvCxnSpPr>
            <a:cxnSpLocks/>
          </p:cNvCxnSpPr>
          <p:nvPr/>
        </p:nvCxnSpPr>
        <p:spPr>
          <a:xfrm>
            <a:off x="3576352" y="5589016"/>
            <a:ext cx="0" cy="575984"/>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0" name="Rechteck 39">
            <a:extLst>
              <a:ext uri="{FF2B5EF4-FFF2-40B4-BE49-F238E27FC236}">
                <a16:creationId xmlns:a16="http://schemas.microsoft.com/office/drawing/2014/main" id="{91A12E25-DE84-4232-BEB8-DED300BE169E}"/>
              </a:ext>
            </a:extLst>
          </p:cNvPr>
          <p:cNvSpPr/>
          <p:nvPr/>
        </p:nvSpPr>
        <p:spPr>
          <a:xfrm>
            <a:off x="4583928" y="1268456"/>
            <a:ext cx="2520736"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1. Load orders list</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Load the files and make the numerals</a:t>
            </a:r>
            <a:br>
              <a:rPr lang="en-US" sz="1000" dirty="0">
                <a:solidFill>
                  <a:schemeClr val="tx1">
                    <a:lumMod val="50000"/>
                    <a:lumOff val="50000"/>
                  </a:schemeClr>
                </a:solidFill>
              </a:rPr>
            </a:br>
            <a:r>
              <a:rPr lang="en-US" sz="1000" dirty="0">
                <a:solidFill>
                  <a:schemeClr val="tx1">
                    <a:lumMod val="50000"/>
                    <a:lumOff val="50000"/>
                  </a:schemeClr>
                </a:solidFill>
              </a:rPr>
              <a:t>suitable for processing </a:t>
            </a:r>
            <a:br>
              <a:rPr lang="en-US" sz="1000" dirty="0">
                <a:solidFill>
                  <a:schemeClr val="tx1">
                    <a:lumMod val="50000"/>
                    <a:lumOff val="50000"/>
                  </a:schemeClr>
                </a:solidFill>
              </a:rPr>
            </a:br>
            <a:r>
              <a:rPr lang="en-US" sz="1000" dirty="0">
                <a:solidFill>
                  <a:schemeClr val="tx1">
                    <a:lumMod val="50000"/>
                    <a:lumOff val="50000"/>
                  </a:schemeClr>
                </a:solidFill>
              </a:rPr>
              <a:t>(e.g. remove thousand separators)</a:t>
            </a:r>
          </a:p>
        </p:txBody>
      </p:sp>
      <p:sp>
        <p:nvSpPr>
          <p:cNvPr id="41" name="Rechteck 40">
            <a:extLst>
              <a:ext uri="{FF2B5EF4-FFF2-40B4-BE49-F238E27FC236}">
                <a16:creationId xmlns:a16="http://schemas.microsoft.com/office/drawing/2014/main" id="{308C251C-D097-4639-A150-0C33369A584A}"/>
              </a:ext>
            </a:extLst>
          </p:cNvPr>
          <p:cNvSpPr/>
          <p:nvPr/>
        </p:nvSpPr>
        <p:spPr>
          <a:xfrm>
            <a:off x="2784288" y="2996648"/>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Preparations</a:t>
            </a:r>
          </a:p>
        </p:txBody>
      </p:sp>
      <p:sp>
        <p:nvSpPr>
          <p:cNvPr id="42" name="Rechteck: gefaltete Ecke 41">
            <a:extLst>
              <a:ext uri="{FF2B5EF4-FFF2-40B4-BE49-F238E27FC236}">
                <a16:creationId xmlns:a16="http://schemas.microsoft.com/office/drawing/2014/main" id="{BEAF5C3A-7858-4951-8C55-B8B48C4DAAFC}"/>
              </a:ext>
            </a:extLst>
          </p:cNvPr>
          <p:cNvSpPr/>
          <p:nvPr/>
        </p:nvSpPr>
        <p:spPr>
          <a:xfrm>
            <a:off x="3864408" y="3068656"/>
            <a:ext cx="216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pic>
        <p:nvPicPr>
          <p:cNvPr id="43" name="Picture 2" descr="Bildergebnis fÃ¼r ballpoint pen symbol">
            <a:extLst>
              <a:ext uri="{FF2B5EF4-FFF2-40B4-BE49-F238E27FC236}">
                <a16:creationId xmlns:a16="http://schemas.microsoft.com/office/drawing/2014/main" id="{D4DAF2BC-4001-4840-8712-159042227983}"/>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1485737">
            <a:off x="3876717" y="2953702"/>
            <a:ext cx="515840" cy="515840"/>
          </a:xfrm>
          <a:prstGeom prst="rect">
            <a:avLst/>
          </a:prstGeom>
          <a:noFill/>
          <a:extLst>
            <a:ext uri="{909E8E84-426E-40DD-AFC4-6F175D3DCCD1}">
              <a14:hiddenFill xmlns:a14="http://schemas.microsoft.com/office/drawing/2010/main">
                <a:solidFill>
                  <a:srgbClr val="FFFFFF"/>
                </a:solidFill>
              </a14:hiddenFill>
            </a:ext>
          </a:extLst>
        </p:spPr>
      </p:pic>
      <p:sp>
        <p:nvSpPr>
          <p:cNvPr id="44" name="Rechteck 43">
            <a:extLst>
              <a:ext uri="{FF2B5EF4-FFF2-40B4-BE49-F238E27FC236}">
                <a16:creationId xmlns:a16="http://schemas.microsoft.com/office/drawing/2014/main" id="{A3ABE955-42D2-4ED4-BE46-3488AB966C80}"/>
              </a:ext>
            </a:extLst>
          </p:cNvPr>
          <p:cNvSpPr/>
          <p:nvPr/>
        </p:nvSpPr>
        <p:spPr>
          <a:xfrm>
            <a:off x="4583928" y="2924640"/>
            <a:ext cx="2520736"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3. Preparations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Harmonize similar company names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Align product prices so they represent</a:t>
            </a:r>
            <a:br>
              <a:rPr lang="en-US" sz="1000" dirty="0">
                <a:solidFill>
                  <a:schemeClr val="tx1">
                    <a:lumMod val="50000"/>
                    <a:lumOff val="50000"/>
                  </a:schemeClr>
                </a:solidFill>
              </a:rPr>
            </a:br>
            <a:r>
              <a:rPr lang="en-US" sz="1000" dirty="0">
                <a:solidFill>
                  <a:schemeClr val="tx1">
                    <a:lumMod val="50000"/>
                    <a:lumOff val="50000"/>
                  </a:schemeClr>
                </a:solidFill>
              </a:rPr>
              <a:t>similar scopes, all converted to EUR</a:t>
            </a:r>
          </a:p>
        </p:txBody>
      </p:sp>
      <p:cxnSp>
        <p:nvCxnSpPr>
          <p:cNvPr id="45" name="Gerade Verbindung mit Pfeil 44">
            <a:extLst>
              <a:ext uri="{FF2B5EF4-FFF2-40B4-BE49-F238E27FC236}">
                <a16:creationId xmlns:a16="http://schemas.microsoft.com/office/drawing/2014/main" id="{8A2F4413-13F9-4454-B5BD-A2F0681536FD}"/>
              </a:ext>
            </a:extLst>
          </p:cNvPr>
          <p:cNvCxnSpPr>
            <a:cxnSpLocks/>
          </p:cNvCxnSpPr>
          <p:nvPr/>
        </p:nvCxnSpPr>
        <p:spPr>
          <a:xfrm>
            <a:off x="3576912" y="3500832"/>
            <a:ext cx="0" cy="43192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6" name="Rechteck 45">
            <a:extLst>
              <a:ext uri="{FF2B5EF4-FFF2-40B4-BE49-F238E27FC236}">
                <a16:creationId xmlns:a16="http://schemas.microsoft.com/office/drawing/2014/main" id="{A193085C-1BD6-4F06-B7C0-08DFD7A0E0CF}"/>
              </a:ext>
            </a:extLst>
          </p:cNvPr>
          <p:cNvSpPr/>
          <p:nvPr/>
        </p:nvSpPr>
        <p:spPr>
          <a:xfrm>
            <a:off x="2784288" y="3932752"/>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Consolidation</a:t>
            </a:r>
          </a:p>
        </p:txBody>
      </p:sp>
      <p:sp>
        <p:nvSpPr>
          <p:cNvPr id="47" name="Rechteck: gefaltete Ecke 46">
            <a:extLst>
              <a:ext uri="{FF2B5EF4-FFF2-40B4-BE49-F238E27FC236}">
                <a16:creationId xmlns:a16="http://schemas.microsoft.com/office/drawing/2014/main" id="{DD15B3E3-6EBE-4AF6-B4EF-2D93E9543273}"/>
              </a:ext>
            </a:extLst>
          </p:cNvPr>
          <p:cNvSpPr/>
          <p:nvPr/>
        </p:nvSpPr>
        <p:spPr>
          <a:xfrm>
            <a:off x="3792400" y="4004760"/>
            <a:ext cx="216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48" name="Rechteck: gefaltete Ecke 47">
            <a:extLst>
              <a:ext uri="{FF2B5EF4-FFF2-40B4-BE49-F238E27FC236}">
                <a16:creationId xmlns:a16="http://schemas.microsoft.com/office/drawing/2014/main" id="{987EAF3B-BCFC-4080-858C-DB4FCC253AAA}"/>
              </a:ext>
            </a:extLst>
          </p:cNvPr>
          <p:cNvSpPr/>
          <p:nvPr/>
        </p:nvSpPr>
        <p:spPr>
          <a:xfrm>
            <a:off x="4080400" y="4004760"/>
            <a:ext cx="216000" cy="216000"/>
          </a:xfrm>
          <a:prstGeom prst="foldedCorner">
            <a:avLst>
              <a:gd name="adj" fmla="val 24311"/>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cxnSp>
        <p:nvCxnSpPr>
          <p:cNvPr id="49" name="Gerade Verbindung mit Pfeil 48">
            <a:extLst>
              <a:ext uri="{FF2B5EF4-FFF2-40B4-BE49-F238E27FC236}">
                <a16:creationId xmlns:a16="http://schemas.microsoft.com/office/drawing/2014/main" id="{4A788018-0562-41E4-B2D6-29349A912F18}"/>
              </a:ext>
            </a:extLst>
          </p:cNvPr>
          <p:cNvCxnSpPr/>
          <p:nvPr/>
        </p:nvCxnSpPr>
        <p:spPr>
          <a:xfrm>
            <a:off x="3936400" y="4148760"/>
            <a:ext cx="288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Rechteck 49">
            <a:extLst>
              <a:ext uri="{FF2B5EF4-FFF2-40B4-BE49-F238E27FC236}">
                <a16:creationId xmlns:a16="http://schemas.microsoft.com/office/drawing/2014/main" id="{7CD47DA8-F726-47B1-9694-82ED31039EFB}"/>
              </a:ext>
            </a:extLst>
          </p:cNvPr>
          <p:cNvSpPr/>
          <p:nvPr/>
        </p:nvSpPr>
        <p:spPr>
          <a:xfrm>
            <a:off x="4583928" y="3788808"/>
            <a:ext cx="2520736"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4. Consolidation</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Identify multiple rows with same</a:t>
            </a:r>
            <a:br>
              <a:rPr lang="en-US" sz="1000" dirty="0">
                <a:solidFill>
                  <a:schemeClr val="tx1">
                    <a:lumMod val="50000"/>
                    <a:lumOff val="50000"/>
                  </a:schemeClr>
                </a:solidFill>
              </a:rPr>
            </a:br>
            <a:r>
              <a:rPr lang="en-US" sz="1000" dirty="0">
                <a:solidFill>
                  <a:schemeClr val="tx1">
                    <a:lumMod val="50000"/>
                    <a:lumOff val="50000"/>
                  </a:schemeClr>
                </a:solidFill>
              </a:rPr>
              <a:t>opportunity numbers (as they cover</a:t>
            </a:r>
            <a:br>
              <a:rPr lang="en-US" sz="1000" dirty="0">
                <a:solidFill>
                  <a:schemeClr val="tx1">
                    <a:lumMod val="50000"/>
                    <a:lumOff val="50000"/>
                  </a:schemeClr>
                </a:solidFill>
              </a:rPr>
            </a:br>
            <a:r>
              <a:rPr lang="en-US" sz="1000" dirty="0">
                <a:solidFill>
                  <a:schemeClr val="tx1">
                    <a:lumMod val="50000"/>
                    <a:lumOff val="50000"/>
                  </a:schemeClr>
                </a:solidFill>
              </a:rPr>
              <a:t>different product &amp; aftermarket scopes)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Proper handling of traditional OEM</a:t>
            </a:r>
            <a:br>
              <a:rPr lang="en-US" sz="1000" dirty="0">
                <a:solidFill>
                  <a:schemeClr val="tx1">
                    <a:lumMod val="50000"/>
                    <a:lumOff val="50000"/>
                  </a:schemeClr>
                </a:solidFill>
              </a:rPr>
            </a:br>
            <a:r>
              <a:rPr lang="en-US" sz="1000" dirty="0">
                <a:solidFill>
                  <a:schemeClr val="tx1">
                    <a:lumMod val="50000"/>
                    <a:lumOff val="50000"/>
                  </a:schemeClr>
                </a:solidFill>
              </a:rPr>
              <a:t>business, consortia setups, aftermarket,</a:t>
            </a:r>
            <a:br>
              <a:rPr lang="en-US" sz="1000" dirty="0">
                <a:solidFill>
                  <a:schemeClr val="tx1">
                    <a:lumMod val="50000"/>
                    <a:lumOff val="50000"/>
                  </a:schemeClr>
                </a:solidFill>
              </a:rPr>
            </a:br>
            <a:r>
              <a:rPr lang="en-US" sz="1000" dirty="0">
                <a:solidFill>
                  <a:schemeClr val="tx1">
                    <a:lumMod val="50000"/>
                    <a:lumOff val="50000"/>
                  </a:schemeClr>
                </a:solidFill>
              </a:rPr>
              <a:t>etc.</a:t>
            </a:r>
          </a:p>
        </p:txBody>
      </p:sp>
      <p:sp>
        <p:nvSpPr>
          <p:cNvPr id="51" name="Rechteck 50">
            <a:extLst>
              <a:ext uri="{FF2B5EF4-FFF2-40B4-BE49-F238E27FC236}">
                <a16:creationId xmlns:a16="http://schemas.microsoft.com/office/drawing/2014/main" id="{71830DD5-4789-4CB6-8B90-2B64A9D3F301}"/>
              </a:ext>
            </a:extLst>
          </p:cNvPr>
          <p:cNvSpPr/>
          <p:nvPr/>
        </p:nvSpPr>
        <p:spPr>
          <a:xfrm>
            <a:off x="2784288" y="508488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Corrections</a:t>
            </a:r>
          </a:p>
        </p:txBody>
      </p:sp>
      <p:cxnSp>
        <p:nvCxnSpPr>
          <p:cNvPr id="52" name="Gerade Verbindung mit Pfeil 51">
            <a:extLst>
              <a:ext uri="{FF2B5EF4-FFF2-40B4-BE49-F238E27FC236}">
                <a16:creationId xmlns:a16="http://schemas.microsoft.com/office/drawing/2014/main" id="{2EC374FB-6E0A-4AFA-AF3A-8FA60AC49610}"/>
              </a:ext>
            </a:extLst>
          </p:cNvPr>
          <p:cNvCxnSpPr>
            <a:cxnSpLocks/>
          </p:cNvCxnSpPr>
          <p:nvPr/>
        </p:nvCxnSpPr>
        <p:spPr>
          <a:xfrm>
            <a:off x="3576376" y="4436808"/>
            <a:ext cx="0" cy="64807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3" name="Rechteck 52">
            <a:extLst>
              <a:ext uri="{FF2B5EF4-FFF2-40B4-BE49-F238E27FC236}">
                <a16:creationId xmlns:a16="http://schemas.microsoft.com/office/drawing/2014/main" id="{E0A0AFAA-F322-4D8F-84CC-D12C4F58FE2A}"/>
              </a:ext>
            </a:extLst>
          </p:cNvPr>
          <p:cNvSpPr/>
          <p:nvPr/>
        </p:nvSpPr>
        <p:spPr>
          <a:xfrm>
            <a:off x="4583928" y="5012872"/>
            <a:ext cx="2520736"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5. Do some corrections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Make corrections if orders given to competitors appear over-/underpriced in order to eliminate distortion</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Plausibility check of values of </a:t>
            </a:r>
            <a:br>
              <a:rPr lang="en-US" sz="1000" dirty="0">
                <a:solidFill>
                  <a:schemeClr val="tx1">
                    <a:lumMod val="50000"/>
                    <a:lumOff val="50000"/>
                  </a:schemeClr>
                </a:solidFill>
              </a:rPr>
            </a:br>
            <a:r>
              <a:rPr lang="en-US" sz="1000" dirty="0">
                <a:solidFill>
                  <a:schemeClr val="tx1">
                    <a:lumMod val="50000"/>
                    <a:lumOff val="50000"/>
                  </a:schemeClr>
                </a:solidFill>
              </a:rPr>
              <a:t>sub-system scopes vs. the whole.</a:t>
            </a:r>
          </a:p>
        </p:txBody>
      </p:sp>
      <p:sp>
        <p:nvSpPr>
          <p:cNvPr id="54" name="Rechteck: gefaltete Ecke 53">
            <a:extLst>
              <a:ext uri="{FF2B5EF4-FFF2-40B4-BE49-F238E27FC236}">
                <a16:creationId xmlns:a16="http://schemas.microsoft.com/office/drawing/2014/main" id="{492062FF-B9D1-43A6-BD5E-084131C6F189}"/>
              </a:ext>
            </a:extLst>
          </p:cNvPr>
          <p:cNvSpPr/>
          <p:nvPr/>
        </p:nvSpPr>
        <p:spPr>
          <a:xfrm>
            <a:off x="3792400" y="5156888"/>
            <a:ext cx="216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0" rIns="36000" bIns="36000" rtlCol="0" anchor="t" anchorCtr="0"/>
          <a:lstStyle/>
          <a:p>
            <a:pPr algn="ctr"/>
            <a:r>
              <a:rPr lang="en-US" sz="1200" dirty="0">
                <a:solidFill>
                  <a:schemeClr val="tx1"/>
                </a:solidFill>
              </a:rPr>
              <a:t>x</a:t>
            </a:r>
          </a:p>
        </p:txBody>
      </p:sp>
      <p:sp>
        <p:nvSpPr>
          <p:cNvPr id="55" name="Rechteck: gefaltete Ecke 54">
            <a:extLst>
              <a:ext uri="{FF2B5EF4-FFF2-40B4-BE49-F238E27FC236}">
                <a16:creationId xmlns:a16="http://schemas.microsoft.com/office/drawing/2014/main" id="{D9ED618C-DFDB-4D6C-A057-52E6AFA6A215}"/>
              </a:ext>
            </a:extLst>
          </p:cNvPr>
          <p:cNvSpPr/>
          <p:nvPr/>
        </p:nvSpPr>
        <p:spPr>
          <a:xfrm>
            <a:off x="4080432" y="5156928"/>
            <a:ext cx="216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0" rIns="36000" bIns="36000" rtlCol="0" anchor="t" anchorCtr="0"/>
          <a:lstStyle/>
          <a:p>
            <a:pPr algn="ctr"/>
            <a:r>
              <a:rPr lang="en-US" sz="1400" dirty="0">
                <a:solidFill>
                  <a:schemeClr val="tx1"/>
                </a:solidFill>
                <a:sym typeface="Wingdings" panose="05000000000000000000" pitchFamily="2" charset="2"/>
              </a:rPr>
              <a:t></a:t>
            </a:r>
            <a:endParaRPr lang="en-US" sz="1400" dirty="0">
              <a:solidFill>
                <a:schemeClr val="tx1"/>
              </a:solidFill>
            </a:endParaRPr>
          </a:p>
        </p:txBody>
      </p:sp>
      <p:cxnSp>
        <p:nvCxnSpPr>
          <p:cNvPr id="56" name="Gerade Verbindung mit Pfeil 55">
            <a:extLst>
              <a:ext uri="{FF2B5EF4-FFF2-40B4-BE49-F238E27FC236}">
                <a16:creationId xmlns:a16="http://schemas.microsoft.com/office/drawing/2014/main" id="{80C73BE2-2993-4423-8EAE-B08795B58098}"/>
              </a:ext>
            </a:extLst>
          </p:cNvPr>
          <p:cNvCxnSpPr/>
          <p:nvPr/>
        </p:nvCxnSpPr>
        <p:spPr>
          <a:xfrm>
            <a:off x="3936448" y="5372912"/>
            <a:ext cx="288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Flussdiagramm: Dokument 56">
            <a:extLst>
              <a:ext uri="{FF2B5EF4-FFF2-40B4-BE49-F238E27FC236}">
                <a16:creationId xmlns:a16="http://schemas.microsoft.com/office/drawing/2014/main" id="{630C6C6B-1B9C-46D2-8149-541858168BEB}"/>
              </a:ext>
            </a:extLst>
          </p:cNvPr>
          <p:cNvSpPr/>
          <p:nvPr/>
        </p:nvSpPr>
        <p:spPr>
          <a:xfrm>
            <a:off x="192000" y="2996648"/>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t" anchorCtr="0"/>
          <a:lstStyle/>
          <a:p>
            <a:r>
              <a:rPr lang="en-US" sz="1200" b="1" dirty="0">
                <a:solidFill>
                  <a:schemeClr val="tx1"/>
                </a:solidFill>
              </a:rPr>
              <a:t>Supplier List</a:t>
            </a:r>
          </a:p>
          <a:p>
            <a:r>
              <a:rPr lang="en-US" sz="1200" dirty="0">
                <a:solidFill>
                  <a:schemeClr val="tx1"/>
                </a:solidFill>
              </a:rPr>
              <a:t>short names</a:t>
            </a:r>
          </a:p>
        </p:txBody>
      </p:sp>
      <p:sp>
        <p:nvSpPr>
          <p:cNvPr id="58" name="Flussdiagramm: Dokument 57">
            <a:extLst>
              <a:ext uri="{FF2B5EF4-FFF2-40B4-BE49-F238E27FC236}">
                <a16:creationId xmlns:a16="http://schemas.microsoft.com/office/drawing/2014/main" id="{49890D9F-0437-4E95-87E0-B04EE3B181FE}"/>
              </a:ext>
            </a:extLst>
          </p:cNvPr>
          <p:cNvSpPr/>
          <p:nvPr/>
        </p:nvSpPr>
        <p:spPr>
          <a:xfrm>
            <a:off x="192000" y="3788736"/>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t" anchorCtr="0"/>
          <a:lstStyle/>
          <a:p>
            <a:r>
              <a:rPr lang="en-US" sz="1200" b="1" dirty="0">
                <a:solidFill>
                  <a:schemeClr val="tx1"/>
                </a:solidFill>
              </a:rPr>
              <a:t>Xchg Rates</a:t>
            </a:r>
            <a:br>
              <a:rPr lang="en-US" sz="1200" b="1" dirty="0">
                <a:solidFill>
                  <a:schemeClr val="tx1"/>
                </a:solidFill>
              </a:rPr>
            </a:br>
            <a:endParaRPr lang="en-US" sz="1200" b="1" dirty="0">
              <a:solidFill>
                <a:schemeClr val="tx1"/>
              </a:solidFill>
            </a:endParaRPr>
          </a:p>
        </p:txBody>
      </p:sp>
      <p:sp>
        <p:nvSpPr>
          <p:cNvPr id="59" name="Rechteck 58">
            <a:extLst>
              <a:ext uri="{FF2B5EF4-FFF2-40B4-BE49-F238E27FC236}">
                <a16:creationId xmlns:a16="http://schemas.microsoft.com/office/drawing/2014/main" id="{C4A805C9-1503-423C-8693-C9B54BD36646}"/>
              </a:ext>
            </a:extLst>
          </p:cNvPr>
          <p:cNvSpPr/>
          <p:nvPr/>
        </p:nvSpPr>
        <p:spPr>
          <a:xfrm>
            <a:off x="408024" y="4076768"/>
            <a:ext cx="288032"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en-US" sz="1100" b="1" dirty="0">
              <a:solidFill>
                <a:schemeClr val="tx1"/>
              </a:solidFill>
            </a:endParaRPr>
          </a:p>
        </p:txBody>
      </p:sp>
      <p:sp>
        <p:nvSpPr>
          <p:cNvPr id="60" name="Ellipse 59">
            <a:extLst>
              <a:ext uri="{FF2B5EF4-FFF2-40B4-BE49-F238E27FC236}">
                <a16:creationId xmlns:a16="http://schemas.microsoft.com/office/drawing/2014/main" id="{38141840-CE17-46CA-960A-BB64E110BC62}"/>
              </a:ext>
            </a:extLst>
          </p:cNvPr>
          <p:cNvSpPr/>
          <p:nvPr/>
        </p:nvSpPr>
        <p:spPr>
          <a:xfrm>
            <a:off x="540357" y="4180526"/>
            <a:ext cx="126752" cy="126752"/>
          </a:xfrm>
          <a:prstGeom prst="ellipse">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de-CH" sz="1100" b="1" dirty="0">
              <a:solidFill>
                <a:schemeClr val="tx1"/>
              </a:solidFill>
            </a:endParaRPr>
          </a:p>
        </p:txBody>
      </p:sp>
      <p:sp>
        <p:nvSpPr>
          <p:cNvPr id="61" name="Ellipse 60">
            <a:extLst>
              <a:ext uri="{FF2B5EF4-FFF2-40B4-BE49-F238E27FC236}">
                <a16:creationId xmlns:a16="http://schemas.microsoft.com/office/drawing/2014/main" id="{AD7EE2EF-46F9-46BE-BA68-5BE0781D54A1}"/>
              </a:ext>
            </a:extLst>
          </p:cNvPr>
          <p:cNvSpPr/>
          <p:nvPr/>
        </p:nvSpPr>
        <p:spPr>
          <a:xfrm>
            <a:off x="667357" y="4110676"/>
            <a:ext cx="98177" cy="98177"/>
          </a:xfrm>
          <a:prstGeom prst="ellipse">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de-CH" sz="1100" b="1" dirty="0">
              <a:solidFill>
                <a:schemeClr val="tx1"/>
              </a:solidFill>
            </a:endParaRPr>
          </a:p>
        </p:txBody>
      </p:sp>
      <p:cxnSp>
        <p:nvCxnSpPr>
          <p:cNvPr id="62" name="Gerade Verbindung mit Pfeil 61">
            <a:extLst>
              <a:ext uri="{FF2B5EF4-FFF2-40B4-BE49-F238E27FC236}">
                <a16:creationId xmlns:a16="http://schemas.microsoft.com/office/drawing/2014/main" id="{1D3427AD-ECCD-45BD-B965-377BA7890791}"/>
              </a:ext>
            </a:extLst>
          </p:cNvPr>
          <p:cNvCxnSpPr>
            <a:cxnSpLocks/>
          </p:cNvCxnSpPr>
          <p:nvPr/>
        </p:nvCxnSpPr>
        <p:spPr>
          <a:xfrm>
            <a:off x="1776176" y="3145228"/>
            <a:ext cx="100811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Gerade Verbindung mit Pfeil 62">
            <a:extLst>
              <a:ext uri="{FF2B5EF4-FFF2-40B4-BE49-F238E27FC236}">
                <a16:creationId xmlns:a16="http://schemas.microsoft.com/office/drawing/2014/main" id="{45F57C7E-E5FB-4A18-8C6B-AF3F84A9B2C0}"/>
              </a:ext>
            </a:extLst>
          </p:cNvPr>
          <p:cNvCxnSpPr>
            <a:cxnSpLocks/>
          </p:cNvCxnSpPr>
          <p:nvPr/>
        </p:nvCxnSpPr>
        <p:spPr>
          <a:xfrm>
            <a:off x="2280232" y="3356688"/>
            <a:ext cx="504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Gerade Verbindung mit Pfeil 63">
            <a:extLst>
              <a:ext uri="{FF2B5EF4-FFF2-40B4-BE49-F238E27FC236}">
                <a16:creationId xmlns:a16="http://schemas.microsoft.com/office/drawing/2014/main" id="{D632AE5C-9B3F-46B6-A840-AFEA42AD00DD}"/>
              </a:ext>
            </a:extLst>
          </p:cNvPr>
          <p:cNvCxnSpPr>
            <a:cxnSpLocks/>
          </p:cNvCxnSpPr>
          <p:nvPr/>
        </p:nvCxnSpPr>
        <p:spPr>
          <a:xfrm>
            <a:off x="1776176" y="4004760"/>
            <a:ext cx="504056" cy="0"/>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5" name="Gerade Verbindung mit Pfeil 64">
            <a:extLst>
              <a:ext uri="{FF2B5EF4-FFF2-40B4-BE49-F238E27FC236}">
                <a16:creationId xmlns:a16="http://schemas.microsoft.com/office/drawing/2014/main" id="{2B79A2B1-8370-461E-8043-A50ED35DBAB2}"/>
              </a:ext>
            </a:extLst>
          </p:cNvPr>
          <p:cNvCxnSpPr>
            <a:cxnSpLocks/>
          </p:cNvCxnSpPr>
          <p:nvPr/>
        </p:nvCxnSpPr>
        <p:spPr>
          <a:xfrm flipV="1">
            <a:off x="2280232" y="3356688"/>
            <a:ext cx="0" cy="648072"/>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6" name="Ellipse 65">
            <a:extLst>
              <a:ext uri="{FF2B5EF4-FFF2-40B4-BE49-F238E27FC236}">
                <a16:creationId xmlns:a16="http://schemas.microsoft.com/office/drawing/2014/main" id="{2B73A49B-1FC5-4418-85D9-53E5F046DE52}"/>
              </a:ext>
            </a:extLst>
          </p:cNvPr>
          <p:cNvSpPr/>
          <p:nvPr/>
        </p:nvSpPr>
        <p:spPr>
          <a:xfrm>
            <a:off x="657113" y="4209177"/>
            <a:ext cx="70394" cy="70394"/>
          </a:xfrm>
          <a:prstGeom prst="ellipse">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endParaRPr lang="de-CH" sz="1100" b="1" dirty="0">
              <a:solidFill>
                <a:schemeClr val="tx1"/>
              </a:solidFill>
            </a:endParaRPr>
          </a:p>
        </p:txBody>
      </p:sp>
      <p:sp>
        <p:nvSpPr>
          <p:cNvPr id="67" name="Flussdiagramm: Dokument 66">
            <a:extLst>
              <a:ext uri="{FF2B5EF4-FFF2-40B4-BE49-F238E27FC236}">
                <a16:creationId xmlns:a16="http://schemas.microsoft.com/office/drawing/2014/main" id="{FF4E6167-D805-4EC8-AC71-4586A96CB021}"/>
              </a:ext>
            </a:extLst>
          </p:cNvPr>
          <p:cNvSpPr/>
          <p:nvPr/>
        </p:nvSpPr>
        <p:spPr>
          <a:xfrm>
            <a:off x="192000" y="5084880"/>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t" anchorCtr="0"/>
          <a:lstStyle/>
          <a:p>
            <a:r>
              <a:rPr lang="en-US" sz="1200" b="1" dirty="0">
                <a:solidFill>
                  <a:schemeClr val="tx1"/>
                </a:solidFill>
              </a:rPr>
              <a:t>Scaling</a:t>
            </a:r>
          </a:p>
          <a:p>
            <a:r>
              <a:rPr lang="en-US" sz="1200" b="1" dirty="0">
                <a:solidFill>
                  <a:schemeClr val="tx1"/>
                </a:solidFill>
              </a:rPr>
              <a:t>Factors</a:t>
            </a:r>
            <a:br>
              <a:rPr lang="en-US" sz="1200" b="1" dirty="0">
                <a:solidFill>
                  <a:schemeClr val="tx1"/>
                </a:solidFill>
              </a:rPr>
            </a:br>
            <a:endParaRPr lang="en-US" sz="1200" b="1" dirty="0">
              <a:solidFill>
                <a:schemeClr val="tx1"/>
              </a:solidFill>
            </a:endParaRPr>
          </a:p>
        </p:txBody>
      </p:sp>
      <p:cxnSp>
        <p:nvCxnSpPr>
          <p:cNvPr id="68" name="Gerade Verbindung mit Pfeil 67">
            <a:extLst>
              <a:ext uri="{FF2B5EF4-FFF2-40B4-BE49-F238E27FC236}">
                <a16:creationId xmlns:a16="http://schemas.microsoft.com/office/drawing/2014/main" id="{03758971-284F-47DE-98AD-6D83908614A8}"/>
              </a:ext>
            </a:extLst>
          </p:cNvPr>
          <p:cNvCxnSpPr>
            <a:cxnSpLocks/>
          </p:cNvCxnSpPr>
          <p:nvPr/>
        </p:nvCxnSpPr>
        <p:spPr>
          <a:xfrm>
            <a:off x="1776176" y="5233460"/>
            <a:ext cx="100811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Rechteck 71">
            <a:extLst>
              <a:ext uri="{FF2B5EF4-FFF2-40B4-BE49-F238E27FC236}">
                <a16:creationId xmlns:a16="http://schemas.microsoft.com/office/drawing/2014/main" id="{9107AA41-FE67-4D82-93BC-2AAF59AE17BB}"/>
              </a:ext>
            </a:extLst>
          </p:cNvPr>
          <p:cNvSpPr/>
          <p:nvPr/>
        </p:nvSpPr>
        <p:spPr>
          <a:xfrm>
            <a:off x="9264752" y="1988536"/>
            <a:ext cx="2807912"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6. Expand</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Expand opportunities with multiple</a:t>
            </a:r>
            <a:br>
              <a:rPr lang="en-US" sz="1000" dirty="0">
                <a:solidFill>
                  <a:schemeClr val="tx1">
                    <a:lumMod val="50000"/>
                    <a:lumOff val="50000"/>
                  </a:schemeClr>
                </a:solidFill>
              </a:rPr>
            </a:br>
            <a:r>
              <a:rPr lang="en-US" sz="1000" dirty="0">
                <a:solidFill>
                  <a:schemeClr val="tx1">
                    <a:lumMod val="50000"/>
                    <a:lumOff val="50000"/>
                  </a:schemeClr>
                </a:solidFill>
              </a:rPr>
              <a:t>equipment suppliers into multiple rows</a:t>
            </a:r>
            <a:br>
              <a:rPr lang="en-US" sz="1000" dirty="0">
                <a:solidFill>
                  <a:schemeClr val="tx1">
                    <a:lumMod val="50000"/>
                    <a:lumOff val="50000"/>
                  </a:schemeClr>
                </a:solidFill>
              </a:rPr>
            </a:br>
            <a:r>
              <a:rPr lang="en-US" sz="1000" dirty="0">
                <a:solidFill>
                  <a:schemeClr val="tx1">
                    <a:lumMod val="50000"/>
                    <a:lumOff val="50000"/>
                  </a:schemeClr>
                </a:solidFill>
              </a:rPr>
              <a:t>and list the suppliers separately</a:t>
            </a:r>
          </a:p>
        </p:txBody>
      </p:sp>
      <p:cxnSp>
        <p:nvCxnSpPr>
          <p:cNvPr id="74" name="Gerade Verbindung mit Pfeil 73">
            <a:extLst>
              <a:ext uri="{FF2B5EF4-FFF2-40B4-BE49-F238E27FC236}">
                <a16:creationId xmlns:a16="http://schemas.microsoft.com/office/drawing/2014/main" id="{054277BA-ADCA-4CB9-ABF0-71AD64A32D56}"/>
              </a:ext>
            </a:extLst>
          </p:cNvPr>
          <p:cNvCxnSpPr>
            <a:cxnSpLocks/>
          </p:cNvCxnSpPr>
          <p:nvPr/>
        </p:nvCxnSpPr>
        <p:spPr>
          <a:xfrm>
            <a:off x="8256304" y="1772512"/>
            <a:ext cx="0" cy="2880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5" name="Rechteck 74">
            <a:extLst>
              <a:ext uri="{FF2B5EF4-FFF2-40B4-BE49-F238E27FC236}">
                <a16:creationId xmlns:a16="http://schemas.microsoft.com/office/drawing/2014/main" id="{DC84CDF3-A847-4B22-BEBA-A69C835B1177}"/>
              </a:ext>
            </a:extLst>
          </p:cNvPr>
          <p:cNvSpPr/>
          <p:nvPr/>
        </p:nvSpPr>
        <p:spPr>
          <a:xfrm>
            <a:off x="7464168" y="2060544"/>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Expansion</a:t>
            </a:r>
          </a:p>
        </p:txBody>
      </p:sp>
      <p:sp>
        <p:nvSpPr>
          <p:cNvPr id="76" name="Rechteck: gefaltete Ecke 75">
            <a:extLst>
              <a:ext uri="{FF2B5EF4-FFF2-40B4-BE49-F238E27FC236}">
                <a16:creationId xmlns:a16="http://schemas.microsoft.com/office/drawing/2014/main" id="{24DE16AA-92F5-4A86-8B6B-AAACE3DCFE94}"/>
              </a:ext>
            </a:extLst>
          </p:cNvPr>
          <p:cNvSpPr/>
          <p:nvPr/>
        </p:nvSpPr>
        <p:spPr>
          <a:xfrm>
            <a:off x="8760336" y="2132552"/>
            <a:ext cx="216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77" name="Rechteck: gefaltete Ecke 76">
            <a:extLst>
              <a:ext uri="{FF2B5EF4-FFF2-40B4-BE49-F238E27FC236}">
                <a16:creationId xmlns:a16="http://schemas.microsoft.com/office/drawing/2014/main" id="{A85384FC-2B68-4473-A8EC-83D49EF2724A}"/>
              </a:ext>
            </a:extLst>
          </p:cNvPr>
          <p:cNvSpPr/>
          <p:nvPr/>
        </p:nvSpPr>
        <p:spPr>
          <a:xfrm>
            <a:off x="8472280" y="2132552"/>
            <a:ext cx="216000" cy="216000"/>
          </a:xfrm>
          <a:prstGeom prst="foldedCorner">
            <a:avLst>
              <a:gd name="adj" fmla="val 24311"/>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cxnSp>
        <p:nvCxnSpPr>
          <p:cNvPr id="78" name="Gerade Verbindung mit Pfeil 77">
            <a:extLst>
              <a:ext uri="{FF2B5EF4-FFF2-40B4-BE49-F238E27FC236}">
                <a16:creationId xmlns:a16="http://schemas.microsoft.com/office/drawing/2014/main" id="{B9A05A87-F6BF-4A1E-B38A-C473D58A280B}"/>
              </a:ext>
            </a:extLst>
          </p:cNvPr>
          <p:cNvCxnSpPr/>
          <p:nvPr/>
        </p:nvCxnSpPr>
        <p:spPr>
          <a:xfrm>
            <a:off x="8616296" y="2276552"/>
            <a:ext cx="288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Gerade Verbindung mit Pfeil 78">
            <a:extLst>
              <a:ext uri="{FF2B5EF4-FFF2-40B4-BE49-F238E27FC236}">
                <a16:creationId xmlns:a16="http://schemas.microsoft.com/office/drawing/2014/main" id="{2B3E838D-BF38-44F8-8734-A00A13EA6281}"/>
              </a:ext>
            </a:extLst>
          </p:cNvPr>
          <p:cNvCxnSpPr>
            <a:cxnSpLocks/>
          </p:cNvCxnSpPr>
          <p:nvPr/>
        </p:nvCxnSpPr>
        <p:spPr>
          <a:xfrm>
            <a:off x="8256304" y="2564600"/>
            <a:ext cx="0" cy="28803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0" name="Rechteck 79">
            <a:extLst>
              <a:ext uri="{FF2B5EF4-FFF2-40B4-BE49-F238E27FC236}">
                <a16:creationId xmlns:a16="http://schemas.microsoft.com/office/drawing/2014/main" id="{EADCF60F-5840-4ED1-B2C4-028D34657235}"/>
              </a:ext>
            </a:extLst>
          </p:cNvPr>
          <p:cNvSpPr/>
          <p:nvPr/>
        </p:nvSpPr>
        <p:spPr>
          <a:xfrm>
            <a:off x="7464168" y="2852632"/>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Equipment</a:t>
            </a:r>
          </a:p>
        </p:txBody>
      </p:sp>
      <p:sp>
        <p:nvSpPr>
          <p:cNvPr id="81" name="Rechteck 80">
            <a:extLst>
              <a:ext uri="{FF2B5EF4-FFF2-40B4-BE49-F238E27FC236}">
                <a16:creationId xmlns:a16="http://schemas.microsoft.com/office/drawing/2014/main" id="{7E3C2B30-504E-41D0-8751-4180EC77726B}"/>
              </a:ext>
            </a:extLst>
          </p:cNvPr>
          <p:cNvSpPr/>
          <p:nvPr/>
        </p:nvSpPr>
        <p:spPr>
          <a:xfrm>
            <a:off x="9264352" y="2708616"/>
            <a:ext cx="2807912"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7. Derive Equipment Values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Derive equivalent equipment values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Plausibility checks + adjustments against</a:t>
            </a:r>
            <a:br>
              <a:rPr lang="en-US" sz="1000" dirty="0">
                <a:solidFill>
                  <a:schemeClr val="tx1">
                    <a:lumMod val="50000"/>
                    <a:lumOff val="50000"/>
                  </a:schemeClr>
                </a:solidFill>
              </a:rPr>
            </a:br>
            <a:r>
              <a:rPr lang="en-US" sz="1000" dirty="0">
                <a:solidFill>
                  <a:schemeClr val="tx1">
                    <a:lumMod val="50000"/>
                    <a:lumOff val="50000"/>
                  </a:schemeClr>
                </a:solidFill>
              </a:rPr>
              <a:t>upper and lower boundaries.</a:t>
            </a:r>
          </a:p>
        </p:txBody>
      </p:sp>
      <p:pic>
        <p:nvPicPr>
          <p:cNvPr id="82" name="Grafik 81">
            <a:extLst>
              <a:ext uri="{FF2B5EF4-FFF2-40B4-BE49-F238E27FC236}">
                <a16:creationId xmlns:a16="http://schemas.microsoft.com/office/drawing/2014/main" id="{B39DBA0F-6E52-4011-BF48-F5BC8DA1C904}"/>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544288" y="2924640"/>
            <a:ext cx="413757" cy="347290"/>
          </a:xfrm>
          <a:prstGeom prst="rect">
            <a:avLst/>
          </a:prstGeom>
        </p:spPr>
      </p:pic>
      <p:cxnSp>
        <p:nvCxnSpPr>
          <p:cNvPr id="83" name="Gerade Verbindung mit Pfeil 82">
            <a:extLst>
              <a:ext uri="{FF2B5EF4-FFF2-40B4-BE49-F238E27FC236}">
                <a16:creationId xmlns:a16="http://schemas.microsoft.com/office/drawing/2014/main" id="{D46920F0-9206-48EC-A8C7-0D8CB7653EF3}"/>
              </a:ext>
            </a:extLst>
          </p:cNvPr>
          <p:cNvCxnSpPr>
            <a:cxnSpLocks/>
          </p:cNvCxnSpPr>
          <p:nvPr/>
        </p:nvCxnSpPr>
        <p:spPr>
          <a:xfrm>
            <a:off x="8256304" y="3356688"/>
            <a:ext cx="0" cy="28803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4" name="Rechteck 83">
            <a:extLst>
              <a:ext uri="{FF2B5EF4-FFF2-40B4-BE49-F238E27FC236}">
                <a16:creationId xmlns:a16="http://schemas.microsoft.com/office/drawing/2014/main" id="{5FF7C4EB-5F60-4E08-82F2-5A3EA9586856}"/>
              </a:ext>
            </a:extLst>
          </p:cNvPr>
          <p:cNvSpPr/>
          <p:nvPr/>
        </p:nvSpPr>
        <p:spPr>
          <a:xfrm>
            <a:off x="7464168" y="364472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Final Cleanup</a:t>
            </a:r>
          </a:p>
        </p:txBody>
      </p:sp>
      <p:sp>
        <p:nvSpPr>
          <p:cNvPr id="85" name="Rechteck: gefaltete Ecke 84">
            <a:extLst>
              <a:ext uri="{FF2B5EF4-FFF2-40B4-BE49-F238E27FC236}">
                <a16:creationId xmlns:a16="http://schemas.microsoft.com/office/drawing/2014/main" id="{343AB11A-26ED-40CD-8D2C-9967D87AF5FE}"/>
              </a:ext>
            </a:extLst>
          </p:cNvPr>
          <p:cNvSpPr/>
          <p:nvPr/>
        </p:nvSpPr>
        <p:spPr>
          <a:xfrm>
            <a:off x="8688328" y="3716728"/>
            <a:ext cx="216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pic>
        <p:nvPicPr>
          <p:cNvPr id="86" name="Grafik 85">
            <a:extLst>
              <a:ext uri="{FF2B5EF4-FFF2-40B4-BE49-F238E27FC236}">
                <a16:creationId xmlns:a16="http://schemas.microsoft.com/office/drawing/2014/main" id="{2AF381D8-16B8-458A-B01B-77D0CD6153FB}"/>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544288" y="3708716"/>
            <a:ext cx="297806" cy="296044"/>
          </a:xfrm>
          <a:prstGeom prst="rect">
            <a:avLst/>
          </a:prstGeom>
        </p:spPr>
      </p:pic>
      <p:sp>
        <p:nvSpPr>
          <p:cNvPr id="87" name="Rechteck 86">
            <a:extLst>
              <a:ext uri="{FF2B5EF4-FFF2-40B4-BE49-F238E27FC236}">
                <a16:creationId xmlns:a16="http://schemas.microsoft.com/office/drawing/2014/main" id="{0FE4D054-953B-4582-A6BD-AF32172F41C5}"/>
              </a:ext>
            </a:extLst>
          </p:cNvPr>
          <p:cNvSpPr/>
          <p:nvPr/>
        </p:nvSpPr>
        <p:spPr>
          <a:xfrm>
            <a:off x="9264352" y="3572712"/>
            <a:ext cx="2807912"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8. Final cleanup</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Keep and rearrange columns of interest,</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Discard the rest</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Numeric output in commercial format</a:t>
            </a:r>
          </a:p>
        </p:txBody>
      </p:sp>
      <p:sp>
        <p:nvSpPr>
          <p:cNvPr id="88" name="Flussdiagramm: Dokument 87">
            <a:extLst>
              <a:ext uri="{FF2B5EF4-FFF2-40B4-BE49-F238E27FC236}">
                <a16:creationId xmlns:a16="http://schemas.microsoft.com/office/drawing/2014/main" id="{EF44C14D-57BB-4E64-9787-01C579266784}"/>
              </a:ext>
            </a:extLst>
          </p:cNvPr>
          <p:cNvSpPr/>
          <p:nvPr/>
        </p:nvSpPr>
        <p:spPr>
          <a:xfrm>
            <a:off x="7476000" y="4940896"/>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Output: Market</a:t>
            </a:r>
          </a:p>
          <a:p>
            <a:pPr algn="ctr"/>
            <a:r>
              <a:rPr lang="en-US" sz="1200" b="1" dirty="0">
                <a:solidFill>
                  <a:schemeClr val="tx1"/>
                </a:solidFill>
              </a:rPr>
              <a:t>Intelligence Data</a:t>
            </a:r>
          </a:p>
        </p:txBody>
      </p:sp>
      <p:cxnSp>
        <p:nvCxnSpPr>
          <p:cNvPr id="89" name="Gerade Verbindung mit Pfeil 88">
            <a:extLst>
              <a:ext uri="{FF2B5EF4-FFF2-40B4-BE49-F238E27FC236}">
                <a16:creationId xmlns:a16="http://schemas.microsoft.com/office/drawing/2014/main" id="{0DE3FE3B-A0ED-408D-A331-919CC9781925}"/>
              </a:ext>
            </a:extLst>
          </p:cNvPr>
          <p:cNvCxnSpPr>
            <a:cxnSpLocks/>
            <a:endCxn id="88" idx="0"/>
          </p:cNvCxnSpPr>
          <p:nvPr/>
        </p:nvCxnSpPr>
        <p:spPr>
          <a:xfrm>
            <a:off x="8256256" y="4148776"/>
            <a:ext cx="11832" cy="7921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Rechteck 89">
            <a:extLst>
              <a:ext uri="{FF2B5EF4-FFF2-40B4-BE49-F238E27FC236}">
                <a16:creationId xmlns:a16="http://schemas.microsoft.com/office/drawing/2014/main" id="{4AB3582D-43D2-4DBB-AD5E-A0ABF333A60B}"/>
              </a:ext>
            </a:extLst>
          </p:cNvPr>
          <p:cNvSpPr/>
          <p:nvPr/>
        </p:nvSpPr>
        <p:spPr>
          <a:xfrm>
            <a:off x="9264352" y="5012728"/>
            <a:ext cx="2808312"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Use Excel to visualize</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Market development over time</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Market development across regions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Market share among suppliers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Identifying market disruptions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etc.</a:t>
            </a:r>
          </a:p>
        </p:txBody>
      </p:sp>
      <p:cxnSp>
        <p:nvCxnSpPr>
          <p:cNvPr id="91" name="Gerade Verbindung mit Pfeil 90">
            <a:extLst>
              <a:ext uri="{FF2B5EF4-FFF2-40B4-BE49-F238E27FC236}">
                <a16:creationId xmlns:a16="http://schemas.microsoft.com/office/drawing/2014/main" id="{EFB93D7E-2D36-4BEC-9940-5F478944008F}"/>
              </a:ext>
            </a:extLst>
          </p:cNvPr>
          <p:cNvCxnSpPr>
            <a:cxnSpLocks/>
          </p:cNvCxnSpPr>
          <p:nvPr/>
        </p:nvCxnSpPr>
        <p:spPr>
          <a:xfrm flipH="1">
            <a:off x="3576376" y="6165000"/>
            <a:ext cx="3528392" cy="0"/>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6" name="Gerade Verbindung mit Pfeil 95">
            <a:extLst>
              <a:ext uri="{FF2B5EF4-FFF2-40B4-BE49-F238E27FC236}">
                <a16:creationId xmlns:a16="http://schemas.microsoft.com/office/drawing/2014/main" id="{9A1E4002-FA1E-460C-908A-D3968DAF089F}"/>
              </a:ext>
            </a:extLst>
          </p:cNvPr>
          <p:cNvCxnSpPr>
            <a:cxnSpLocks/>
          </p:cNvCxnSpPr>
          <p:nvPr/>
        </p:nvCxnSpPr>
        <p:spPr>
          <a:xfrm flipV="1">
            <a:off x="7104768" y="1772512"/>
            <a:ext cx="0" cy="4392488"/>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9" name="Gerade Verbindung mit Pfeil 98">
            <a:extLst>
              <a:ext uri="{FF2B5EF4-FFF2-40B4-BE49-F238E27FC236}">
                <a16:creationId xmlns:a16="http://schemas.microsoft.com/office/drawing/2014/main" id="{8E162D70-90AD-452D-A0BB-9B65293B53AB}"/>
              </a:ext>
            </a:extLst>
          </p:cNvPr>
          <p:cNvCxnSpPr>
            <a:cxnSpLocks/>
          </p:cNvCxnSpPr>
          <p:nvPr/>
        </p:nvCxnSpPr>
        <p:spPr>
          <a:xfrm flipH="1">
            <a:off x="7104768" y="1772512"/>
            <a:ext cx="1151896" cy="0"/>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2" name="Flussdiagramm: Zentralspeicher 91">
            <a:extLst>
              <a:ext uri="{FF2B5EF4-FFF2-40B4-BE49-F238E27FC236}">
                <a16:creationId xmlns:a16="http://schemas.microsoft.com/office/drawing/2014/main" id="{D424BA91-4B92-4A83-9729-FB50A880CF6E}"/>
              </a:ext>
            </a:extLst>
          </p:cNvPr>
          <p:cNvSpPr/>
          <p:nvPr/>
        </p:nvSpPr>
        <p:spPr>
          <a:xfrm>
            <a:off x="1272664" y="3068728"/>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93" name="Flussdiagramm: Zentralspeicher 92">
            <a:extLst>
              <a:ext uri="{FF2B5EF4-FFF2-40B4-BE49-F238E27FC236}">
                <a16:creationId xmlns:a16="http://schemas.microsoft.com/office/drawing/2014/main" id="{E9857875-7E63-40D3-BE09-F1F19C45EC79}"/>
              </a:ext>
            </a:extLst>
          </p:cNvPr>
          <p:cNvSpPr/>
          <p:nvPr/>
        </p:nvSpPr>
        <p:spPr>
          <a:xfrm>
            <a:off x="1272664" y="3860616"/>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94" name="Flussdiagramm: Zentralspeicher 93">
            <a:extLst>
              <a:ext uri="{FF2B5EF4-FFF2-40B4-BE49-F238E27FC236}">
                <a16:creationId xmlns:a16="http://schemas.microsoft.com/office/drawing/2014/main" id="{DC9EA598-B8F2-474B-976D-72F12437376D}"/>
              </a:ext>
            </a:extLst>
          </p:cNvPr>
          <p:cNvSpPr/>
          <p:nvPr/>
        </p:nvSpPr>
        <p:spPr>
          <a:xfrm>
            <a:off x="1272616" y="5156728"/>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95" name="Line">
            <a:extLst>
              <a:ext uri="{FF2B5EF4-FFF2-40B4-BE49-F238E27FC236}">
                <a16:creationId xmlns:a16="http://schemas.microsoft.com/office/drawing/2014/main" id="{B9802A04-3EDC-6F4E-B4E8-CB0D2A47B4A9}"/>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31699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hteck: abgerundete Ecken 14">
            <a:extLst>
              <a:ext uri="{FF2B5EF4-FFF2-40B4-BE49-F238E27FC236}">
                <a16:creationId xmlns:a16="http://schemas.microsoft.com/office/drawing/2014/main" id="{7ECECA5C-2E2C-0F4D-8CD3-3000FA991110}"/>
              </a:ext>
            </a:extLst>
          </p:cNvPr>
          <p:cNvSpPr/>
          <p:nvPr/>
        </p:nvSpPr>
        <p:spPr>
          <a:xfrm>
            <a:off x="690039" y="4363879"/>
            <a:ext cx="10656000" cy="717944"/>
          </a:xfrm>
          <a:prstGeom prst="roundRect">
            <a:avLst>
              <a:gd name="adj" fmla="val 11065"/>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lstStyle/>
          <a:p>
            <a:endParaRPr lang="en-US" dirty="0">
              <a:solidFill>
                <a:schemeClr val="tx1"/>
              </a:solidFill>
            </a:endParaRPr>
          </a:p>
        </p:txBody>
      </p:sp>
      <p:sp>
        <p:nvSpPr>
          <p:cNvPr id="103" name="Flussdiagramm: Dokument 102">
            <a:extLst>
              <a:ext uri="{FF2B5EF4-FFF2-40B4-BE49-F238E27FC236}">
                <a16:creationId xmlns:a16="http://schemas.microsoft.com/office/drawing/2014/main" id="{CA034B1A-61A6-40A2-A13A-F784947822AE}"/>
              </a:ext>
            </a:extLst>
          </p:cNvPr>
          <p:cNvSpPr/>
          <p:nvPr/>
        </p:nvSpPr>
        <p:spPr>
          <a:xfrm>
            <a:off x="4440000" y="3212664"/>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t" anchorCtr="0"/>
          <a:lstStyle/>
          <a:p>
            <a:endParaRPr lang="en-US" sz="1200" dirty="0">
              <a:solidFill>
                <a:schemeClr val="tx1"/>
              </a:solidFill>
            </a:endParaRPr>
          </a:p>
        </p:txBody>
      </p:sp>
      <p:sp>
        <p:nvSpPr>
          <p:cNvPr id="2" name="Titel 1">
            <a:extLst>
              <a:ext uri="{FF2B5EF4-FFF2-40B4-BE49-F238E27FC236}">
                <a16:creationId xmlns:a16="http://schemas.microsoft.com/office/drawing/2014/main" id="{4F3CD46D-F37E-4BFA-948D-3177BE247AE8}"/>
              </a:ext>
            </a:extLst>
          </p:cNvPr>
          <p:cNvSpPr>
            <a:spLocks noGrp="1"/>
          </p:cNvSpPr>
          <p:nvPr>
            <p:ph type="title"/>
          </p:nvPr>
        </p:nvSpPr>
        <p:spPr>
          <a:xfrm>
            <a:off x="467637" y="117000"/>
            <a:ext cx="11232000" cy="717944"/>
          </a:xfrm>
        </p:spPr>
        <p:txBody>
          <a:bodyPr/>
          <a:lstStyle/>
          <a:p>
            <a:pPr algn="ctr"/>
            <a:r>
              <a:rPr lang="en-US" dirty="0">
                <a:solidFill>
                  <a:schemeClr val="bg1">
                    <a:lumMod val="65000"/>
                  </a:schemeClr>
                </a:solidFill>
              </a:rPr>
              <a:t>B4P Real-world Use Case #4</a:t>
            </a:r>
            <a:br>
              <a:rPr lang="en-US" dirty="0"/>
            </a:br>
            <a:r>
              <a:rPr lang="en-US" dirty="0">
                <a:solidFill>
                  <a:srgbClr val="3264C8"/>
                </a:solidFill>
              </a:rPr>
              <a:t>Merger and Acquisition</a:t>
            </a:r>
          </a:p>
        </p:txBody>
      </p:sp>
      <p:sp>
        <p:nvSpPr>
          <p:cNvPr id="26" name="Flussdiagramm: Dokument 25">
            <a:extLst>
              <a:ext uri="{FF2B5EF4-FFF2-40B4-BE49-F238E27FC236}">
                <a16:creationId xmlns:a16="http://schemas.microsoft.com/office/drawing/2014/main" id="{702E05D4-3E86-4C8D-A248-0DF2BD66D3BA}"/>
              </a:ext>
            </a:extLst>
          </p:cNvPr>
          <p:cNvSpPr/>
          <p:nvPr/>
        </p:nvSpPr>
        <p:spPr>
          <a:xfrm>
            <a:off x="696000" y="2420664"/>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Customer Relation</a:t>
            </a:r>
          </a:p>
          <a:p>
            <a:pPr algn="ctr"/>
            <a:r>
              <a:rPr lang="en-US" sz="1200" b="1" dirty="0">
                <a:solidFill>
                  <a:schemeClr val="tx1"/>
                </a:solidFill>
              </a:rPr>
              <a:t>Mgt Database</a:t>
            </a:r>
            <a:endParaRPr lang="en-US" sz="1200" dirty="0">
              <a:solidFill>
                <a:schemeClr val="tx1"/>
              </a:solidFill>
            </a:endParaRPr>
          </a:p>
        </p:txBody>
      </p:sp>
      <p:sp>
        <p:nvSpPr>
          <p:cNvPr id="95" name="Flussdiagramm: Dokument 94">
            <a:extLst>
              <a:ext uri="{FF2B5EF4-FFF2-40B4-BE49-F238E27FC236}">
                <a16:creationId xmlns:a16="http://schemas.microsoft.com/office/drawing/2014/main" id="{13A58FF8-E809-49A3-8399-E06B75341DED}"/>
              </a:ext>
            </a:extLst>
          </p:cNvPr>
          <p:cNvSpPr/>
          <p:nvPr/>
        </p:nvSpPr>
        <p:spPr>
          <a:xfrm>
            <a:off x="2424000" y="2420664"/>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Product Portfolio</a:t>
            </a:r>
          </a:p>
          <a:p>
            <a:pPr algn="ctr"/>
            <a:r>
              <a:rPr lang="en-US" sz="1200" dirty="0">
                <a:solidFill>
                  <a:schemeClr val="tx1"/>
                </a:solidFill>
              </a:rPr>
              <a:t>Prod Mgt Database</a:t>
            </a:r>
          </a:p>
        </p:txBody>
      </p:sp>
      <p:sp>
        <p:nvSpPr>
          <p:cNvPr id="98" name="Flussdiagramm: Dokument 97">
            <a:extLst>
              <a:ext uri="{FF2B5EF4-FFF2-40B4-BE49-F238E27FC236}">
                <a16:creationId xmlns:a16="http://schemas.microsoft.com/office/drawing/2014/main" id="{9C9E274D-FE9A-43C3-95FE-D2B5975ECDEB}"/>
              </a:ext>
            </a:extLst>
          </p:cNvPr>
          <p:cNvSpPr/>
          <p:nvPr/>
        </p:nvSpPr>
        <p:spPr>
          <a:xfrm>
            <a:off x="9767824" y="2420664"/>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Product Portfolio</a:t>
            </a:r>
          </a:p>
          <a:p>
            <a:pPr algn="ctr"/>
            <a:r>
              <a:rPr lang="en-US" sz="1200" dirty="0">
                <a:solidFill>
                  <a:schemeClr val="tx1"/>
                </a:solidFill>
              </a:rPr>
              <a:t>Prod Mgt Database</a:t>
            </a:r>
          </a:p>
        </p:txBody>
      </p:sp>
      <p:sp>
        <p:nvSpPr>
          <p:cNvPr id="100" name="Flussdiagramm: Dokument 99">
            <a:extLst>
              <a:ext uri="{FF2B5EF4-FFF2-40B4-BE49-F238E27FC236}">
                <a16:creationId xmlns:a16="http://schemas.microsoft.com/office/drawing/2014/main" id="{E440C831-87EC-4F50-A50C-2D09AEB1668A}"/>
              </a:ext>
            </a:extLst>
          </p:cNvPr>
          <p:cNvSpPr/>
          <p:nvPr/>
        </p:nvSpPr>
        <p:spPr>
          <a:xfrm>
            <a:off x="8040000" y="2420664"/>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Customer Relation</a:t>
            </a:r>
          </a:p>
          <a:p>
            <a:pPr algn="ctr"/>
            <a:r>
              <a:rPr lang="en-US" sz="1200" b="1" dirty="0">
                <a:solidFill>
                  <a:schemeClr val="tx1"/>
                </a:solidFill>
              </a:rPr>
              <a:t>Mgt Database</a:t>
            </a:r>
            <a:endParaRPr lang="en-US" sz="1200" dirty="0">
              <a:solidFill>
                <a:schemeClr val="tx1"/>
              </a:solidFill>
            </a:endParaRPr>
          </a:p>
        </p:txBody>
      </p:sp>
      <p:sp>
        <p:nvSpPr>
          <p:cNvPr id="101" name="Flussdiagramm: Dokument 100">
            <a:extLst>
              <a:ext uri="{FF2B5EF4-FFF2-40B4-BE49-F238E27FC236}">
                <a16:creationId xmlns:a16="http://schemas.microsoft.com/office/drawing/2014/main" id="{F1B6B876-671A-4DD4-9AC9-4316845833A0}"/>
              </a:ext>
            </a:extLst>
          </p:cNvPr>
          <p:cNvSpPr/>
          <p:nvPr/>
        </p:nvSpPr>
        <p:spPr>
          <a:xfrm>
            <a:off x="4296000" y="3356664"/>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t" anchorCtr="0"/>
          <a:lstStyle/>
          <a:p>
            <a:r>
              <a:rPr lang="en-US" sz="1200" b="1" dirty="0">
                <a:solidFill>
                  <a:schemeClr val="tx1"/>
                </a:solidFill>
              </a:rPr>
              <a:t>Alignment</a:t>
            </a:r>
          </a:p>
          <a:p>
            <a:r>
              <a:rPr lang="en-US" sz="1200" b="1" dirty="0">
                <a:solidFill>
                  <a:schemeClr val="tx1"/>
                </a:solidFill>
              </a:rPr>
              <a:t>Sheets</a:t>
            </a:r>
            <a:endParaRPr lang="en-US" sz="1200" dirty="0">
              <a:solidFill>
                <a:schemeClr val="tx1"/>
              </a:solidFill>
            </a:endParaRPr>
          </a:p>
        </p:txBody>
      </p:sp>
      <p:sp>
        <p:nvSpPr>
          <p:cNvPr id="102" name="Flussdiagramm: Zentralspeicher 101">
            <a:extLst>
              <a:ext uri="{FF2B5EF4-FFF2-40B4-BE49-F238E27FC236}">
                <a16:creationId xmlns:a16="http://schemas.microsoft.com/office/drawing/2014/main" id="{8EEDDA7A-3C23-40C0-BE90-ABA55EB7BCF0}"/>
              </a:ext>
            </a:extLst>
          </p:cNvPr>
          <p:cNvSpPr/>
          <p:nvPr/>
        </p:nvSpPr>
        <p:spPr>
          <a:xfrm>
            <a:off x="5376664" y="3428744"/>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05" name="Flussdiagramm: Dokument 104">
            <a:extLst>
              <a:ext uri="{FF2B5EF4-FFF2-40B4-BE49-F238E27FC236}">
                <a16:creationId xmlns:a16="http://schemas.microsoft.com/office/drawing/2014/main" id="{4F940C67-0C29-4F41-8CC9-3981C1BB371F}"/>
              </a:ext>
            </a:extLst>
          </p:cNvPr>
          <p:cNvSpPr/>
          <p:nvPr/>
        </p:nvSpPr>
        <p:spPr>
          <a:xfrm>
            <a:off x="6239824" y="3356664"/>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t" anchorCtr="0"/>
          <a:lstStyle/>
          <a:p>
            <a:r>
              <a:rPr lang="en-US" sz="1200" b="1" dirty="0">
                <a:solidFill>
                  <a:schemeClr val="tx1"/>
                </a:solidFill>
              </a:rPr>
              <a:t>Triage</a:t>
            </a:r>
          </a:p>
          <a:p>
            <a:r>
              <a:rPr lang="en-US" sz="1200" b="1" dirty="0">
                <a:solidFill>
                  <a:schemeClr val="tx1"/>
                </a:solidFill>
              </a:rPr>
              <a:t>Rules</a:t>
            </a:r>
            <a:endParaRPr lang="en-US" sz="1200" dirty="0">
              <a:solidFill>
                <a:schemeClr val="tx1"/>
              </a:solidFill>
            </a:endParaRPr>
          </a:p>
        </p:txBody>
      </p:sp>
      <p:sp>
        <p:nvSpPr>
          <p:cNvPr id="106" name="Flussdiagramm: Zentralspeicher 105">
            <a:extLst>
              <a:ext uri="{FF2B5EF4-FFF2-40B4-BE49-F238E27FC236}">
                <a16:creationId xmlns:a16="http://schemas.microsoft.com/office/drawing/2014/main" id="{F4D9FBC0-AA1B-4FA1-8BF2-EF237CBF468C}"/>
              </a:ext>
            </a:extLst>
          </p:cNvPr>
          <p:cNvSpPr/>
          <p:nvPr/>
        </p:nvSpPr>
        <p:spPr>
          <a:xfrm>
            <a:off x="7320488" y="3428744"/>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08" name="B4P">
            <a:extLst>
              <a:ext uri="{FF2B5EF4-FFF2-40B4-BE49-F238E27FC236}">
                <a16:creationId xmlns:a16="http://schemas.microsoft.com/office/drawing/2014/main" id="{0C909434-86DA-4E59-9466-23F864867562}"/>
              </a:ext>
            </a:extLst>
          </p:cNvPr>
          <p:cNvSpPr txBox="1"/>
          <p:nvPr/>
        </p:nvSpPr>
        <p:spPr>
          <a:xfrm>
            <a:off x="5573757" y="4509000"/>
            <a:ext cx="1134143" cy="3409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nchorCtr="0">
            <a:noAutofit/>
          </a:bodyPr>
          <a:lstStyle>
            <a:lvl1pPr algn="ctr">
              <a:defRPr sz="4200" b="1">
                <a:solidFill>
                  <a:srgbClr val="FFFFFF"/>
                </a:solidFill>
              </a:defRPr>
            </a:lvl1pPr>
          </a:lstStyle>
          <a:p>
            <a:r>
              <a:rPr lang="en-US" sz="3600" noProof="1"/>
              <a:t>B4P</a:t>
            </a:r>
          </a:p>
        </p:txBody>
      </p:sp>
      <p:cxnSp>
        <p:nvCxnSpPr>
          <p:cNvPr id="113" name="Gerade Verbindung mit Pfeil 112">
            <a:extLst>
              <a:ext uri="{FF2B5EF4-FFF2-40B4-BE49-F238E27FC236}">
                <a16:creationId xmlns:a16="http://schemas.microsoft.com/office/drawing/2014/main" id="{D4BB2405-6CFB-4039-9FB2-D720D21BA112}"/>
              </a:ext>
            </a:extLst>
          </p:cNvPr>
          <p:cNvCxnSpPr>
            <a:cxnSpLocks/>
            <a:stCxn id="101" idx="2"/>
          </p:cNvCxnSpPr>
          <p:nvPr/>
        </p:nvCxnSpPr>
        <p:spPr>
          <a:xfrm>
            <a:off x="5088088" y="3894427"/>
            <a:ext cx="0" cy="4704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Gerade Verbindung mit Pfeil 113">
            <a:extLst>
              <a:ext uri="{FF2B5EF4-FFF2-40B4-BE49-F238E27FC236}">
                <a16:creationId xmlns:a16="http://schemas.microsoft.com/office/drawing/2014/main" id="{F17FBB31-B75B-4B91-8C6F-1FA5256C8DB5}"/>
              </a:ext>
            </a:extLst>
          </p:cNvPr>
          <p:cNvCxnSpPr>
            <a:cxnSpLocks/>
            <a:stCxn id="105" idx="2"/>
          </p:cNvCxnSpPr>
          <p:nvPr/>
        </p:nvCxnSpPr>
        <p:spPr>
          <a:xfrm>
            <a:off x="7031912" y="3894427"/>
            <a:ext cx="0" cy="4704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Gerade Verbindung mit Pfeil 114">
            <a:extLst>
              <a:ext uri="{FF2B5EF4-FFF2-40B4-BE49-F238E27FC236}">
                <a16:creationId xmlns:a16="http://schemas.microsoft.com/office/drawing/2014/main" id="{E380BD29-9A04-4CC4-9741-BA9D12E62682}"/>
              </a:ext>
            </a:extLst>
          </p:cNvPr>
          <p:cNvCxnSpPr>
            <a:cxnSpLocks/>
            <a:stCxn id="26" idx="2"/>
          </p:cNvCxnSpPr>
          <p:nvPr/>
        </p:nvCxnSpPr>
        <p:spPr>
          <a:xfrm>
            <a:off x="1488088" y="2958427"/>
            <a:ext cx="0" cy="14064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Gerade Verbindung mit Pfeil 115">
            <a:extLst>
              <a:ext uri="{FF2B5EF4-FFF2-40B4-BE49-F238E27FC236}">
                <a16:creationId xmlns:a16="http://schemas.microsoft.com/office/drawing/2014/main" id="{D15FE5FA-7659-4828-9BA2-AA85BD51095B}"/>
              </a:ext>
            </a:extLst>
          </p:cNvPr>
          <p:cNvCxnSpPr>
            <a:cxnSpLocks/>
            <a:stCxn id="95" idx="2"/>
          </p:cNvCxnSpPr>
          <p:nvPr/>
        </p:nvCxnSpPr>
        <p:spPr>
          <a:xfrm>
            <a:off x="3216088" y="2958427"/>
            <a:ext cx="0" cy="14064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Gerade Verbindung mit Pfeil 116">
            <a:extLst>
              <a:ext uri="{FF2B5EF4-FFF2-40B4-BE49-F238E27FC236}">
                <a16:creationId xmlns:a16="http://schemas.microsoft.com/office/drawing/2014/main" id="{B33344A8-A68B-416E-B257-20B12514D838}"/>
              </a:ext>
            </a:extLst>
          </p:cNvPr>
          <p:cNvCxnSpPr>
            <a:cxnSpLocks/>
            <a:stCxn id="100" idx="2"/>
          </p:cNvCxnSpPr>
          <p:nvPr/>
        </p:nvCxnSpPr>
        <p:spPr>
          <a:xfrm>
            <a:off x="8832088" y="2958427"/>
            <a:ext cx="0" cy="14064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Gerade Verbindung mit Pfeil 117">
            <a:extLst>
              <a:ext uri="{FF2B5EF4-FFF2-40B4-BE49-F238E27FC236}">
                <a16:creationId xmlns:a16="http://schemas.microsoft.com/office/drawing/2014/main" id="{0BF1DB8B-618A-4B5A-A23E-E8D099A8F51D}"/>
              </a:ext>
            </a:extLst>
          </p:cNvPr>
          <p:cNvCxnSpPr>
            <a:cxnSpLocks/>
            <a:stCxn id="98" idx="2"/>
          </p:cNvCxnSpPr>
          <p:nvPr/>
        </p:nvCxnSpPr>
        <p:spPr>
          <a:xfrm>
            <a:off x="10559912" y="2958427"/>
            <a:ext cx="0" cy="14064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0" name="Flussdiagramm: Dokument 119">
            <a:extLst>
              <a:ext uri="{FF2B5EF4-FFF2-40B4-BE49-F238E27FC236}">
                <a16:creationId xmlns:a16="http://schemas.microsoft.com/office/drawing/2014/main" id="{2909C537-0592-43B4-8E2E-8DA389143755}"/>
              </a:ext>
            </a:extLst>
          </p:cNvPr>
          <p:cNvSpPr/>
          <p:nvPr/>
        </p:nvSpPr>
        <p:spPr>
          <a:xfrm>
            <a:off x="3359824" y="5660832"/>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Joint CRM Reports</a:t>
            </a:r>
          </a:p>
        </p:txBody>
      </p:sp>
      <p:sp>
        <p:nvSpPr>
          <p:cNvPr id="121" name="Flussdiagramm: Dokument 120">
            <a:extLst>
              <a:ext uri="{FF2B5EF4-FFF2-40B4-BE49-F238E27FC236}">
                <a16:creationId xmlns:a16="http://schemas.microsoft.com/office/drawing/2014/main" id="{4E1A9DD5-A269-4AF5-BCAC-46705DB9C568}"/>
              </a:ext>
            </a:extLst>
          </p:cNvPr>
          <p:cNvSpPr/>
          <p:nvPr/>
        </p:nvSpPr>
        <p:spPr>
          <a:xfrm>
            <a:off x="5231824" y="5660832"/>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Joint</a:t>
            </a:r>
          </a:p>
          <a:p>
            <a:pPr algn="ctr"/>
            <a:r>
              <a:rPr lang="en-US" sz="1200" b="1" dirty="0">
                <a:solidFill>
                  <a:schemeClr val="tx1"/>
                </a:solidFill>
              </a:rPr>
              <a:t>Projects</a:t>
            </a:r>
          </a:p>
        </p:txBody>
      </p:sp>
      <p:sp>
        <p:nvSpPr>
          <p:cNvPr id="122" name="Flussdiagramm: Dokument 121">
            <a:extLst>
              <a:ext uri="{FF2B5EF4-FFF2-40B4-BE49-F238E27FC236}">
                <a16:creationId xmlns:a16="http://schemas.microsoft.com/office/drawing/2014/main" id="{F9D302ED-460E-4939-A43F-57BC52502EF5}"/>
              </a:ext>
            </a:extLst>
          </p:cNvPr>
          <p:cNvSpPr/>
          <p:nvPr/>
        </p:nvSpPr>
        <p:spPr>
          <a:xfrm>
            <a:off x="7103648" y="5661000"/>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Joint</a:t>
            </a:r>
          </a:p>
          <a:p>
            <a:pPr algn="ctr"/>
            <a:r>
              <a:rPr lang="en-US" sz="1200" b="1" dirty="0">
                <a:solidFill>
                  <a:schemeClr val="tx1"/>
                </a:solidFill>
              </a:rPr>
              <a:t>Portfolio</a:t>
            </a:r>
          </a:p>
        </p:txBody>
      </p:sp>
      <p:sp>
        <p:nvSpPr>
          <p:cNvPr id="123" name="Flussdiagramm: Dokument 122">
            <a:extLst>
              <a:ext uri="{FF2B5EF4-FFF2-40B4-BE49-F238E27FC236}">
                <a16:creationId xmlns:a16="http://schemas.microsoft.com/office/drawing/2014/main" id="{4123D8A9-6358-41CF-9D00-81881D2A6F6F}"/>
              </a:ext>
            </a:extLst>
          </p:cNvPr>
          <p:cNvSpPr/>
          <p:nvPr/>
        </p:nvSpPr>
        <p:spPr>
          <a:xfrm>
            <a:off x="8976000" y="5661168"/>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Overlaps and</a:t>
            </a:r>
          </a:p>
          <a:p>
            <a:pPr algn="ctr"/>
            <a:r>
              <a:rPr lang="en-US" sz="1200" b="1" dirty="0">
                <a:solidFill>
                  <a:schemeClr val="tx1"/>
                </a:solidFill>
              </a:rPr>
              <a:t>Duplications</a:t>
            </a:r>
          </a:p>
        </p:txBody>
      </p:sp>
      <p:cxnSp>
        <p:nvCxnSpPr>
          <p:cNvPr id="124" name="Gerade Verbindung mit Pfeil 123">
            <a:extLst>
              <a:ext uri="{FF2B5EF4-FFF2-40B4-BE49-F238E27FC236}">
                <a16:creationId xmlns:a16="http://schemas.microsoft.com/office/drawing/2014/main" id="{D9B6E76C-2356-4FC2-9469-534864F83BDA}"/>
              </a:ext>
            </a:extLst>
          </p:cNvPr>
          <p:cNvCxnSpPr>
            <a:cxnSpLocks/>
            <a:endCxn id="120" idx="0"/>
          </p:cNvCxnSpPr>
          <p:nvPr/>
        </p:nvCxnSpPr>
        <p:spPr>
          <a:xfrm>
            <a:off x="4151912" y="5084832"/>
            <a:ext cx="0" cy="5760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Gerade Verbindung mit Pfeil 124">
            <a:extLst>
              <a:ext uri="{FF2B5EF4-FFF2-40B4-BE49-F238E27FC236}">
                <a16:creationId xmlns:a16="http://schemas.microsoft.com/office/drawing/2014/main" id="{0ED3B875-B882-413A-AB1C-48B859EFF913}"/>
              </a:ext>
            </a:extLst>
          </p:cNvPr>
          <p:cNvCxnSpPr>
            <a:cxnSpLocks/>
          </p:cNvCxnSpPr>
          <p:nvPr/>
        </p:nvCxnSpPr>
        <p:spPr>
          <a:xfrm>
            <a:off x="6024000" y="5084832"/>
            <a:ext cx="0" cy="5760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Gerade Verbindung mit Pfeil 125">
            <a:extLst>
              <a:ext uri="{FF2B5EF4-FFF2-40B4-BE49-F238E27FC236}">
                <a16:creationId xmlns:a16="http://schemas.microsoft.com/office/drawing/2014/main" id="{F66C799D-175F-4B2B-A060-990334084885}"/>
              </a:ext>
            </a:extLst>
          </p:cNvPr>
          <p:cNvCxnSpPr>
            <a:cxnSpLocks/>
          </p:cNvCxnSpPr>
          <p:nvPr/>
        </p:nvCxnSpPr>
        <p:spPr>
          <a:xfrm>
            <a:off x="7896088" y="5084832"/>
            <a:ext cx="0" cy="5760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Gerade Verbindung mit Pfeil 126">
            <a:extLst>
              <a:ext uri="{FF2B5EF4-FFF2-40B4-BE49-F238E27FC236}">
                <a16:creationId xmlns:a16="http://schemas.microsoft.com/office/drawing/2014/main" id="{E2F55B90-7F68-4DEC-AB80-68364415FB14}"/>
              </a:ext>
            </a:extLst>
          </p:cNvPr>
          <p:cNvCxnSpPr>
            <a:cxnSpLocks/>
          </p:cNvCxnSpPr>
          <p:nvPr/>
        </p:nvCxnSpPr>
        <p:spPr>
          <a:xfrm>
            <a:off x="9768000" y="5084832"/>
            <a:ext cx="0" cy="5760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9" name="Rechteck 128">
            <a:extLst>
              <a:ext uri="{FF2B5EF4-FFF2-40B4-BE49-F238E27FC236}">
                <a16:creationId xmlns:a16="http://schemas.microsoft.com/office/drawing/2014/main" id="{64EB9701-124F-4C9B-A0CC-836507F07C19}"/>
              </a:ext>
            </a:extLst>
          </p:cNvPr>
          <p:cNvSpPr/>
          <p:nvPr/>
        </p:nvSpPr>
        <p:spPr>
          <a:xfrm>
            <a:off x="696000" y="1988832"/>
            <a:ext cx="3312000" cy="2880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600" b="1" dirty="0">
                <a:solidFill>
                  <a:schemeClr val="tx1">
                    <a:lumMod val="50000"/>
                    <a:lumOff val="50000"/>
                  </a:schemeClr>
                </a:solidFill>
              </a:rPr>
              <a:t>Business Entity 1</a:t>
            </a:r>
            <a:endParaRPr lang="en-US" sz="1600" dirty="0">
              <a:solidFill>
                <a:schemeClr val="tx1">
                  <a:lumMod val="50000"/>
                  <a:lumOff val="50000"/>
                </a:schemeClr>
              </a:solidFill>
            </a:endParaRPr>
          </a:p>
        </p:txBody>
      </p:sp>
      <p:sp>
        <p:nvSpPr>
          <p:cNvPr id="130" name="Rechteck 129">
            <a:extLst>
              <a:ext uri="{FF2B5EF4-FFF2-40B4-BE49-F238E27FC236}">
                <a16:creationId xmlns:a16="http://schemas.microsoft.com/office/drawing/2014/main" id="{3622DEBD-00A2-45E7-AA02-0E104CAAE990}"/>
              </a:ext>
            </a:extLst>
          </p:cNvPr>
          <p:cNvSpPr/>
          <p:nvPr/>
        </p:nvSpPr>
        <p:spPr>
          <a:xfrm>
            <a:off x="8040000" y="1988832"/>
            <a:ext cx="3312000" cy="2880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lgn="r">
              <a:buClr>
                <a:schemeClr val="bg1">
                  <a:lumMod val="50000"/>
                </a:schemeClr>
              </a:buClr>
            </a:pPr>
            <a:r>
              <a:rPr lang="en-US" sz="1600" b="1" dirty="0">
                <a:solidFill>
                  <a:schemeClr val="tx1">
                    <a:lumMod val="50000"/>
                    <a:lumOff val="50000"/>
                  </a:schemeClr>
                </a:solidFill>
              </a:rPr>
              <a:t>Business Entity 2</a:t>
            </a:r>
            <a:endParaRPr lang="en-US" sz="1600" dirty="0">
              <a:solidFill>
                <a:schemeClr val="tx1">
                  <a:lumMod val="50000"/>
                  <a:lumOff val="50000"/>
                </a:schemeClr>
              </a:solidFill>
            </a:endParaRPr>
          </a:p>
        </p:txBody>
      </p:sp>
      <p:sp>
        <p:nvSpPr>
          <p:cNvPr id="131" name="Rechteck 130">
            <a:extLst>
              <a:ext uri="{FF2B5EF4-FFF2-40B4-BE49-F238E27FC236}">
                <a16:creationId xmlns:a16="http://schemas.microsoft.com/office/drawing/2014/main" id="{8F04830D-CCCE-4FE5-B673-4CCDDBCF07EF}"/>
              </a:ext>
            </a:extLst>
          </p:cNvPr>
          <p:cNvSpPr/>
          <p:nvPr/>
        </p:nvSpPr>
        <p:spPr>
          <a:xfrm>
            <a:off x="4224000" y="1988832"/>
            <a:ext cx="3672000" cy="2880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lgn="ctr">
              <a:buClr>
                <a:schemeClr val="bg1">
                  <a:lumMod val="50000"/>
                </a:schemeClr>
              </a:buClr>
            </a:pPr>
            <a:r>
              <a:rPr lang="en-US" sz="1600" b="1" dirty="0">
                <a:solidFill>
                  <a:schemeClr val="tx1">
                    <a:lumMod val="50000"/>
                    <a:lumOff val="50000"/>
                  </a:schemeClr>
                </a:solidFill>
              </a:rPr>
              <a:t>Merging + Alignment Guidelines</a:t>
            </a:r>
            <a:endParaRPr lang="en-US" sz="1600" dirty="0">
              <a:solidFill>
                <a:schemeClr val="tx1">
                  <a:lumMod val="50000"/>
                  <a:lumOff val="50000"/>
                </a:schemeClr>
              </a:solidFill>
            </a:endParaRPr>
          </a:p>
        </p:txBody>
      </p:sp>
      <p:sp>
        <p:nvSpPr>
          <p:cNvPr id="132" name="Rechteck 131">
            <a:extLst>
              <a:ext uri="{FF2B5EF4-FFF2-40B4-BE49-F238E27FC236}">
                <a16:creationId xmlns:a16="http://schemas.microsoft.com/office/drawing/2014/main" id="{BB394779-3D84-4163-AF58-0E05ACFC0DCA}"/>
              </a:ext>
            </a:extLst>
          </p:cNvPr>
          <p:cNvSpPr/>
          <p:nvPr/>
        </p:nvSpPr>
        <p:spPr>
          <a:xfrm>
            <a:off x="6240000" y="2780832"/>
            <a:ext cx="1584000" cy="432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Identifies and resolves</a:t>
            </a:r>
          </a:p>
          <a:p>
            <a:pPr>
              <a:buClr>
                <a:schemeClr val="bg1">
                  <a:lumMod val="50000"/>
                </a:schemeClr>
              </a:buClr>
            </a:pPr>
            <a:r>
              <a:rPr lang="en-US" sz="1000" b="1" dirty="0">
                <a:solidFill>
                  <a:schemeClr val="tx1">
                    <a:lumMod val="50000"/>
                    <a:lumOff val="50000"/>
                  </a:schemeClr>
                </a:solidFill>
              </a:rPr>
              <a:t>duplications</a:t>
            </a:r>
            <a:endParaRPr lang="en-US" sz="1000" dirty="0">
              <a:solidFill>
                <a:schemeClr val="tx1">
                  <a:lumMod val="50000"/>
                  <a:lumOff val="50000"/>
                </a:schemeClr>
              </a:solidFill>
            </a:endParaRPr>
          </a:p>
        </p:txBody>
      </p:sp>
      <p:sp>
        <p:nvSpPr>
          <p:cNvPr id="133" name="Rechteck 132">
            <a:extLst>
              <a:ext uri="{FF2B5EF4-FFF2-40B4-BE49-F238E27FC236}">
                <a16:creationId xmlns:a16="http://schemas.microsoft.com/office/drawing/2014/main" id="{041FC569-E73B-4965-91B1-8D6CB70EB520}"/>
              </a:ext>
            </a:extLst>
          </p:cNvPr>
          <p:cNvSpPr/>
          <p:nvPr/>
        </p:nvSpPr>
        <p:spPr>
          <a:xfrm>
            <a:off x="4440000" y="2780832"/>
            <a:ext cx="1584000" cy="432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Adapt data to fit into a</a:t>
            </a:r>
          </a:p>
          <a:p>
            <a:pPr>
              <a:buClr>
                <a:schemeClr val="bg1">
                  <a:lumMod val="50000"/>
                </a:schemeClr>
              </a:buClr>
            </a:pPr>
            <a:r>
              <a:rPr lang="en-US" sz="1000" b="1" dirty="0">
                <a:solidFill>
                  <a:schemeClr val="tx1">
                    <a:lumMod val="50000"/>
                    <a:lumOff val="50000"/>
                  </a:schemeClr>
                </a:solidFill>
              </a:rPr>
              <a:t>common baseline</a:t>
            </a:r>
            <a:endParaRPr lang="en-US" sz="1000" dirty="0">
              <a:solidFill>
                <a:schemeClr val="tx1">
                  <a:lumMod val="50000"/>
                  <a:lumOff val="50000"/>
                </a:schemeClr>
              </a:solidFill>
            </a:endParaRPr>
          </a:p>
        </p:txBody>
      </p:sp>
      <p:sp>
        <p:nvSpPr>
          <p:cNvPr id="134" name="Rechteck 133">
            <a:extLst>
              <a:ext uri="{FF2B5EF4-FFF2-40B4-BE49-F238E27FC236}">
                <a16:creationId xmlns:a16="http://schemas.microsoft.com/office/drawing/2014/main" id="{B5CA2C5A-B63D-4A4F-8DE0-BDB0E99FFB2B}"/>
              </a:ext>
            </a:extLst>
          </p:cNvPr>
          <p:cNvSpPr/>
          <p:nvPr/>
        </p:nvSpPr>
        <p:spPr>
          <a:xfrm>
            <a:off x="696000" y="1268832"/>
            <a:ext cx="10728000" cy="432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600" b="1" dirty="0">
                <a:solidFill>
                  <a:schemeClr val="tx1"/>
                </a:solidFill>
              </a:rPr>
              <a:t>During the business integration, the two organization, even their individual sites will continue using their information repositories for a certain time until the business integration process has been finalized.</a:t>
            </a:r>
            <a:endParaRPr lang="en-US" sz="1600" dirty="0">
              <a:solidFill>
                <a:schemeClr val="tx1"/>
              </a:solidFill>
            </a:endParaRPr>
          </a:p>
        </p:txBody>
      </p:sp>
      <p:sp>
        <p:nvSpPr>
          <p:cNvPr id="135" name="Flussdiagramm: Dokument 134">
            <a:extLst>
              <a:ext uri="{FF2B5EF4-FFF2-40B4-BE49-F238E27FC236}">
                <a16:creationId xmlns:a16="http://schemas.microsoft.com/office/drawing/2014/main" id="{87526E51-4532-4CC5-9737-4C8674D54649}"/>
              </a:ext>
            </a:extLst>
          </p:cNvPr>
          <p:cNvSpPr/>
          <p:nvPr/>
        </p:nvSpPr>
        <p:spPr>
          <a:xfrm>
            <a:off x="1488000" y="5660832"/>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chemeClr val="tx1"/>
                </a:solidFill>
              </a:rPr>
              <a:t>Joint Market</a:t>
            </a:r>
          </a:p>
          <a:p>
            <a:pPr algn="ctr"/>
            <a:r>
              <a:rPr lang="en-US" sz="1200" b="1" dirty="0">
                <a:solidFill>
                  <a:schemeClr val="tx1"/>
                </a:solidFill>
              </a:rPr>
              <a:t>Outlooks</a:t>
            </a:r>
          </a:p>
        </p:txBody>
      </p:sp>
      <p:cxnSp>
        <p:nvCxnSpPr>
          <p:cNvPr id="136" name="Gerade Verbindung mit Pfeil 135">
            <a:extLst>
              <a:ext uri="{FF2B5EF4-FFF2-40B4-BE49-F238E27FC236}">
                <a16:creationId xmlns:a16="http://schemas.microsoft.com/office/drawing/2014/main" id="{558E1944-74F7-42F9-9E95-180CE639B324}"/>
              </a:ext>
            </a:extLst>
          </p:cNvPr>
          <p:cNvCxnSpPr>
            <a:cxnSpLocks/>
            <a:endCxn id="135" idx="0"/>
          </p:cNvCxnSpPr>
          <p:nvPr/>
        </p:nvCxnSpPr>
        <p:spPr>
          <a:xfrm>
            <a:off x="2280088" y="5084832"/>
            <a:ext cx="0" cy="5760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Line">
            <a:extLst>
              <a:ext uri="{FF2B5EF4-FFF2-40B4-BE49-F238E27FC236}">
                <a16:creationId xmlns:a16="http://schemas.microsoft.com/office/drawing/2014/main" id="{6267A54D-7633-BB42-9DA2-5213CAAA88E8}"/>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23120050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el 1">
            <a:extLst>
              <a:ext uri="{FF2B5EF4-FFF2-40B4-BE49-F238E27FC236}">
                <a16:creationId xmlns:a16="http://schemas.microsoft.com/office/drawing/2014/main" id="{68175D5C-7DA7-6844-9C46-CDE109EEECA4}"/>
              </a:ext>
            </a:extLst>
          </p:cNvPr>
          <p:cNvSpPr>
            <a:spLocks noGrp="1"/>
          </p:cNvSpPr>
          <p:nvPr>
            <p:ph type="title"/>
          </p:nvPr>
        </p:nvSpPr>
        <p:spPr>
          <a:xfrm>
            <a:off x="467637" y="117000"/>
            <a:ext cx="11232000" cy="504000"/>
          </a:xfrm>
        </p:spPr>
        <p:txBody>
          <a:bodyPr/>
          <a:lstStyle/>
          <a:p>
            <a:pPr algn="ctr"/>
            <a:r>
              <a:rPr lang="en-US" dirty="0">
                <a:solidFill>
                  <a:srgbClr val="3264C8"/>
                </a:solidFill>
              </a:rPr>
              <a:t>B4P: Strategic and Operational Use Cases</a:t>
            </a:r>
            <a:endParaRPr lang="de-CH" dirty="0">
              <a:solidFill>
                <a:srgbClr val="3264C8"/>
              </a:solidFill>
            </a:endParaRPr>
          </a:p>
        </p:txBody>
      </p:sp>
      <p:sp>
        <p:nvSpPr>
          <p:cNvPr id="13" name="Rechteck 48">
            <a:extLst>
              <a:ext uri="{FF2B5EF4-FFF2-40B4-BE49-F238E27FC236}">
                <a16:creationId xmlns:a16="http://schemas.microsoft.com/office/drawing/2014/main" id="{274F6374-B3E9-4466-9F7B-361C9163D8CE}"/>
              </a:ext>
            </a:extLst>
          </p:cNvPr>
          <p:cNvSpPr/>
          <p:nvPr/>
        </p:nvSpPr>
        <p:spPr>
          <a:xfrm>
            <a:off x="480000" y="981000"/>
            <a:ext cx="5400000" cy="648000"/>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b="1" dirty="0">
                <a:solidFill>
                  <a:schemeClr val="tx1">
                    <a:lumMod val="65000"/>
                    <a:lumOff val="35000"/>
                  </a:schemeClr>
                </a:solidFill>
              </a:rPr>
              <a:t>Strategic Use Cases</a:t>
            </a:r>
          </a:p>
        </p:txBody>
      </p:sp>
      <p:sp>
        <p:nvSpPr>
          <p:cNvPr id="14" name="Rechteck 48">
            <a:extLst>
              <a:ext uri="{FF2B5EF4-FFF2-40B4-BE49-F238E27FC236}">
                <a16:creationId xmlns:a16="http://schemas.microsoft.com/office/drawing/2014/main" id="{A66868E2-149C-4AD0-ABB6-085A8C282DD4}"/>
              </a:ext>
            </a:extLst>
          </p:cNvPr>
          <p:cNvSpPr/>
          <p:nvPr/>
        </p:nvSpPr>
        <p:spPr>
          <a:xfrm>
            <a:off x="6168000" y="981000"/>
            <a:ext cx="5400000" cy="648000"/>
          </a:xfrm>
          <a:prstGeom prst="rect">
            <a:avLst/>
          </a:prstGeom>
          <a:solidFill>
            <a:schemeClr val="bg1">
              <a:lumMod val="95000"/>
            </a:schemeClr>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b="1" dirty="0">
                <a:solidFill>
                  <a:schemeClr val="tx1">
                    <a:lumMod val="65000"/>
                    <a:lumOff val="35000"/>
                  </a:schemeClr>
                </a:solidFill>
              </a:rPr>
              <a:t>Operational Use Cases</a:t>
            </a:r>
          </a:p>
        </p:txBody>
      </p:sp>
      <p:sp>
        <p:nvSpPr>
          <p:cNvPr id="15" name="Rechteck 14">
            <a:extLst>
              <a:ext uri="{FF2B5EF4-FFF2-40B4-BE49-F238E27FC236}">
                <a16:creationId xmlns:a16="http://schemas.microsoft.com/office/drawing/2014/main" id="{58866331-F030-432E-966A-EC75BF5DC707}"/>
              </a:ext>
            </a:extLst>
          </p:cNvPr>
          <p:cNvSpPr/>
          <p:nvPr/>
        </p:nvSpPr>
        <p:spPr>
          <a:xfrm>
            <a:off x="480000" y="1701000"/>
            <a:ext cx="5400000" cy="38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100"/>
              </a:spcBef>
              <a:spcAft>
                <a:spcPts val="100"/>
              </a:spcAft>
              <a:buClr>
                <a:srgbClr val="003399"/>
              </a:buClr>
            </a:pPr>
            <a:r>
              <a:rPr lang="en-US" sz="1200" b="1" dirty="0">
                <a:solidFill>
                  <a:schemeClr val="tx1"/>
                </a:solidFill>
              </a:rPr>
              <a:t>Business and Market Analytics</a:t>
            </a:r>
            <a:endParaRPr lang="en-US" sz="1200" dirty="0">
              <a:solidFill>
                <a:schemeClr val="tx1"/>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Processing big data collected from (empirical) market assessments to derive market trends, value-adding conclusions and outlooks.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Powerful analysis of financial and market data for your investment decisions.</a:t>
            </a:r>
          </a:p>
          <a:p>
            <a:pPr>
              <a:spcBef>
                <a:spcPts val="900"/>
              </a:spcBef>
              <a:spcAft>
                <a:spcPts val="100"/>
              </a:spcAft>
              <a:buClr>
                <a:srgbClr val="003399"/>
              </a:buClr>
            </a:pPr>
            <a:r>
              <a:rPr lang="en-US" sz="1200" b="1" dirty="0">
                <a:solidFill>
                  <a:schemeClr val="tx1"/>
                </a:solidFill>
              </a:rPr>
              <a:t>Mergers and Acquisitions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Providing joint information analysis from both parties which (still) maintain two different databases and ways of working, ready for presentation.</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Swift generation of new data structures and database based on multiple legacy databases helpful for the business integration process</a:t>
            </a:r>
          </a:p>
          <a:p>
            <a:pPr>
              <a:spcBef>
                <a:spcPts val="900"/>
              </a:spcBef>
              <a:spcAft>
                <a:spcPts val="100"/>
              </a:spcAft>
              <a:buClr>
                <a:srgbClr val="003399"/>
              </a:buClr>
            </a:pPr>
            <a:r>
              <a:rPr lang="en-US" sz="1200" b="1" dirty="0">
                <a:solidFill>
                  <a:schemeClr val="tx1"/>
                </a:solidFill>
              </a:rPr>
              <a:t>Big Data</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Extract the most essential information from raw big data collections</a:t>
            </a:r>
          </a:p>
          <a:p>
            <a:pPr>
              <a:spcBef>
                <a:spcPts val="900"/>
              </a:spcBef>
              <a:spcAft>
                <a:spcPts val="100"/>
              </a:spcAft>
              <a:buClr>
                <a:srgbClr val="003399"/>
              </a:buClr>
            </a:pPr>
            <a:r>
              <a:rPr lang="en-US" sz="1200" b="1" dirty="0">
                <a:solidFill>
                  <a:schemeClr val="tx1"/>
                </a:solidFill>
              </a:rPr>
              <a:t>Data Integrity Verification</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Analyze financial, logistics, operational and CRM data for integrity and validity.  Generate lists of suspected shortcomings and correct them. </a:t>
            </a:r>
          </a:p>
          <a:p>
            <a:pPr>
              <a:spcBef>
                <a:spcPts val="900"/>
              </a:spcBef>
              <a:spcAft>
                <a:spcPts val="100"/>
              </a:spcAft>
              <a:buClr>
                <a:srgbClr val="003399"/>
              </a:buClr>
            </a:pPr>
            <a:r>
              <a:rPr lang="en-US" sz="1200" b="1" dirty="0">
                <a:solidFill>
                  <a:schemeClr val="tx1"/>
                </a:solidFill>
              </a:rPr>
              <a:t>Engineering and Technical Applications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Analyze simulation results and identify information patterns of interest.</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Analyze commonalities of multiple bills of material.</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Automatic documentation compilation and staging of software projects</a:t>
            </a:r>
            <a:br>
              <a:rPr lang="en-US" sz="1200" dirty="0">
                <a:solidFill>
                  <a:schemeClr val="tx1"/>
                </a:solidFill>
              </a:rPr>
            </a:br>
            <a:r>
              <a:rPr lang="en-US" sz="1200" dirty="0">
                <a:solidFill>
                  <a:schemeClr val="tx1"/>
                </a:solidFill>
              </a:rPr>
              <a:t>(Example: Complete B4P online documentation created with B4P)</a:t>
            </a:r>
          </a:p>
        </p:txBody>
      </p:sp>
      <p:sp>
        <p:nvSpPr>
          <p:cNvPr id="25" name="Rechteck 24">
            <a:extLst>
              <a:ext uri="{FF2B5EF4-FFF2-40B4-BE49-F238E27FC236}">
                <a16:creationId xmlns:a16="http://schemas.microsoft.com/office/drawing/2014/main" id="{0DDA4C17-8297-4D4B-B5DE-FD46365A65FA}"/>
              </a:ext>
            </a:extLst>
          </p:cNvPr>
          <p:cNvSpPr/>
          <p:nvPr/>
        </p:nvSpPr>
        <p:spPr>
          <a:xfrm>
            <a:off x="6168000" y="1701000"/>
            <a:ext cx="5400000" cy="38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100"/>
              </a:spcBef>
              <a:spcAft>
                <a:spcPts val="100"/>
              </a:spcAft>
              <a:buClr>
                <a:srgbClr val="003399"/>
              </a:buClr>
            </a:pPr>
            <a:r>
              <a:rPr lang="en-US" sz="1200" b="1" dirty="0">
                <a:solidFill>
                  <a:schemeClr val="tx1"/>
                </a:solidFill>
              </a:rPr>
              <a:t>Efficient Reporting</a:t>
            </a:r>
            <a:endParaRPr lang="en-US" sz="1200" dirty="0">
              <a:solidFill>
                <a:schemeClr val="tx1"/>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Collect and condense large base data in order to extract essential information required for periodic reporting and presentation.</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Validation: Compare the data with rules, best practice patterns, etc.</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Identify all potential deviations and help to explain abnormalities effectively towards senior management.</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Complement or enrich the data with supporting information.</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Provide the data in a form so using Excel is the final step to do the creativity work, e.g. making convincing charts.</a:t>
            </a:r>
          </a:p>
          <a:p>
            <a:pPr>
              <a:spcBef>
                <a:spcPts val="900"/>
              </a:spcBef>
              <a:spcAft>
                <a:spcPts val="100"/>
              </a:spcAft>
              <a:buClr>
                <a:srgbClr val="003399"/>
              </a:buClr>
            </a:pPr>
            <a:r>
              <a:rPr lang="en-US" sz="1200" b="1" dirty="0">
                <a:solidFill>
                  <a:schemeClr val="tx1"/>
                </a:solidFill>
              </a:rPr>
              <a:t>Repeating Procedures</a:t>
            </a:r>
            <a:endParaRPr lang="en-US" sz="1200" dirty="0">
              <a:solidFill>
                <a:schemeClr val="tx1"/>
              </a:solidFill>
            </a:endParaRP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Save significant working time by automating repeating work patterns where Excel is used to collect, compile and analyze data.</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Benefit: Saving time and making significantly less mistakes</a:t>
            </a:r>
          </a:p>
          <a:p>
            <a:pPr>
              <a:spcBef>
                <a:spcPts val="900"/>
              </a:spcBef>
              <a:spcAft>
                <a:spcPts val="100"/>
              </a:spcAft>
              <a:buClr>
                <a:srgbClr val="003399"/>
              </a:buClr>
            </a:pPr>
            <a:r>
              <a:rPr lang="en-US" sz="1200" b="1" dirty="0">
                <a:solidFill>
                  <a:schemeClr val="tx1"/>
                </a:solidFill>
              </a:rPr>
              <a:t>Gather and Track Key Performance Indicators (KPI)</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Gather data from different sources, validate and provide updated KPI's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Highlight root causes of possible abnormalities (e.g. discontinuities)</a:t>
            </a:r>
          </a:p>
          <a:p>
            <a:pPr>
              <a:spcBef>
                <a:spcPts val="900"/>
              </a:spcBef>
              <a:spcAft>
                <a:spcPts val="100"/>
              </a:spcAft>
              <a:buClr>
                <a:srgbClr val="003399"/>
              </a:buClr>
            </a:pPr>
            <a:r>
              <a:rPr lang="en-US" sz="1200" b="1" dirty="0">
                <a:solidFill>
                  <a:schemeClr val="tx1"/>
                </a:solidFill>
              </a:rPr>
              <a:t>Leverage Information Awareness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Create an information environment where you are alerted in an early phase in case of any abnormalities or changes of particular interest.</a:t>
            </a:r>
          </a:p>
        </p:txBody>
      </p:sp>
      <p:sp>
        <p:nvSpPr>
          <p:cNvPr id="27" name="Rechteck 26">
            <a:extLst>
              <a:ext uri="{FF2B5EF4-FFF2-40B4-BE49-F238E27FC236}">
                <a16:creationId xmlns:a16="http://schemas.microsoft.com/office/drawing/2014/main" id="{76459C2E-5401-4E44-B610-842D1FDE033C}"/>
              </a:ext>
            </a:extLst>
          </p:cNvPr>
          <p:cNvSpPr/>
          <p:nvPr/>
        </p:nvSpPr>
        <p:spPr>
          <a:xfrm>
            <a:off x="2856000" y="6144426"/>
            <a:ext cx="6192000" cy="629715"/>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600" b="1" i="1" dirty="0">
                <a:solidFill>
                  <a:srgbClr val="3264C8"/>
                </a:solidFill>
              </a:rPr>
              <a:t>Reliable data analytics generates accurate conclusions </a:t>
            </a:r>
          </a:p>
          <a:p>
            <a:pPr algn="ctr"/>
            <a:r>
              <a:rPr lang="en-US" sz="1600" b="1" i="1" dirty="0">
                <a:solidFill>
                  <a:srgbClr val="3264C8"/>
                </a:solidFill>
              </a:rPr>
              <a:t>providing your business a critical competitive advantage</a:t>
            </a:r>
          </a:p>
        </p:txBody>
      </p:sp>
      <p:sp>
        <p:nvSpPr>
          <p:cNvPr id="8" name="Line">
            <a:extLst>
              <a:ext uri="{FF2B5EF4-FFF2-40B4-BE49-F238E27FC236}">
                <a16:creationId xmlns:a16="http://schemas.microsoft.com/office/drawing/2014/main" id="{E1FEA345-876C-5348-9671-A14381493CE8}"/>
              </a:ext>
            </a:extLst>
          </p:cNvPr>
          <p:cNvSpPr/>
          <p:nvPr/>
        </p:nvSpPr>
        <p:spPr>
          <a:xfrm>
            <a:off x="-21684" y="621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42785291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4C08D06-C78E-0746-BA4F-6700F8E287D2}"/>
              </a:ext>
            </a:extLst>
          </p:cNvPr>
          <p:cNvSpPr/>
          <p:nvPr/>
        </p:nvSpPr>
        <p:spPr>
          <a:xfrm>
            <a:off x="263352" y="3886890"/>
            <a:ext cx="2088232" cy="1631216"/>
          </a:xfrm>
          <a:prstGeom prst="rect">
            <a:avLst/>
          </a:prstGeom>
        </p:spPr>
        <p:txBody>
          <a:bodyPr wrap="square">
            <a:spAutoFit/>
          </a:bodyPr>
          <a:lstStyle/>
          <a:p>
            <a:br>
              <a:rPr lang="en-US" dirty="0">
                <a:solidFill>
                  <a:schemeClr val="bg1"/>
                </a:solidFill>
              </a:rPr>
            </a:br>
            <a:r>
              <a:rPr lang="en-US" sz="1000" dirty="0">
                <a:solidFill>
                  <a:schemeClr val="bg1"/>
                </a:solidFill>
              </a:rPr>
              <a:t> </a:t>
            </a:r>
            <a:br>
              <a:rPr lang="en-US" dirty="0">
                <a:solidFill>
                  <a:schemeClr val="bg1"/>
                </a:solidFill>
              </a:rPr>
            </a:br>
            <a:br>
              <a:rPr lang="en-US" dirty="0">
                <a:solidFill>
                  <a:schemeClr val="bg1"/>
                </a:solidFill>
              </a:rPr>
            </a:br>
            <a:br>
              <a:rPr lang="en-US" dirty="0">
                <a:solidFill>
                  <a:schemeClr val="bg1"/>
                </a:solidFill>
              </a:rPr>
            </a:br>
            <a:br>
              <a:rPr lang="en-US" dirty="0">
                <a:solidFill>
                  <a:schemeClr val="bg1"/>
                </a:solidFill>
              </a:rPr>
            </a:br>
            <a:endParaRPr lang="en-US" dirty="0"/>
          </a:p>
        </p:txBody>
      </p:sp>
      <p:sp>
        <p:nvSpPr>
          <p:cNvPr id="4" name="Rectangle 3">
            <a:extLst>
              <a:ext uri="{FF2B5EF4-FFF2-40B4-BE49-F238E27FC236}">
                <a16:creationId xmlns:a16="http://schemas.microsoft.com/office/drawing/2014/main" id="{CA746CEA-85AA-E749-8FC9-D3D9EB6C64C4}"/>
              </a:ext>
            </a:extLst>
          </p:cNvPr>
          <p:cNvSpPr/>
          <p:nvPr/>
        </p:nvSpPr>
        <p:spPr>
          <a:xfrm>
            <a:off x="5495992" y="2999601"/>
            <a:ext cx="3437300" cy="1200329"/>
          </a:xfrm>
          <a:prstGeom prst="rect">
            <a:avLst/>
          </a:prstGeom>
        </p:spPr>
        <p:txBody>
          <a:bodyPr wrap="square">
            <a:spAutoFit/>
          </a:bodyPr>
          <a:lstStyle/>
          <a:p>
            <a:r>
              <a:rPr lang="en-US" b="1" dirty="0">
                <a:solidFill>
                  <a:schemeClr val="bg1"/>
                </a:solidFill>
              </a:rPr>
              <a:t>North America </a:t>
            </a:r>
          </a:p>
          <a:p>
            <a:r>
              <a:rPr lang="en-US" dirty="0">
                <a:solidFill>
                  <a:schemeClr val="bg1"/>
                </a:solidFill>
              </a:rPr>
              <a:t>Rafael Richards MS MD</a:t>
            </a:r>
          </a:p>
          <a:p>
            <a:r>
              <a:rPr lang="en-US" dirty="0">
                <a:solidFill>
                  <a:schemeClr val="bg1"/>
                </a:solidFill>
              </a:rPr>
              <a:t>+1 202 469 15 27</a:t>
            </a:r>
            <a:br>
              <a:rPr lang="en-US" dirty="0">
                <a:solidFill>
                  <a:schemeClr val="bg1"/>
                </a:solidFill>
              </a:rPr>
            </a:br>
            <a:r>
              <a:rPr lang="en-US" dirty="0">
                <a:solidFill>
                  <a:schemeClr val="bg1"/>
                </a:solidFill>
              </a:rPr>
              <a:t>rmrich5 (at) gmail .com</a:t>
            </a:r>
            <a:endParaRPr lang="en-US" dirty="0"/>
          </a:p>
        </p:txBody>
      </p:sp>
      <p:sp>
        <p:nvSpPr>
          <p:cNvPr id="5" name="Rectangle 4">
            <a:extLst>
              <a:ext uri="{FF2B5EF4-FFF2-40B4-BE49-F238E27FC236}">
                <a16:creationId xmlns:a16="http://schemas.microsoft.com/office/drawing/2014/main" id="{60E6ADCE-C845-7842-B819-D9EFAB2B56F7}"/>
              </a:ext>
            </a:extLst>
          </p:cNvPr>
          <p:cNvSpPr/>
          <p:nvPr/>
        </p:nvSpPr>
        <p:spPr>
          <a:xfrm>
            <a:off x="2184024" y="2991749"/>
            <a:ext cx="3119976" cy="1200329"/>
          </a:xfrm>
          <a:prstGeom prst="rect">
            <a:avLst/>
          </a:prstGeom>
        </p:spPr>
        <p:txBody>
          <a:bodyPr wrap="square">
            <a:spAutoFit/>
          </a:bodyPr>
          <a:lstStyle/>
          <a:p>
            <a:r>
              <a:rPr lang="en-US" b="1" dirty="0">
                <a:solidFill>
                  <a:schemeClr val="bg1"/>
                </a:solidFill>
              </a:rPr>
              <a:t>Europe</a:t>
            </a:r>
            <a:r>
              <a:rPr lang="en-US" dirty="0">
                <a:solidFill>
                  <a:schemeClr val="bg1"/>
                </a:solidFill>
              </a:rPr>
              <a:t> </a:t>
            </a:r>
          </a:p>
          <a:p>
            <a:r>
              <a:rPr lang="en-US" dirty="0">
                <a:solidFill>
                  <a:schemeClr val="bg1"/>
                </a:solidFill>
              </a:rPr>
              <a:t>Georg zur Bonsen MS MBA</a:t>
            </a:r>
          </a:p>
          <a:p>
            <a:r>
              <a:rPr lang="en-US" dirty="0">
                <a:solidFill>
                  <a:schemeClr val="bg1"/>
                </a:solidFill>
              </a:rPr>
              <a:t>+41 56 221 82 00</a:t>
            </a:r>
            <a:br>
              <a:rPr lang="en-US" dirty="0">
                <a:solidFill>
                  <a:schemeClr val="bg1"/>
                </a:solidFill>
              </a:rPr>
            </a:br>
            <a:r>
              <a:rPr lang="en-US" dirty="0">
                <a:solidFill>
                  <a:schemeClr val="bg1"/>
                </a:solidFill>
              </a:rPr>
              <a:t>zur-bonsen (at) bluewin .ch</a:t>
            </a:r>
            <a:endParaRPr lang="en-US" dirty="0"/>
          </a:p>
        </p:txBody>
      </p:sp>
      <p:sp>
        <p:nvSpPr>
          <p:cNvPr id="6" name="Rectangle 5">
            <a:extLst>
              <a:ext uri="{FF2B5EF4-FFF2-40B4-BE49-F238E27FC236}">
                <a16:creationId xmlns:a16="http://schemas.microsoft.com/office/drawing/2014/main" id="{FEC77B55-3FBE-4740-9E77-EA71B1BC4008}"/>
              </a:ext>
            </a:extLst>
          </p:cNvPr>
          <p:cNvSpPr/>
          <p:nvPr/>
        </p:nvSpPr>
        <p:spPr>
          <a:xfrm>
            <a:off x="454014" y="3247184"/>
            <a:ext cx="1043876" cy="369332"/>
          </a:xfrm>
          <a:prstGeom prst="rect">
            <a:avLst/>
          </a:prstGeom>
        </p:spPr>
        <p:txBody>
          <a:bodyPr wrap="none">
            <a:spAutoFit/>
          </a:bodyPr>
          <a:lstStyle/>
          <a:p>
            <a:r>
              <a:rPr lang="en-US" b="1" dirty="0">
                <a:solidFill>
                  <a:schemeClr val="bg1"/>
                </a:solidFill>
              </a:rPr>
              <a:t>Contact</a:t>
            </a:r>
            <a:endParaRPr lang="en-US" dirty="0"/>
          </a:p>
        </p:txBody>
      </p:sp>
      <p:sp>
        <p:nvSpPr>
          <p:cNvPr id="7" name="Rectangle 6">
            <a:extLst>
              <a:ext uri="{FF2B5EF4-FFF2-40B4-BE49-F238E27FC236}">
                <a16:creationId xmlns:a16="http://schemas.microsoft.com/office/drawing/2014/main" id="{5B6C5F4F-2D4A-5B40-A35A-FC787D411D87}"/>
              </a:ext>
            </a:extLst>
          </p:cNvPr>
          <p:cNvSpPr/>
          <p:nvPr/>
        </p:nvSpPr>
        <p:spPr>
          <a:xfrm>
            <a:off x="2210727" y="2095774"/>
            <a:ext cx="2237920" cy="461665"/>
          </a:xfrm>
          <a:prstGeom prst="rect">
            <a:avLst/>
          </a:prstGeom>
        </p:spPr>
        <p:txBody>
          <a:bodyPr wrap="none">
            <a:spAutoFit/>
          </a:bodyPr>
          <a:lstStyle/>
          <a:p>
            <a:r>
              <a:rPr lang="en-US" sz="2400" b="1" i="1" dirty="0">
                <a:solidFill>
                  <a:schemeClr val="bg1"/>
                </a:solidFill>
              </a:rPr>
              <a:t>www.b4p.app </a:t>
            </a:r>
            <a:endParaRPr lang="en-US" sz="2400" b="1" i="1" dirty="0"/>
          </a:p>
        </p:txBody>
      </p:sp>
      <p:sp>
        <p:nvSpPr>
          <p:cNvPr id="10" name="Rectangle 9">
            <a:extLst>
              <a:ext uri="{FF2B5EF4-FFF2-40B4-BE49-F238E27FC236}">
                <a16:creationId xmlns:a16="http://schemas.microsoft.com/office/drawing/2014/main" id="{1227895B-C231-E747-9F11-FA9F087CCA68}"/>
              </a:ext>
            </a:extLst>
          </p:cNvPr>
          <p:cNvSpPr/>
          <p:nvPr/>
        </p:nvSpPr>
        <p:spPr>
          <a:xfrm>
            <a:off x="451614" y="2121159"/>
            <a:ext cx="1454244" cy="369332"/>
          </a:xfrm>
          <a:prstGeom prst="rect">
            <a:avLst/>
          </a:prstGeom>
        </p:spPr>
        <p:txBody>
          <a:bodyPr wrap="none">
            <a:spAutoFit/>
          </a:bodyPr>
          <a:lstStyle/>
          <a:p>
            <a:r>
              <a:rPr lang="en-US" b="1" dirty="0">
                <a:solidFill>
                  <a:schemeClr val="bg1"/>
                </a:solidFill>
              </a:rPr>
              <a:t>Information</a:t>
            </a:r>
            <a:endParaRPr lang="en-US" dirty="0"/>
          </a:p>
        </p:txBody>
      </p:sp>
      <p:sp>
        <p:nvSpPr>
          <p:cNvPr id="11" name="Titel 1">
            <a:extLst>
              <a:ext uri="{FF2B5EF4-FFF2-40B4-BE49-F238E27FC236}">
                <a16:creationId xmlns:a16="http://schemas.microsoft.com/office/drawing/2014/main" id="{18352C72-6D34-D946-ADA2-0AC86CA3B56A}"/>
              </a:ext>
            </a:extLst>
          </p:cNvPr>
          <p:cNvSpPr>
            <a:spLocks noGrp="1"/>
          </p:cNvSpPr>
          <p:nvPr>
            <p:ph type="ctrTitle"/>
          </p:nvPr>
        </p:nvSpPr>
        <p:spPr>
          <a:xfrm>
            <a:off x="176014" y="56482"/>
            <a:ext cx="6408712" cy="1546720"/>
          </a:xfrm>
          <a:noFill/>
        </p:spPr>
        <p:txBody>
          <a:bodyPr>
            <a:normAutofit/>
          </a:bodyPr>
          <a:lstStyle/>
          <a:p>
            <a:pPr>
              <a:spcBef>
                <a:spcPts val="0"/>
              </a:spcBef>
            </a:pPr>
            <a:r>
              <a:rPr lang="en-US" sz="6000" dirty="0">
                <a:solidFill>
                  <a:schemeClr val="bg1"/>
                </a:solidFill>
              </a:rPr>
              <a:t>B4P </a:t>
            </a:r>
            <a:br>
              <a:rPr lang="en-US" sz="4800" dirty="0">
                <a:solidFill>
                  <a:schemeClr val="bg1"/>
                </a:solidFill>
              </a:rPr>
            </a:br>
            <a:r>
              <a:rPr lang="en-US" sz="2800" dirty="0">
                <a:solidFill>
                  <a:schemeClr val="bg1"/>
                </a:solidFill>
              </a:rPr>
              <a:t>Beyond Former Performance.</a:t>
            </a:r>
          </a:p>
        </p:txBody>
      </p:sp>
      <p:sp>
        <p:nvSpPr>
          <p:cNvPr id="9" name="Rectangle 2">
            <a:extLst>
              <a:ext uri="{FF2B5EF4-FFF2-40B4-BE49-F238E27FC236}">
                <a16:creationId xmlns:a16="http://schemas.microsoft.com/office/drawing/2014/main" id="{5699C293-A335-4C1F-8BA0-48C25968C7E2}"/>
              </a:ext>
            </a:extLst>
          </p:cNvPr>
          <p:cNvSpPr/>
          <p:nvPr/>
        </p:nvSpPr>
        <p:spPr>
          <a:xfrm>
            <a:off x="9120000" y="6525000"/>
            <a:ext cx="2536272" cy="276999"/>
          </a:xfrm>
          <a:prstGeom prst="rect">
            <a:avLst/>
          </a:prstGeom>
        </p:spPr>
        <p:txBody>
          <a:bodyPr wrap="none">
            <a:spAutoFit/>
          </a:bodyPr>
          <a:lstStyle/>
          <a:p>
            <a:r>
              <a:rPr lang="en-US" sz="1200" dirty="0">
                <a:solidFill>
                  <a:schemeClr val="bg1"/>
                </a:solidFill>
              </a:rPr>
              <a:t>Presentation: Updated 2021-05-30</a:t>
            </a:r>
          </a:p>
        </p:txBody>
      </p:sp>
    </p:spTree>
    <p:extLst>
      <p:ext uri="{BB962C8B-B14F-4D97-AF65-F5344CB8AC3E}">
        <p14:creationId xmlns:p14="http://schemas.microsoft.com/office/powerpoint/2010/main" val="18669573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8F6C5F3-A4C3-4666-8F65-97165ACABDE6}"/>
              </a:ext>
            </a:extLst>
          </p:cNvPr>
          <p:cNvSpPr>
            <a:spLocks noGrp="1"/>
          </p:cNvSpPr>
          <p:nvPr>
            <p:ph type="title"/>
          </p:nvPr>
        </p:nvSpPr>
        <p:spPr>
          <a:xfrm>
            <a:off x="467637" y="117000"/>
            <a:ext cx="11232000" cy="717944"/>
          </a:xfrm>
        </p:spPr>
        <p:txBody>
          <a:bodyPr/>
          <a:lstStyle/>
          <a:p>
            <a:pPr algn="ctr"/>
            <a:r>
              <a:rPr lang="en-US" dirty="0">
                <a:solidFill>
                  <a:srgbClr val="2850A0"/>
                </a:solidFill>
              </a:rPr>
              <a:t>B4P Solution</a:t>
            </a:r>
            <a:br>
              <a:rPr lang="en-US" dirty="0"/>
            </a:br>
            <a:r>
              <a:rPr lang="en-US" dirty="0">
                <a:solidFill>
                  <a:schemeClr val="bg1">
                    <a:lumMod val="50000"/>
                  </a:schemeClr>
                </a:solidFill>
              </a:rPr>
              <a:t>Supported Data Formats</a:t>
            </a:r>
            <a:endParaRPr lang="de-CH" dirty="0">
              <a:solidFill>
                <a:schemeClr val="bg1">
                  <a:lumMod val="50000"/>
                </a:schemeClr>
              </a:solidFill>
            </a:endParaRPr>
          </a:p>
        </p:txBody>
      </p:sp>
      <p:sp>
        <p:nvSpPr>
          <p:cNvPr id="48" name="Rechteck 47">
            <a:extLst>
              <a:ext uri="{FF2B5EF4-FFF2-40B4-BE49-F238E27FC236}">
                <a16:creationId xmlns:a16="http://schemas.microsoft.com/office/drawing/2014/main" id="{DF6D35A4-37D9-4E7D-ABF0-FDE4C0A20486}"/>
              </a:ext>
            </a:extLst>
          </p:cNvPr>
          <p:cNvSpPr/>
          <p:nvPr/>
        </p:nvSpPr>
        <p:spPr>
          <a:xfrm>
            <a:off x="479376" y="1412776"/>
            <a:ext cx="5256000" cy="4032448"/>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100"/>
              </a:spcBef>
              <a:spcAft>
                <a:spcPts val="100"/>
              </a:spcAft>
              <a:buClr>
                <a:srgbClr val="003399"/>
              </a:buClr>
            </a:pPr>
            <a:r>
              <a:rPr lang="en-US" sz="1200" b="1" dirty="0">
                <a:solidFill>
                  <a:schemeClr val="tx1"/>
                </a:solidFill>
              </a:rPr>
              <a:t>Excel</a:t>
            </a:r>
            <a:endParaRPr lang="en-US" sz="1200" dirty="0">
              <a:solidFill>
                <a:schemeClr val="tx1"/>
              </a:solidFill>
            </a:endParaRP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XLSX</a:t>
            </a:r>
            <a:r>
              <a:rPr lang="en-US" sz="1200" dirty="0">
                <a:solidFill>
                  <a:schemeClr val="tx1"/>
                </a:solidFill>
              </a:rPr>
              <a:t>, </a:t>
            </a:r>
            <a:r>
              <a:rPr lang="en-US" sz="1200" b="1" dirty="0">
                <a:solidFill>
                  <a:srgbClr val="003399"/>
                </a:solidFill>
              </a:rPr>
              <a:t>XSLM</a:t>
            </a:r>
            <a:r>
              <a:rPr lang="en-US" sz="1200" dirty="0">
                <a:solidFill>
                  <a:schemeClr val="tx1"/>
                </a:solidFill>
              </a:rPr>
              <a:t>, open formats</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CSV</a:t>
            </a:r>
            <a:r>
              <a:rPr lang="en-US" sz="1200" dirty="0">
                <a:solidFill>
                  <a:schemeClr val="tx1"/>
                </a:solidFill>
              </a:rPr>
              <a:t> comma and tab separated files</a:t>
            </a:r>
          </a:p>
          <a:p>
            <a:pPr>
              <a:spcBef>
                <a:spcPts val="100"/>
              </a:spcBef>
              <a:spcAft>
                <a:spcPts val="100"/>
              </a:spcAft>
              <a:buClr>
                <a:srgbClr val="003399"/>
              </a:buClr>
            </a:pPr>
            <a:endParaRPr lang="en-US" sz="1200" dirty="0">
              <a:solidFill>
                <a:schemeClr val="tx1"/>
              </a:solidFill>
            </a:endParaRPr>
          </a:p>
          <a:p>
            <a:pPr>
              <a:spcBef>
                <a:spcPts val="100"/>
              </a:spcBef>
              <a:spcAft>
                <a:spcPts val="100"/>
              </a:spcAft>
              <a:buClr>
                <a:srgbClr val="003399"/>
              </a:buClr>
            </a:pPr>
            <a:r>
              <a:rPr lang="en-US" sz="1200" b="1" dirty="0">
                <a:solidFill>
                  <a:schemeClr val="tx1"/>
                </a:solidFill>
              </a:rPr>
              <a:t>Database Exports</a:t>
            </a:r>
            <a:endParaRPr lang="en-US" sz="1200" dirty="0">
              <a:solidFill>
                <a:schemeClr val="tx1"/>
              </a:solidFill>
            </a:endParaRP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HTML</a:t>
            </a:r>
            <a:r>
              <a:rPr lang="en-US" sz="1200" dirty="0">
                <a:solidFill>
                  <a:schemeClr val="tx1"/>
                </a:solidFill>
              </a:rPr>
              <a:t>, </a:t>
            </a:r>
            <a:r>
              <a:rPr lang="en-US" sz="1200" b="1" dirty="0">
                <a:solidFill>
                  <a:srgbClr val="003399"/>
                </a:solidFill>
              </a:rPr>
              <a:t>MHTML</a:t>
            </a:r>
            <a:r>
              <a:rPr lang="en-US" sz="1200" dirty="0">
                <a:solidFill>
                  <a:schemeClr val="tx1"/>
                </a:solidFill>
              </a:rPr>
              <a:t> and </a:t>
            </a:r>
            <a:r>
              <a:rPr lang="en-US" sz="1200" b="1" dirty="0">
                <a:solidFill>
                  <a:srgbClr val="003399"/>
                </a:solidFill>
              </a:rPr>
              <a:t>XML</a:t>
            </a:r>
            <a:r>
              <a:rPr lang="en-US" sz="1200" dirty="0">
                <a:solidFill>
                  <a:schemeClr val="tx1"/>
                </a:solidFill>
              </a:rPr>
              <a:t> formats (depending what the database is producing).  Examples: Salesforce, Oracle, SAP</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JSON</a:t>
            </a:r>
            <a:r>
              <a:rPr lang="en-US" sz="1200" dirty="0">
                <a:solidFill>
                  <a:schemeClr val="tx1"/>
                </a:solidFill>
              </a:rPr>
              <a:t> files (JavaScript Object Notation format)</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CSV</a:t>
            </a:r>
            <a:r>
              <a:rPr lang="en-US" sz="1200" dirty="0">
                <a:solidFill>
                  <a:schemeClr val="tx1"/>
                </a:solidFill>
              </a:rPr>
              <a:t> comma / tab / semicolon / ...symbol separated files</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solidFill>
            </a:endParaRPr>
          </a:p>
          <a:p>
            <a:pPr>
              <a:spcBef>
                <a:spcPts val="100"/>
              </a:spcBef>
              <a:spcAft>
                <a:spcPts val="100"/>
              </a:spcAft>
              <a:buClr>
                <a:srgbClr val="003399"/>
              </a:buClr>
            </a:pPr>
            <a:r>
              <a:rPr lang="en-US" sz="1200" b="1" dirty="0">
                <a:solidFill>
                  <a:schemeClr val="tx1"/>
                </a:solidFill>
              </a:rPr>
              <a:t>Other Inputs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Files with fixed columns on every row</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Any other form of structured text files</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ZIP</a:t>
            </a:r>
            <a:r>
              <a:rPr lang="en-US" sz="1200" dirty="0">
                <a:solidFill>
                  <a:schemeClr val="tx1"/>
                </a:solidFill>
              </a:rPr>
              <a:t> files (B4P does data decompression)</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solidFill>
            </a:endParaRPr>
          </a:p>
          <a:p>
            <a:pPr>
              <a:spcBef>
                <a:spcPts val="100"/>
              </a:spcBef>
              <a:spcAft>
                <a:spcPts val="100"/>
              </a:spcAft>
              <a:buClr>
                <a:srgbClr val="003399"/>
              </a:buClr>
            </a:pPr>
            <a:r>
              <a:rPr lang="en-US" sz="1200" b="1" dirty="0">
                <a:solidFill>
                  <a:schemeClr val="tx1"/>
                </a:solidFill>
              </a:rPr>
              <a:t>Character Sets (both input and output)</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UNICODE UTF-8 and UTF-16; Basic and extended multilingual planes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Legacy formats (like ASCII / Windows West Europe)</a:t>
            </a:r>
          </a:p>
        </p:txBody>
      </p:sp>
      <p:sp>
        <p:nvSpPr>
          <p:cNvPr id="49" name="Rechteck 48">
            <a:extLst>
              <a:ext uri="{FF2B5EF4-FFF2-40B4-BE49-F238E27FC236}">
                <a16:creationId xmlns:a16="http://schemas.microsoft.com/office/drawing/2014/main" id="{8413639D-5E0E-4987-8808-7416CDA1EDD9}"/>
              </a:ext>
            </a:extLst>
          </p:cNvPr>
          <p:cNvSpPr/>
          <p:nvPr/>
        </p:nvSpPr>
        <p:spPr>
          <a:xfrm>
            <a:off x="479472" y="980728"/>
            <a:ext cx="5255416" cy="360040"/>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36000" tIns="36000" rIns="36000" bIns="36000" numCol="1" spcCol="0" rtlCol="0" fromWordArt="0" anchor="ctr" anchorCtr="0" forceAA="0" compatLnSpc="1">
            <a:prstTxWarp prst="textNoShape">
              <a:avLst/>
            </a:prstTxWarp>
            <a:noAutofit/>
          </a:bodyPr>
          <a:lstStyle/>
          <a:p>
            <a:r>
              <a:rPr lang="en-US" sz="1400" b="1" dirty="0">
                <a:solidFill>
                  <a:schemeClr val="tx1"/>
                </a:solidFill>
              </a:rPr>
              <a:t>Inputs</a:t>
            </a:r>
          </a:p>
        </p:txBody>
      </p:sp>
      <p:sp>
        <p:nvSpPr>
          <p:cNvPr id="50" name="Rechteck 49">
            <a:extLst>
              <a:ext uri="{FF2B5EF4-FFF2-40B4-BE49-F238E27FC236}">
                <a16:creationId xmlns:a16="http://schemas.microsoft.com/office/drawing/2014/main" id="{D4D9804F-83A6-4EBB-8B19-7B057CF4E194}"/>
              </a:ext>
            </a:extLst>
          </p:cNvPr>
          <p:cNvSpPr/>
          <p:nvPr/>
        </p:nvSpPr>
        <p:spPr>
          <a:xfrm>
            <a:off x="6455496" y="980728"/>
            <a:ext cx="5256000" cy="360040"/>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36000" tIns="36000" rIns="36000" bIns="36000" numCol="1" spcCol="0" rtlCol="0" fromWordArt="0" anchor="ctr" anchorCtr="0" forceAA="0" compatLnSpc="1">
            <a:prstTxWarp prst="textNoShape">
              <a:avLst/>
            </a:prstTxWarp>
            <a:noAutofit/>
          </a:bodyPr>
          <a:lstStyle/>
          <a:p>
            <a:r>
              <a:rPr lang="en-US" sz="1400" b="1" dirty="0">
                <a:solidFill>
                  <a:schemeClr val="tx1"/>
                </a:solidFill>
              </a:rPr>
              <a:t>Outputs</a:t>
            </a:r>
          </a:p>
        </p:txBody>
      </p:sp>
      <p:sp>
        <p:nvSpPr>
          <p:cNvPr id="51" name="Rechteck 50">
            <a:extLst>
              <a:ext uri="{FF2B5EF4-FFF2-40B4-BE49-F238E27FC236}">
                <a16:creationId xmlns:a16="http://schemas.microsoft.com/office/drawing/2014/main" id="{CF1D1202-4B33-4A2A-870D-E637D5F933D3}"/>
              </a:ext>
            </a:extLst>
          </p:cNvPr>
          <p:cNvSpPr/>
          <p:nvPr/>
        </p:nvSpPr>
        <p:spPr>
          <a:xfrm>
            <a:off x="6455416" y="1412776"/>
            <a:ext cx="5256584" cy="4032448"/>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100"/>
              </a:spcBef>
              <a:spcAft>
                <a:spcPts val="100"/>
              </a:spcAft>
              <a:buClr>
                <a:srgbClr val="003399"/>
              </a:buClr>
            </a:pPr>
            <a:r>
              <a:rPr lang="en-US" sz="1200" b="1" dirty="0">
                <a:solidFill>
                  <a:schemeClr val="tx1"/>
                </a:solidFill>
              </a:rPr>
              <a:t>Unformatted Output for Excel</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CSV </a:t>
            </a:r>
            <a:r>
              <a:rPr lang="en-US" sz="1200" dirty="0">
                <a:solidFill>
                  <a:schemeClr val="tx1"/>
                </a:solidFill>
              </a:rPr>
              <a:t>comma separated files</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solidFill>
            </a:endParaRPr>
          </a:p>
          <a:p>
            <a:pPr>
              <a:spcBef>
                <a:spcPts val="100"/>
              </a:spcBef>
              <a:spcAft>
                <a:spcPts val="100"/>
              </a:spcAft>
              <a:buClr>
                <a:srgbClr val="003399"/>
              </a:buClr>
            </a:pPr>
            <a:r>
              <a:rPr lang="en-US" sz="1200" b="1" dirty="0">
                <a:solidFill>
                  <a:schemeClr val="tx1"/>
                </a:solidFill>
              </a:rPr>
              <a:t>Formatted Output for Excel (with colors, formatting and style)</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XLSX  </a:t>
            </a:r>
            <a:r>
              <a:rPr lang="en-US" sz="1200" dirty="0">
                <a:solidFill>
                  <a:schemeClr val="tx1"/>
                </a:solidFill>
              </a:rPr>
              <a:t>(Excel 2007 onwards, in use today)</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XLS    </a:t>
            </a:r>
            <a:r>
              <a:rPr lang="en-US" sz="1200" dirty="0">
                <a:solidFill>
                  <a:schemeClr val="tx1"/>
                </a:solidFill>
              </a:rPr>
              <a:t>(Excel 2003 XML format)</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solidFill>
            </a:endParaRPr>
          </a:p>
          <a:p>
            <a:pPr>
              <a:spcBef>
                <a:spcPts val="100"/>
              </a:spcBef>
              <a:spcAft>
                <a:spcPts val="100"/>
              </a:spcAft>
              <a:buClr>
                <a:srgbClr val="003399"/>
              </a:buClr>
            </a:pPr>
            <a:r>
              <a:rPr lang="en-US" sz="1200" b="1" dirty="0">
                <a:solidFill>
                  <a:schemeClr val="tx1"/>
                </a:solidFill>
              </a:rPr>
              <a:t>Unformatted and formatted output for Browsers</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HTML </a:t>
            </a:r>
            <a:r>
              <a:rPr lang="en-US" sz="1200" dirty="0">
                <a:solidFill>
                  <a:schemeClr val="tx1"/>
                </a:solidFill>
              </a:rPr>
              <a:t>(incl. colors, formatting and style)</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XML </a:t>
            </a:r>
            <a:r>
              <a:rPr lang="en-US" sz="1200" dirty="0">
                <a:solidFill>
                  <a:schemeClr val="tx1"/>
                </a:solidFill>
              </a:rPr>
              <a:t>(planned)</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solidFill>
            </a:endParaRPr>
          </a:p>
          <a:p>
            <a:pPr>
              <a:spcBef>
                <a:spcPts val="100"/>
              </a:spcBef>
              <a:spcAft>
                <a:spcPts val="100"/>
              </a:spcAft>
              <a:buClr>
                <a:srgbClr val="003399"/>
              </a:buClr>
            </a:pPr>
            <a:r>
              <a:rPr lang="en-US" sz="1200" b="1" dirty="0">
                <a:solidFill>
                  <a:schemeClr val="tx1"/>
                </a:solidFill>
              </a:rPr>
              <a:t>Output for other databases</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CSV </a:t>
            </a:r>
            <a:r>
              <a:rPr lang="en-US" sz="1200" dirty="0">
                <a:solidFill>
                  <a:schemeClr val="tx1"/>
                </a:solidFill>
              </a:rPr>
              <a:t>comma / tab / semicolon / ... symbol separated files</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JSON </a:t>
            </a:r>
            <a:r>
              <a:rPr lang="en-US" sz="1200" dirty="0">
                <a:solidFill>
                  <a:schemeClr val="tx1"/>
                </a:solidFill>
              </a:rPr>
              <a:t>files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solidFill>
              </a:rPr>
              <a:t>Plain text files</a:t>
            </a:r>
          </a:p>
          <a:p>
            <a:pPr marL="171450" indent="-171450">
              <a:spcBef>
                <a:spcPts val="100"/>
              </a:spcBef>
              <a:spcAft>
                <a:spcPts val="100"/>
              </a:spcAft>
              <a:buClr>
                <a:srgbClr val="003399"/>
              </a:buClr>
              <a:buFont typeface="Wingdings" panose="05000000000000000000" pitchFamily="2" charset="2"/>
              <a:buChar char="§"/>
            </a:pPr>
            <a:r>
              <a:rPr lang="en-US" sz="1200" b="1" dirty="0">
                <a:solidFill>
                  <a:srgbClr val="003399"/>
                </a:solidFill>
              </a:rPr>
              <a:t>ZIP </a:t>
            </a:r>
            <a:r>
              <a:rPr lang="en-US" sz="1200" dirty="0">
                <a:solidFill>
                  <a:schemeClr val="tx1"/>
                </a:solidFill>
              </a:rPr>
              <a:t>files (B4P does data compression)</a:t>
            </a:r>
          </a:p>
        </p:txBody>
      </p:sp>
      <p:sp>
        <p:nvSpPr>
          <p:cNvPr id="54" name="Rechteck 53">
            <a:extLst>
              <a:ext uri="{FF2B5EF4-FFF2-40B4-BE49-F238E27FC236}">
                <a16:creationId xmlns:a16="http://schemas.microsoft.com/office/drawing/2014/main" id="{69297E29-90AA-4C06-842F-F65F8FA83DFB}"/>
              </a:ext>
            </a:extLst>
          </p:cNvPr>
          <p:cNvSpPr/>
          <p:nvPr/>
        </p:nvSpPr>
        <p:spPr>
          <a:xfrm>
            <a:off x="2280000" y="5877272"/>
            <a:ext cx="7344624" cy="360040"/>
          </a:xfrm>
          <a:prstGeom prst="rect">
            <a:avLst/>
          </a:prstGeom>
          <a:solidFill>
            <a:srgbClr val="2850A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400" b="1" dirty="0">
                <a:solidFill>
                  <a:schemeClr val="bg1"/>
                </a:solidFill>
              </a:rPr>
              <a:t>Additional data formats can be supported easily through B4P library extensions</a:t>
            </a:r>
          </a:p>
        </p:txBody>
      </p:sp>
      <p:grpSp>
        <p:nvGrpSpPr>
          <p:cNvPr id="11" name="Gruppieren 10">
            <a:extLst>
              <a:ext uri="{FF2B5EF4-FFF2-40B4-BE49-F238E27FC236}">
                <a16:creationId xmlns:a16="http://schemas.microsoft.com/office/drawing/2014/main" id="{549D4DA1-7D36-4F0F-92C4-5D5EA86EBA4B}"/>
              </a:ext>
            </a:extLst>
          </p:cNvPr>
          <p:cNvGrpSpPr/>
          <p:nvPr/>
        </p:nvGrpSpPr>
        <p:grpSpPr>
          <a:xfrm>
            <a:off x="5088000" y="1557000"/>
            <a:ext cx="431646" cy="432080"/>
            <a:chOff x="3359994" y="3069000"/>
            <a:chExt cx="287710" cy="288000"/>
          </a:xfrm>
        </p:grpSpPr>
        <p:sp>
          <p:nvSpPr>
            <p:cNvPr id="12" name="Rechteck: abgerundete Ecken 11">
              <a:extLst>
                <a:ext uri="{FF2B5EF4-FFF2-40B4-BE49-F238E27FC236}">
                  <a16:creationId xmlns:a16="http://schemas.microsoft.com/office/drawing/2014/main" id="{DC95FB8D-1FBF-4694-9671-F19FC52C1D7B}"/>
                </a:ext>
              </a:extLst>
            </p:cNvPr>
            <p:cNvSpPr/>
            <p:nvPr/>
          </p:nvSpPr>
          <p:spPr>
            <a:xfrm>
              <a:off x="3431704" y="3104964"/>
              <a:ext cx="216000" cy="216000"/>
            </a:xfrm>
            <a:prstGeom prst="roundRect">
              <a:avLst>
                <a:gd name="adj" fmla="val 11155"/>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wrap="square" lIns="36000" tIns="36000" rIns="36000" bIns="36000" numCol="1" anchor="ctr">
              <a:noAutofit/>
            </a:bodyPr>
            <a:lstStyle/>
            <a:p>
              <a:endParaRPr lang="en-US" dirty="0">
                <a:solidFill>
                  <a:schemeClr val="tx1"/>
                </a:solidFill>
              </a:endParaRPr>
            </a:p>
          </p:txBody>
        </p:sp>
        <p:cxnSp>
          <p:nvCxnSpPr>
            <p:cNvPr id="14" name="Gerader Verbinder 13">
              <a:extLst>
                <a:ext uri="{FF2B5EF4-FFF2-40B4-BE49-F238E27FC236}">
                  <a16:creationId xmlns:a16="http://schemas.microsoft.com/office/drawing/2014/main" id="{D620689D-B103-48E8-A066-F2AAA0D828EC}"/>
                </a:ext>
              </a:extLst>
            </p:cNvPr>
            <p:cNvCxnSpPr/>
            <p:nvPr/>
          </p:nvCxnSpPr>
          <p:spPr>
            <a:xfrm>
              <a:off x="3530192"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85833733-5EED-4968-BCC4-71CB8FB934C7}"/>
                </a:ext>
              </a:extLst>
            </p:cNvPr>
            <p:cNvCxnSpPr/>
            <p:nvPr/>
          </p:nvCxnSpPr>
          <p:spPr>
            <a:xfrm>
              <a:off x="3585244"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317997A1-6CE7-43F0-8B10-C233B8BA31F1}"/>
                </a:ext>
              </a:extLst>
            </p:cNvPr>
            <p:cNvCxnSpPr/>
            <p:nvPr/>
          </p:nvCxnSpPr>
          <p:spPr>
            <a:xfrm>
              <a:off x="3530192"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F6A7222B-E2FC-49EA-A762-213E13BB6FD9}"/>
                </a:ext>
              </a:extLst>
            </p:cNvPr>
            <p:cNvCxnSpPr/>
            <p:nvPr/>
          </p:nvCxnSpPr>
          <p:spPr>
            <a:xfrm>
              <a:off x="3585244"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8" name="Gerader Verbinder 17">
              <a:extLst>
                <a:ext uri="{FF2B5EF4-FFF2-40B4-BE49-F238E27FC236}">
                  <a16:creationId xmlns:a16="http://schemas.microsoft.com/office/drawing/2014/main" id="{7B30FFA0-CC35-4B3E-AFCC-85B135B65413}"/>
                </a:ext>
              </a:extLst>
            </p:cNvPr>
            <p:cNvCxnSpPr/>
            <p:nvPr/>
          </p:nvCxnSpPr>
          <p:spPr>
            <a:xfrm>
              <a:off x="3530192"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F18CABB0-61A3-4493-AA18-F0BAC2D7A38F}"/>
                </a:ext>
              </a:extLst>
            </p:cNvPr>
            <p:cNvCxnSpPr/>
            <p:nvPr/>
          </p:nvCxnSpPr>
          <p:spPr>
            <a:xfrm>
              <a:off x="3585244"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0" name="Gerader Verbinder 19">
              <a:extLst>
                <a:ext uri="{FF2B5EF4-FFF2-40B4-BE49-F238E27FC236}">
                  <a16:creationId xmlns:a16="http://schemas.microsoft.com/office/drawing/2014/main" id="{449A02E4-EC99-4051-9930-24141CCAE2E3}"/>
                </a:ext>
              </a:extLst>
            </p:cNvPr>
            <p:cNvCxnSpPr/>
            <p:nvPr/>
          </p:nvCxnSpPr>
          <p:spPr>
            <a:xfrm>
              <a:off x="3530192"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1" name="Gerader Verbinder 20">
              <a:extLst>
                <a:ext uri="{FF2B5EF4-FFF2-40B4-BE49-F238E27FC236}">
                  <a16:creationId xmlns:a16="http://schemas.microsoft.com/office/drawing/2014/main" id="{54FDDBD3-F72B-481B-A668-3EEE2A154805}"/>
                </a:ext>
              </a:extLst>
            </p:cNvPr>
            <p:cNvCxnSpPr/>
            <p:nvPr/>
          </p:nvCxnSpPr>
          <p:spPr>
            <a:xfrm>
              <a:off x="3585244"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2" name="Gerader Verbinder 21">
              <a:extLst>
                <a:ext uri="{FF2B5EF4-FFF2-40B4-BE49-F238E27FC236}">
                  <a16:creationId xmlns:a16="http://schemas.microsoft.com/office/drawing/2014/main" id="{457E3703-4938-4E8F-99F4-6DD98190526A}"/>
                </a:ext>
              </a:extLst>
            </p:cNvPr>
            <p:cNvCxnSpPr/>
            <p:nvPr/>
          </p:nvCxnSpPr>
          <p:spPr>
            <a:xfrm>
              <a:off x="3530192"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3" name="Gerader Verbinder 22">
              <a:extLst>
                <a:ext uri="{FF2B5EF4-FFF2-40B4-BE49-F238E27FC236}">
                  <a16:creationId xmlns:a16="http://schemas.microsoft.com/office/drawing/2014/main" id="{C89FDD19-F37D-449D-9420-C828F51B4530}"/>
                </a:ext>
              </a:extLst>
            </p:cNvPr>
            <p:cNvCxnSpPr/>
            <p:nvPr/>
          </p:nvCxnSpPr>
          <p:spPr>
            <a:xfrm>
              <a:off x="3585244"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24" name="Trapezoid 23">
              <a:extLst>
                <a:ext uri="{FF2B5EF4-FFF2-40B4-BE49-F238E27FC236}">
                  <a16:creationId xmlns:a16="http://schemas.microsoft.com/office/drawing/2014/main" id="{41337EF3-1C8C-4CA1-8360-915AB85EC2BC}"/>
                </a:ext>
              </a:extLst>
            </p:cNvPr>
            <p:cNvSpPr/>
            <p:nvPr/>
          </p:nvSpPr>
          <p:spPr>
            <a:xfrm rot="16200000" flipH="1">
              <a:off x="3305994" y="3123000"/>
              <a:ext cx="288000" cy="180000"/>
            </a:xfrm>
            <a:prstGeom prst="trapezoid">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vert="vert" wrap="square" lIns="36000" tIns="36000" rIns="36000" bIns="36000" numCol="1" anchor="ctr">
              <a:noAutofit/>
            </a:bodyPr>
            <a:lstStyle/>
            <a:p>
              <a:pPr algn="ctr"/>
              <a:r>
                <a:rPr lang="en-US" b="1" dirty="0">
                  <a:solidFill>
                    <a:srgbClr val="A6A6A6"/>
                  </a:solidFill>
                </a:rPr>
                <a:t>X</a:t>
              </a:r>
              <a:endParaRPr lang="en-US" sz="2400" b="1" dirty="0">
                <a:solidFill>
                  <a:srgbClr val="A6A6A6"/>
                </a:solidFill>
              </a:endParaRPr>
            </a:p>
          </p:txBody>
        </p:sp>
      </p:grpSp>
      <p:grpSp>
        <p:nvGrpSpPr>
          <p:cNvPr id="25" name="Gruppieren 24">
            <a:extLst>
              <a:ext uri="{FF2B5EF4-FFF2-40B4-BE49-F238E27FC236}">
                <a16:creationId xmlns:a16="http://schemas.microsoft.com/office/drawing/2014/main" id="{E928F5A7-75EA-4348-8E3C-4113851C25E9}"/>
              </a:ext>
            </a:extLst>
          </p:cNvPr>
          <p:cNvGrpSpPr/>
          <p:nvPr/>
        </p:nvGrpSpPr>
        <p:grpSpPr>
          <a:xfrm>
            <a:off x="11136000" y="1557000"/>
            <a:ext cx="431636" cy="432080"/>
            <a:chOff x="3360000" y="3069000"/>
            <a:chExt cx="287704" cy="288000"/>
          </a:xfrm>
        </p:grpSpPr>
        <p:sp>
          <p:nvSpPr>
            <p:cNvPr id="26" name="Rechteck: abgerundete Ecken 25">
              <a:extLst>
                <a:ext uri="{FF2B5EF4-FFF2-40B4-BE49-F238E27FC236}">
                  <a16:creationId xmlns:a16="http://schemas.microsoft.com/office/drawing/2014/main" id="{326E271E-829D-4BD0-9252-0810A9336E13}"/>
                </a:ext>
              </a:extLst>
            </p:cNvPr>
            <p:cNvSpPr/>
            <p:nvPr/>
          </p:nvSpPr>
          <p:spPr>
            <a:xfrm>
              <a:off x="3431704" y="3104964"/>
              <a:ext cx="216000" cy="216000"/>
            </a:xfrm>
            <a:prstGeom prst="roundRect">
              <a:avLst>
                <a:gd name="adj" fmla="val 11155"/>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wrap="square" lIns="36000" tIns="36000" rIns="36000" bIns="36000" numCol="1" anchor="ctr">
              <a:noAutofit/>
            </a:bodyPr>
            <a:lstStyle/>
            <a:p>
              <a:endParaRPr lang="en-US" dirty="0">
                <a:solidFill>
                  <a:schemeClr val="tx1"/>
                </a:solidFill>
              </a:endParaRPr>
            </a:p>
          </p:txBody>
        </p:sp>
        <p:cxnSp>
          <p:nvCxnSpPr>
            <p:cNvPr id="27" name="Gerader Verbinder 26">
              <a:extLst>
                <a:ext uri="{FF2B5EF4-FFF2-40B4-BE49-F238E27FC236}">
                  <a16:creationId xmlns:a16="http://schemas.microsoft.com/office/drawing/2014/main" id="{DFD8E9E3-5300-46EC-8E5A-893DD377C002}"/>
                </a:ext>
              </a:extLst>
            </p:cNvPr>
            <p:cNvCxnSpPr/>
            <p:nvPr/>
          </p:nvCxnSpPr>
          <p:spPr>
            <a:xfrm>
              <a:off x="3530192"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8" name="Gerader Verbinder 27">
              <a:extLst>
                <a:ext uri="{FF2B5EF4-FFF2-40B4-BE49-F238E27FC236}">
                  <a16:creationId xmlns:a16="http://schemas.microsoft.com/office/drawing/2014/main" id="{5FE41671-1AFA-4935-B923-FB49B2C842D4}"/>
                </a:ext>
              </a:extLst>
            </p:cNvPr>
            <p:cNvCxnSpPr/>
            <p:nvPr/>
          </p:nvCxnSpPr>
          <p:spPr>
            <a:xfrm>
              <a:off x="3585244"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9" name="Gerader Verbinder 28">
              <a:extLst>
                <a:ext uri="{FF2B5EF4-FFF2-40B4-BE49-F238E27FC236}">
                  <a16:creationId xmlns:a16="http://schemas.microsoft.com/office/drawing/2014/main" id="{294A11DA-9705-4E4C-AB56-D0B6CCD829DB}"/>
                </a:ext>
              </a:extLst>
            </p:cNvPr>
            <p:cNvCxnSpPr/>
            <p:nvPr/>
          </p:nvCxnSpPr>
          <p:spPr>
            <a:xfrm>
              <a:off x="3530192"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0" name="Gerader Verbinder 29">
              <a:extLst>
                <a:ext uri="{FF2B5EF4-FFF2-40B4-BE49-F238E27FC236}">
                  <a16:creationId xmlns:a16="http://schemas.microsoft.com/office/drawing/2014/main" id="{3CAF54D6-C1A8-42EC-98BF-0BCBA6A5F4C0}"/>
                </a:ext>
              </a:extLst>
            </p:cNvPr>
            <p:cNvCxnSpPr/>
            <p:nvPr/>
          </p:nvCxnSpPr>
          <p:spPr>
            <a:xfrm>
              <a:off x="3585244"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1" name="Gerader Verbinder 30">
              <a:extLst>
                <a:ext uri="{FF2B5EF4-FFF2-40B4-BE49-F238E27FC236}">
                  <a16:creationId xmlns:a16="http://schemas.microsoft.com/office/drawing/2014/main" id="{A5F85F87-08B9-4FEA-A1BA-C26F6D6F70E0}"/>
                </a:ext>
              </a:extLst>
            </p:cNvPr>
            <p:cNvCxnSpPr/>
            <p:nvPr/>
          </p:nvCxnSpPr>
          <p:spPr>
            <a:xfrm>
              <a:off x="3530192"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2" name="Gerader Verbinder 31">
              <a:extLst>
                <a:ext uri="{FF2B5EF4-FFF2-40B4-BE49-F238E27FC236}">
                  <a16:creationId xmlns:a16="http://schemas.microsoft.com/office/drawing/2014/main" id="{BF13ADEA-70CC-4E2D-B600-2381F8BD2BED}"/>
                </a:ext>
              </a:extLst>
            </p:cNvPr>
            <p:cNvCxnSpPr/>
            <p:nvPr/>
          </p:nvCxnSpPr>
          <p:spPr>
            <a:xfrm>
              <a:off x="3585244"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3" name="Gerader Verbinder 32">
              <a:extLst>
                <a:ext uri="{FF2B5EF4-FFF2-40B4-BE49-F238E27FC236}">
                  <a16:creationId xmlns:a16="http://schemas.microsoft.com/office/drawing/2014/main" id="{BEB0124F-63DE-4DC4-A451-E82655681DC6}"/>
                </a:ext>
              </a:extLst>
            </p:cNvPr>
            <p:cNvCxnSpPr/>
            <p:nvPr/>
          </p:nvCxnSpPr>
          <p:spPr>
            <a:xfrm>
              <a:off x="3530192"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4" name="Gerader Verbinder 33">
              <a:extLst>
                <a:ext uri="{FF2B5EF4-FFF2-40B4-BE49-F238E27FC236}">
                  <a16:creationId xmlns:a16="http://schemas.microsoft.com/office/drawing/2014/main" id="{355C9AE6-0B67-4436-98D5-266BB9AE36DC}"/>
                </a:ext>
              </a:extLst>
            </p:cNvPr>
            <p:cNvCxnSpPr/>
            <p:nvPr/>
          </p:nvCxnSpPr>
          <p:spPr>
            <a:xfrm>
              <a:off x="3585244"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5" name="Gerader Verbinder 34">
              <a:extLst>
                <a:ext uri="{FF2B5EF4-FFF2-40B4-BE49-F238E27FC236}">
                  <a16:creationId xmlns:a16="http://schemas.microsoft.com/office/drawing/2014/main" id="{F9C5278D-607F-41EB-9098-EFD5D19A97F4}"/>
                </a:ext>
              </a:extLst>
            </p:cNvPr>
            <p:cNvCxnSpPr/>
            <p:nvPr/>
          </p:nvCxnSpPr>
          <p:spPr>
            <a:xfrm>
              <a:off x="3530192"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36" name="Gerader Verbinder 35">
              <a:extLst>
                <a:ext uri="{FF2B5EF4-FFF2-40B4-BE49-F238E27FC236}">
                  <a16:creationId xmlns:a16="http://schemas.microsoft.com/office/drawing/2014/main" id="{5F81901B-186E-47F6-A521-23201289597C}"/>
                </a:ext>
              </a:extLst>
            </p:cNvPr>
            <p:cNvCxnSpPr/>
            <p:nvPr/>
          </p:nvCxnSpPr>
          <p:spPr>
            <a:xfrm>
              <a:off x="3585244"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37" name="Trapezoid 36">
              <a:extLst>
                <a:ext uri="{FF2B5EF4-FFF2-40B4-BE49-F238E27FC236}">
                  <a16:creationId xmlns:a16="http://schemas.microsoft.com/office/drawing/2014/main" id="{B9C19626-48CE-4907-AC25-E2F22CDE7F70}"/>
                </a:ext>
              </a:extLst>
            </p:cNvPr>
            <p:cNvSpPr/>
            <p:nvPr/>
          </p:nvSpPr>
          <p:spPr>
            <a:xfrm rot="16200000" flipH="1">
              <a:off x="3306000" y="3123000"/>
              <a:ext cx="288000" cy="180000"/>
            </a:xfrm>
            <a:prstGeom prst="trapezoid">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vert="vert" wrap="square" lIns="36000" tIns="36000" rIns="36000" bIns="36000" numCol="1" anchor="ctr">
              <a:noAutofit/>
            </a:bodyPr>
            <a:lstStyle/>
            <a:p>
              <a:pPr algn="ctr"/>
              <a:r>
                <a:rPr lang="en-US" b="1" dirty="0">
                  <a:solidFill>
                    <a:srgbClr val="A6A6A6"/>
                  </a:solidFill>
                </a:rPr>
                <a:t>X</a:t>
              </a:r>
              <a:endParaRPr lang="en-US" sz="2400" b="1" dirty="0">
                <a:solidFill>
                  <a:srgbClr val="A6A6A6"/>
                </a:solidFill>
              </a:endParaRPr>
            </a:p>
          </p:txBody>
        </p:sp>
      </p:grpSp>
    </p:spTree>
    <p:extLst>
      <p:ext uri="{BB962C8B-B14F-4D97-AF65-F5344CB8AC3E}">
        <p14:creationId xmlns:p14="http://schemas.microsoft.com/office/powerpoint/2010/main" val="8846223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3CD46D-F37E-4BFA-948D-3177BE247AE8}"/>
              </a:ext>
            </a:extLst>
          </p:cNvPr>
          <p:cNvSpPr>
            <a:spLocks noGrp="1"/>
          </p:cNvSpPr>
          <p:nvPr>
            <p:ph type="title"/>
          </p:nvPr>
        </p:nvSpPr>
        <p:spPr/>
        <p:txBody>
          <a:bodyPr/>
          <a:lstStyle/>
          <a:p>
            <a:pPr algn="ctr"/>
            <a:r>
              <a:rPr lang="en-US" dirty="0">
                <a:solidFill>
                  <a:srgbClr val="2850A0"/>
                </a:solidFill>
              </a:rPr>
              <a:t>B4P Use Case</a:t>
            </a:r>
            <a:br>
              <a:rPr lang="en-US" dirty="0"/>
            </a:br>
            <a:r>
              <a:rPr lang="en-US" dirty="0">
                <a:solidFill>
                  <a:schemeClr val="bg1">
                    <a:lumMod val="50000"/>
                  </a:schemeClr>
                </a:solidFill>
              </a:rPr>
              <a:t>Automatic documentation generation for website </a:t>
            </a:r>
            <a:r>
              <a:rPr lang="en-US" i="1" dirty="0">
                <a:solidFill>
                  <a:schemeClr val="bg1">
                    <a:lumMod val="50000"/>
                  </a:schemeClr>
                </a:solidFill>
                <a:hlinkClick r:id="rId2">
                  <a:extLst>
                    <a:ext uri="{A12FA001-AC4F-418D-AE19-62706E023703}">
                      <ahyp:hlinkClr xmlns:ahyp="http://schemas.microsoft.com/office/drawing/2018/hyperlinkcolor" val="tx"/>
                    </a:ext>
                  </a:extLst>
                </a:hlinkClick>
              </a:rPr>
              <a:t>www.b4p.app</a:t>
            </a:r>
            <a:endParaRPr lang="de-CH" dirty="0"/>
          </a:p>
        </p:txBody>
      </p:sp>
      <p:sp>
        <p:nvSpPr>
          <p:cNvPr id="218" name="Rechteck 217">
            <a:extLst>
              <a:ext uri="{FF2B5EF4-FFF2-40B4-BE49-F238E27FC236}">
                <a16:creationId xmlns:a16="http://schemas.microsoft.com/office/drawing/2014/main" id="{837F43D9-7491-47B8-B255-25C9435D4191}"/>
              </a:ext>
            </a:extLst>
          </p:cNvPr>
          <p:cNvSpPr/>
          <p:nvPr/>
        </p:nvSpPr>
        <p:spPr>
          <a:xfrm>
            <a:off x="480000" y="981000"/>
            <a:ext cx="3744416" cy="28803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buClr>
                <a:schemeClr val="bg1">
                  <a:lumMod val="50000"/>
                </a:schemeClr>
              </a:buClr>
            </a:pPr>
            <a:r>
              <a:rPr lang="en-US" sz="1600" b="1" dirty="0">
                <a:solidFill>
                  <a:schemeClr val="tx1"/>
                </a:solidFill>
              </a:rPr>
              <a:t>Inputs:  Source Text (inside C program)</a:t>
            </a:r>
            <a:endParaRPr lang="en-US" sz="1600" dirty="0">
              <a:solidFill>
                <a:schemeClr val="tx1"/>
              </a:solidFill>
            </a:endParaRPr>
          </a:p>
        </p:txBody>
      </p:sp>
      <p:sp>
        <p:nvSpPr>
          <p:cNvPr id="219" name="Textfeld 218">
            <a:extLst>
              <a:ext uri="{FF2B5EF4-FFF2-40B4-BE49-F238E27FC236}">
                <a16:creationId xmlns:a16="http://schemas.microsoft.com/office/drawing/2014/main" id="{69628487-431C-4597-9921-1DF7CE8B36D3}"/>
              </a:ext>
            </a:extLst>
          </p:cNvPr>
          <p:cNvSpPr txBox="1"/>
          <p:nvPr/>
        </p:nvSpPr>
        <p:spPr>
          <a:xfrm>
            <a:off x="480000" y="1269000"/>
            <a:ext cx="4968000" cy="5256000"/>
          </a:xfrm>
          <a:prstGeom prst="rect">
            <a:avLst/>
          </a:prstGeom>
          <a:solidFill>
            <a:schemeClr val="bg1">
              <a:lumMod val="95000"/>
            </a:schemeClr>
          </a:solidFill>
          <a:ln>
            <a:solidFill>
              <a:schemeClr val="bg1">
                <a:lumMod val="75000"/>
              </a:schemeClr>
            </a:solidFill>
          </a:ln>
        </p:spPr>
        <p:txBody>
          <a:bodyPr wrap="square">
            <a:noAutofit/>
          </a:bodyPr>
          <a:lstStyle/>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sqrt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___________________________________________________________________________</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endParaRPr lang="en-US" sz="800" b="1" dirty="0">
              <a:latin typeface="Courier New" panose="02070309020205020404" pitchFamily="49" charset="0"/>
              <a:cs typeface="Courier New" panose="02070309020205020404" pitchFamily="49" charset="0"/>
            </a:endParaRP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B4PDOCU.START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endParaRPr lang="en-US" sz="800" b="1" dirty="0">
              <a:latin typeface="Courier New" panose="02070309020205020404" pitchFamily="49" charset="0"/>
              <a:cs typeface="Courier New" panose="02070309020205020404" pitchFamily="49" charset="0"/>
            </a:endParaRP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C00000"/>
                </a:solidFill>
                <a:latin typeface="Courier New" panose="02070309020205020404" pitchFamily="49" charset="0"/>
                <a:cs typeface="Courier New" panose="02070309020205020404" pitchFamily="49" charset="0"/>
              </a:rPr>
              <a:t>sqrt - Square Root</a:t>
            </a:r>
            <a:r>
              <a:rPr lang="en-US" sz="800" b="1" dirty="0">
                <a:latin typeface="Courier New" panose="02070309020205020404" pitchFamily="49" charset="0"/>
                <a:cs typeface="Courier New" panose="02070309020205020404" pitchFamily="49" charset="0"/>
              </a:rPr>
              <a:t>"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Function Names</a:t>
            </a:r>
            <a:r>
              <a:rPr lang="en-US" sz="800" b="1" dirty="0">
                <a:latin typeface="Courier New" panose="02070309020205020404" pitchFamily="49" charset="0"/>
                <a:cs typeface="Courier New" panose="02070309020205020404" pitchFamily="49" charset="0"/>
              </a:rPr>
              <a:t>":	"sqrt",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Keywords</a:t>
            </a:r>
            <a:r>
              <a:rPr lang="en-US" sz="800" b="1" dirty="0">
                <a:latin typeface="Courier New" panose="02070309020205020404" pitchFamily="49" charset="0"/>
                <a:cs typeface="Courier New" panose="02070309020205020404" pitchFamily="49" charset="0"/>
              </a:rPr>
              <a:t>":		"Square Root",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Documentation</a:t>
            </a:r>
            <a:r>
              <a:rPr lang="en-US" sz="800" b="1" dirty="0">
                <a:latin typeface="Courier New" panose="02070309020205020404" pitchFamily="49" charset="0"/>
                <a:cs typeface="Courier New" panose="02070309020205020404" pitchFamily="49" charset="0"/>
              </a:rPr>
              <a:t>":	"Function Description",</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Description</a:t>
            </a:r>
            <a:r>
              <a:rPr lang="en-US" sz="800" b="1" dirty="0">
                <a:latin typeface="Courier New" panose="02070309020205020404" pitchFamily="49" charset="0"/>
                <a:cs typeface="Courier New" panose="02070309020205020404" pitchFamily="49" charset="0"/>
              </a:rPr>
              <a: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Calculates the square root of a value</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Call as</a:t>
            </a:r>
            <a:r>
              <a:rPr lang="en-US" sz="800" b="1" dirty="0">
                <a:latin typeface="Courier New" panose="02070309020205020404" pitchFamily="49" charset="0"/>
                <a:cs typeface="Courier New" panose="02070309020205020404" pitchFamily="49" charset="0"/>
              </a:rPr>
              <a:t>":			"function",</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Parameter count</a:t>
            </a:r>
            <a:r>
              <a:rPr lang="en-US" sz="800" b="1" dirty="0">
                <a:latin typeface="Courier New" panose="02070309020205020404" pitchFamily="49" charset="0"/>
                <a:cs typeface="Courier New" panose="02070309020205020404" pitchFamily="49" charset="0"/>
              </a:rPr>
              <a:t>":	"1",</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Restrictions</a:t>
            </a:r>
            <a:r>
              <a:rPr lang="en-US" sz="800" b="1" dirty="0">
                <a:latin typeface="Courier New" panose="02070309020205020404" pitchFamily="49" charset="0"/>
                <a:cs typeface="Courier New" panose="02070309020205020404" pitchFamily="49" charset="0"/>
              </a:rPr>
              <a:t>":		"Indirect parameter passing is disabled",</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Parameters</a:t>
            </a:r>
            <a:r>
              <a:rPr lang="en-US" sz="800" b="1" dirty="0">
                <a:latin typeface="Courier New" panose="02070309020205020404" pitchFamily="49" charset="0"/>
                <a:cs typeface="Courier New" panose="02070309020205020404" pitchFamily="49" charset="0"/>
              </a:rPr>
              <a: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 "</a:t>
            </a:r>
            <a:r>
              <a:rPr lang="en-US" sz="800" b="1" dirty="0">
                <a:solidFill>
                  <a:srgbClr val="7030A0"/>
                </a:solidFill>
                <a:latin typeface="Courier New" panose="02070309020205020404" pitchFamily="49" charset="0"/>
                <a:cs typeface="Courier New" panose="02070309020205020404" pitchFamily="49" charset="0"/>
              </a:rPr>
              <a:t>Number</a:t>
            </a:r>
            <a:r>
              <a:rPr lang="en-US" sz="800" b="1" dirty="0">
                <a:latin typeface="Courier New" panose="02070309020205020404" pitchFamily="49" charset="0"/>
                <a:cs typeface="Courier New" panose="02070309020205020404" pitchFamily="49" charset="0"/>
              </a:rPr>
              <a:t>": 	"1",</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7030A0"/>
                </a:solidFill>
                <a:latin typeface="Courier New" panose="02070309020205020404" pitchFamily="49" charset="0"/>
                <a:cs typeface="Courier New" panose="02070309020205020404" pitchFamily="49" charset="0"/>
              </a:rPr>
              <a:t>Name</a:t>
            </a:r>
            <a:r>
              <a:rPr lang="en-US" sz="800" b="1" dirty="0">
                <a:latin typeface="Courier New" panose="02070309020205020404" pitchFamily="49" charset="0"/>
                <a:cs typeface="Courier New" panose="02070309020205020404" pitchFamily="49" charset="0"/>
              </a:rPr>
              <a:t>": 		"Value",</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7030A0"/>
                </a:solidFill>
                <a:latin typeface="Courier New" panose="02070309020205020404" pitchFamily="49" charset="0"/>
                <a:cs typeface="Courier New" panose="02070309020205020404" pitchFamily="49" charset="0"/>
              </a:rPr>
              <a:t>Direction</a:t>
            </a:r>
            <a:r>
              <a:rPr lang="en-US" sz="800" b="1" dirty="0">
                <a:latin typeface="Courier New" panose="02070309020205020404" pitchFamily="49" charset="0"/>
                <a:cs typeface="Courier New" panose="02070309020205020404" pitchFamily="49" charset="0"/>
              </a:rPr>
              <a:t>": 	"input",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7030A0"/>
                </a:solidFill>
                <a:latin typeface="Courier New" panose="02070309020205020404" pitchFamily="49" charset="0"/>
                <a:cs typeface="Courier New" panose="02070309020205020404" pitchFamily="49" charset="0"/>
              </a:rPr>
              <a:t>Types</a:t>
            </a:r>
            <a:r>
              <a:rPr lang="en-US" sz="800" b="1" dirty="0">
                <a:latin typeface="Courier New" panose="02070309020205020404" pitchFamily="49" charset="0"/>
                <a:cs typeface="Courier New" panose="02070309020205020404" pitchFamily="49" charset="0"/>
              </a:rPr>
              <a:t>": 		"numeral",</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7030A0"/>
                </a:solidFill>
                <a:latin typeface="Courier New" panose="02070309020205020404" pitchFamily="49" charset="0"/>
                <a:cs typeface="Courier New" panose="02070309020205020404" pitchFamily="49" charset="0"/>
              </a:rPr>
              <a:t>Description</a:t>
            </a:r>
            <a:r>
              <a:rPr lang="en-US" sz="800" b="1" dirty="0">
                <a:latin typeface="Courier New" panose="02070309020205020404" pitchFamily="49" charset="0"/>
                <a:cs typeface="Courier New" panose="02070309020205020404" pitchFamily="49" charset="0"/>
              </a:rPr>
              <a:t>":	"Value to use for logarithmic calculation"</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Return value</a:t>
            </a:r>
            <a:r>
              <a:rPr lang="en-US" sz="800" b="1" dirty="0">
                <a:latin typeface="Courier New" panose="02070309020205020404" pitchFamily="49" charset="0"/>
                <a:cs typeface="Courier New" panose="02070309020205020404" pitchFamily="49" charset="0"/>
              </a:rPr>
              <a: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 "</a:t>
            </a:r>
            <a:r>
              <a:rPr lang="en-US" sz="800" b="1" dirty="0">
                <a:solidFill>
                  <a:srgbClr val="7030A0"/>
                </a:solidFill>
                <a:latin typeface="Courier New" panose="02070309020205020404" pitchFamily="49" charset="0"/>
                <a:cs typeface="Courier New" panose="02070309020205020404" pitchFamily="49" charset="0"/>
              </a:rPr>
              <a:t>Name</a:t>
            </a:r>
            <a:r>
              <a:rPr lang="en-US" sz="800" b="1" dirty="0">
                <a:latin typeface="Courier New" panose="02070309020205020404" pitchFamily="49" charset="0"/>
                <a:cs typeface="Courier New" panose="02070309020205020404" pitchFamily="49" charset="0"/>
              </a:rPr>
              <a:t>": 		"Result",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7030A0"/>
                </a:solidFill>
                <a:latin typeface="Courier New" panose="02070309020205020404" pitchFamily="49" charset="0"/>
                <a:cs typeface="Courier New" panose="02070309020205020404" pitchFamily="49" charset="0"/>
              </a:rPr>
              <a:t>Types</a:t>
            </a:r>
            <a:r>
              <a:rPr lang="en-US" sz="800" b="1" dirty="0">
                <a:latin typeface="Courier New" panose="02070309020205020404" pitchFamily="49" charset="0"/>
                <a:cs typeface="Courier New" panose="02070309020205020404" pitchFamily="49" charset="0"/>
              </a:rPr>
              <a:t>": 		"numeral",</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7030A0"/>
                </a:solidFill>
                <a:latin typeface="Courier New" panose="02070309020205020404" pitchFamily="49" charset="0"/>
                <a:cs typeface="Courier New" panose="02070309020205020404" pitchFamily="49" charset="0"/>
              </a:rPr>
              <a:t>Description</a:t>
            </a:r>
            <a:r>
              <a:rPr lang="en-US" sz="800" b="1" dirty="0">
                <a:latin typeface="Courier New" panose="02070309020205020404" pitchFamily="49" charset="0"/>
                <a:cs typeface="Courier New" panose="02070309020205020404" pitchFamily="49" charset="0"/>
              </a:rPr>
              <a:t>":	"Calculated square root value"</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Exceptions</a:t>
            </a:r>
            <a:r>
              <a:rPr lang="en-US" sz="800" b="1" dirty="0">
                <a:latin typeface="Courier New" panose="02070309020205020404" pitchFamily="49" charset="0"/>
                <a:cs typeface="Courier New" panose="02070309020205020404" pitchFamily="49" charset="0"/>
              </a:rPr>
              <a:t>": "Negative square root",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Examples</a:t>
            </a:r>
            <a:r>
              <a:rPr lang="en-US" sz="800" b="1" dirty="0">
                <a:latin typeface="Courier New" panose="02070309020205020404" pitchFamily="49" charset="0"/>
                <a:cs typeface="Courier New" panose="02070309020205020404" pitchFamily="49" charset="0"/>
              </a:rPr>
              <a: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B050"/>
                </a:solidFill>
                <a:latin typeface="Courier New" panose="02070309020205020404" pitchFamily="49" charset="0"/>
                <a:cs typeface="Courier New" panose="02070309020205020404" pitchFamily="49" charset="0"/>
              </a:rPr>
              <a:t>echo</a:t>
            </a:r>
            <a:r>
              <a:rPr lang="en-US" sz="800" b="1" dirty="0">
                <a:latin typeface="Courier New" panose="02070309020205020404" pitchFamily="49" charset="0"/>
                <a:cs typeface="Courier New" panose="02070309020205020404" pitchFamily="49" charset="0"/>
              </a:rPr>
              <a:t>( sqrt( 4 )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B050"/>
                </a:solidFill>
                <a:latin typeface="Courier New" panose="02070309020205020404" pitchFamily="49" charset="0"/>
                <a:cs typeface="Courier New" panose="02070309020205020404" pitchFamily="49" charset="0"/>
              </a:rPr>
              <a:t>echo</a:t>
            </a:r>
            <a:r>
              <a:rPr lang="en-US" sz="800" b="1" dirty="0">
                <a:latin typeface="Courier New" panose="02070309020205020404" pitchFamily="49" charset="0"/>
                <a:cs typeface="Courier New" panose="02070309020205020404" pitchFamily="49" charset="0"/>
              </a:rPr>
              <a:t>( sqrt( 2 )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Output</a:t>
            </a:r>
            <a:r>
              <a:rPr lang="en-US" sz="800" b="1" dirty="0">
                <a:latin typeface="Courier New" panose="02070309020205020404" pitchFamily="49" charset="0"/>
                <a:cs typeface="Courier New" panose="02070309020205020404" pitchFamily="49" charset="0"/>
              </a:rPr>
              <a:t>": 	"automatic",</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See</a:t>
            </a:r>
            <a:r>
              <a:rPr lang="en-US" sz="800" b="1" dirty="0">
                <a:latin typeface="Courier New" panose="02070309020205020404" pitchFamily="49" charset="0"/>
                <a:cs typeface="Courier New" panose="02070309020205020404" pitchFamily="49" charset="0"/>
              </a:rPr>
              <a:t> </a:t>
            </a:r>
            <a:r>
              <a:rPr lang="en-US" sz="800" b="1" dirty="0">
                <a:solidFill>
                  <a:srgbClr val="0000FF"/>
                </a:solidFill>
                <a:latin typeface="Courier New" panose="02070309020205020404" pitchFamily="49" charset="0"/>
                <a:cs typeface="Courier New" panose="02070309020205020404" pitchFamily="49" charset="0"/>
              </a:rPr>
              <a:t>also</a:t>
            </a:r>
            <a:r>
              <a:rPr lang="en-US" sz="800" b="1" dirty="0">
                <a:latin typeface="Courier New" panose="02070309020205020404" pitchFamily="49" charset="0"/>
                <a:cs typeface="Courier New" panose="02070309020205020404" pitchFamily="49" charset="0"/>
              </a:rPr>
              <a:t>": "Power Functions"</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endParaRPr lang="en-US" sz="800" b="1" dirty="0">
              <a:latin typeface="Courier New" panose="02070309020205020404" pitchFamily="49" charset="0"/>
              <a:cs typeface="Courier New" panose="02070309020205020404" pitchFamily="49" charset="0"/>
            </a:endParaRP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B4PDOCU.STOP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endParaRPr lang="en-US" sz="800" b="1" dirty="0">
              <a:latin typeface="Courier New" panose="02070309020205020404" pitchFamily="49" charset="0"/>
              <a:cs typeface="Courier New" panose="02070309020205020404" pitchFamily="49" charset="0"/>
            </a:endParaRP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void function__sqrt(int bias, Token_List&amp; p, Token_Entry&amp; ret_val)</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	return;</a:t>
            </a:r>
          </a:p>
          <a:p>
            <a:pPr>
              <a:lnSpc>
                <a:spcPct val="90000"/>
              </a:lnSpc>
              <a:tabLst>
                <a:tab pos="358775" algn="l"/>
                <a:tab pos="715963" algn="l"/>
                <a:tab pos="1074738" algn="l"/>
                <a:tab pos="1433513" algn="l"/>
                <a:tab pos="1790700" algn="l"/>
                <a:tab pos="2149475" algn="l"/>
                <a:tab pos="2508250" algn="l"/>
                <a:tab pos="2865438" algn="l"/>
                <a:tab pos="3233738" algn="l"/>
                <a:tab pos="3590925" algn="l"/>
                <a:tab pos="3949700" algn="l"/>
                <a:tab pos="4308475" algn="l"/>
                <a:tab pos="4665663" algn="l"/>
                <a:tab pos="5024438" algn="l"/>
              </a:tabLst>
            </a:pPr>
            <a:r>
              <a:rPr lang="en-US" sz="800" b="1" dirty="0">
                <a:latin typeface="Courier New" panose="02070309020205020404" pitchFamily="49" charset="0"/>
                <a:cs typeface="Courier New" panose="02070309020205020404" pitchFamily="49" charset="0"/>
              </a:rPr>
              <a:t>}</a:t>
            </a:r>
          </a:p>
        </p:txBody>
      </p:sp>
      <p:pic>
        <p:nvPicPr>
          <p:cNvPr id="221" name="Grafik 220">
            <a:extLst>
              <a:ext uri="{FF2B5EF4-FFF2-40B4-BE49-F238E27FC236}">
                <a16:creationId xmlns:a16="http://schemas.microsoft.com/office/drawing/2014/main" id="{445F002F-E3F6-49B0-AFBF-92E167A904FA}"/>
              </a:ext>
            </a:extLst>
          </p:cNvPr>
          <p:cNvPicPr>
            <a:picLocks noChangeAspect="1"/>
          </p:cNvPicPr>
          <p:nvPr/>
        </p:nvPicPr>
        <p:blipFill>
          <a:blip r:embed="rId3"/>
          <a:stretch>
            <a:fillRect/>
          </a:stretch>
        </p:blipFill>
        <p:spPr>
          <a:xfrm>
            <a:off x="5520000" y="1269000"/>
            <a:ext cx="6541406" cy="5256000"/>
          </a:xfrm>
          <a:prstGeom prst="rect">
            <a:avLst/>
          </a:prstGeom>
          <a:ln>
            <a:solidFill>
              <a:schemeClr val="bg1">
                <a:lumMod val="75000"/>
              </a:schemeClr>
            </a:solidFill>
          </a:ln>
        </p:spPr>
      </p:pic>
      <p:sp>
        <p:nvSpPr>
          <p:cNvPr id="222" name="Rechteck 221">
            <a:extLst>
              <a:ext uri="{FF2B5EF4-FFF2-40B4-BE49-F238E27FC236}">
                <a16:creationId xmlns:a16="http://schemas.microsoft.com/office/drawing/2014/main" id="{D5622ED5-352B-4B61-B528-B43397FC3997}"/>
              </a:ext>
            </a:extLst>
          </p:cNvPr>
          <p:cNvSpPr/>
          <p:nvPr/>
        </p:nvSpPr>
        <p:spPr>
          <a:xfrm>
            <a:off x="5520000" y="981000"/>
            <a:ext cx="3744416" cy="28803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buClr>
                <a:schemeClr val="bg1">
                  <a:lumMod val="50000"/>
                </a:schemeClr>
              </a:buClr>
            </a:pPr>
            <a:r>
              <a:rPr lang="en-US" sz="1600" b="1" dirty="0">
                <a:solidFill>
                  <a:schemeClr val="tx1"/>
                </a:solidFill>
              </a:rPr>
              <a:t>Output: Web contents</a:t>
            </a:r>
            <a:endParaRPr lang="en-US" sz="1600" dirty="0">
              <a:solidFill>
                <a:schemeClr val="tx1"/>
              </a:solidFill>
            </a:endParaRPr>
          </a:p>
        </p:txBody>
      </p:sp>
      <p:sp>
        <p:nvSpPr>
          <p:cNvPr id="224" name="Rechteck 223">
            <a:extLst>
              <a:ext uri="{FF2B5EF4-FFF2-40B4-BE49-F238E27FC236}">
                <a16:creationId xmlns:a16="http://schemas.microsoft.com/office/drawing/2014/main" id="{1C4A533F-971C-44CD-8A78-4E7DF0B6556B}"/>
              </a:ext>
            </a:extLst>
          </p:cNvPr>
          <p:cNvSpPr/>
          <p:nvPr/>
        </p:nvSpPr>
        <p:spPr>
          <a:xfrm>
            <a:off x="9696000" y="1701000"/>
            <a:ext cx="2232000" cy="504056"/>
          </a:xfrm>
          <a:prstGeom prst="rect">
            <a:avLst/>
          </a:prstGeom>
          <a:solidFill>
            <a:schemeClr val="accent3">
              <a:lumMod val="20000"/>
              <a:lumOff val="8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400" b="1" dirty="0">
                <a:solidFill>
                  <a:schemeClr val="tx1"/>
                </a:solidFill>
              </a:rPr>
              <a:t>Consistent structure</a:t>
            </a:r>
            <a:endParaRPr lang="en-US" sz="1400" dirty="0">
              <a:solidFill>
                <a:schemeClr val="tx1"/>
              </a:solidFill>
            </a:endParaRPr>
          </a:p>
        </p:txBody>
      </p:sp>
      <p:sp>
        <p:nvSpPr>
          <p:cNvPr id="225" name="Rechteck 224">
            <a:extLst>
              <a:ext uri="{FF2B5EF4-FFF2-40B4-BE49-F238E27FC236}">
                <a16:creationId xmlns:a16="http://schemas.microsoft.com/office/drawing/2014/main" id="{1A93748E-CD5F-4691-9125-F5EF9C074BAE}"/>
              </a:ext>
            </a:extLst>
          </p:cNvPr>
          <p:cNvSpPr/>
          <p:nvPr/>
        </p:nvSpPr>
        <p:spPr>
          <a:xfrm>
            <a:off x="9696000" y="2493000"/>
            <a:ext cx="2232000" cy="504056"/>
          </a:xfrm>
          <a:prstGeom prst="rect">
            <a:avLst/>
          </a:prstGeom>
          <a:solidFill>
            <a:schemeClr val="accent3">
              <a:lumMod val="20000"/>
              <a:lumOff val="8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400" b="1" dirty="0">
                <a:solidFill>
                  <a:schemeClr val="tx1"/>
                </a:solidFill>
              </a:rPr>
              <a:t>Clean tables</a:t>
            </a:r>
            <a:endParaRPr lang="en-US" sz="1400" dirty="0">
              <a:solidFill>
                <a:schemeClr val="tx1"/>
              </a:solidFill>
            </a:endParaRPr>
          </a:p>
        </p:txBody>
      </p:sp>
      <p:sp>
        <p:nvSpPr>
          <p:cNvPr id="226" name="Rechteck 225">
            <a:extLst>
              <a:ext uri="{FF2B5EF4-FFF2-40B4-BE49-F238E27FC236}">
                <a16:creationId xmlns:a16="http://schemas.microsoft.com/office/drawing/2014/main" id="{D47FBD9D-0F96-4591-9445-CC430F2095E8}"/>
              </a:ext>
            </a:extLst>
          </p:cNvPr>
          <p:cNvSpPr/>
          <p:nvPr/>
        </p:nvSpPr>
        <p:spPr>
          <a:xfrm>
            <a:off x="9696000" y="5300944"/>
            <a:ext cx="2232000" cy="504056"/>
          </a:xfrm>
          <a:prstGeom prst="rect">
            <a:avLst/>
          </a:prstGeom>
          <a:solidFill>
            <a:schemeClr val="accent3">
              <a:lumMod val="20000"/>
              <a:lumOff val="8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400" b="1" dirty="0">
                <a:solidFill>
                  <a:schemeClr val="tx1"/>
                </a:solidFill>
              </a:rPr>
              <a:t>Program examples</a:t>
            </a:r>
          </a:p>
          <a:p>
            <a:r>
              <a:rPr lang="en-US" sz="1400" b="1" dirty="0">
                <a:solidFill>
                  <a:schemeClr val="tx1"/>
                </a:solidFill>
              </a:rPr>
              <a:t>executed automatically</a:t>
            </a:r>
            <a:endParaRPr lang="en-US" sz="1400" dirty="0">
              <a:solidFill>
                <a:schemeClr val="tx1"/>
              </a:solidFill>
            </a:endParaRPr>
          </a:p>
        </p:txBody>
      </p:sp>
      <p:sp>
        <p:nvSpPr>
          <p:cNvPr id="227" name="Rechteck 226">
            <a:extLst>
              <a:ext uri="{FF2B5EF4-FFF2-40B4-BE49-F238E27FC236}">
                <a16:creationId xmlns:a16="http://schemas.microsoft.com/office/drawing/2014/main" id="{33C3C735-F040-4DD2-BF78-5DE33224B5BE}"/>
              </a:ext>
            </a:extLst>
          </p:cNvPr>
          <p:cNvSpPr/>
          <p:nvPr/>
        </p:nvSpPr>
        <p:spPr>
          <a:xfrm>
            <a:off x="9696000" y="5949056"/>
            <a:ext cx="2232000" cy="504056"/>
          </a:xfrm>
          <a:prstGeom prst="rect">
            <a:avLst/>
          </a:prstGeom>
          <a:solidFill>
            <a:schemeClr val="accent3">
              <a:lumMod val="20000"/>
              <a:lumOff val="8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400" b="1" dirty="0">
                <a:solidFill>
                  <a:schemeClr val="tx1"/>
                </a:solidFill>
              </a:rPr>
              <a:t>Smart cross-</a:t>
            </a:r>
          </a:p>
          <a:p>
            <a:r>
              <a:rPr lang="en-US" sz="1400" b="1" dirty="0">
                <a:solidFill>
                  <a:schemeClr val="tx1"/>
                </a:solidFill>
              </a:rPr>
              <a:t>referencing</a:t>
            </a:r>
            <a:endParaRPr lang="en-US" sz="1400" dirty="0">
              <a:solidFill>
                <a:schemeClr val="tx1"/>
              </a:solidFill>
            </a:endParaRPr>
          </a:p>
        </p:txBody>
      </p:sp>
      <p:grpSp>
        <p:nvGrpSpPr>
          <p:cNvPr id="12" name="Group 23">
            <a:extLst>
              <a:ext uri="{FF2B5EF4-FFF2-40B4-BE49-F238E27FC236}">
                <a16:creationId xmlns:a16="http://schemas.microsoft.com/office/drawing/2014/main" id="{F4720E27-AF75-4805-83D9-00CBF4E655ED}"/>
              </a:ext>
            </a:extLst>
          </p:cNvPr>
          <p:cNvGrpSpPr/>
          <p:nvPr/>
        </p:nvGrpSpPr>
        <p:grpSpPr>
          <a:xfrm>
            <a:off x="4512000" y="4797000"/>
            <a:ext cx="1974449" cy="1202399"/>
            <a:chOff x="4625551" y="2005520"/>
            <a:chExt cx="1974449" cy="1202399"/>
          </a:xfrm>
        </p:grpSpPr>
        <p:grpSp>
          <p:nvGrpSpPr>
            <p:cNvPr id="13" name="Gruppieren 8">
              <a:extLst>
                <a:ext uri="{FF2B5EF4-FFF2-40B4-BE49-F238E27FC236}">
                  <a16:creationId xmlns:a16="http://schemas.microsoft.com/office/drawing/2014/main" id="{DF24425D-6194-4EA5-8B50-CAFCD4C57F7C}"/>
                </a:ext>
              </a:extLst>
            </p:cNvPr>
            <p:cNvGrpSpPr/>
            <p:nvPr/>
          </p:nvGrpSpPr>
          <p:grpSpPr>
            <a:xfrm>
              <a:off x="4887761" y="2005520"/>
              <a:ext cx="1440000" cy="909745"/>
              <a:chOff x="4944000" y="2447255"/>
              <a:chExt cx="1440000" cy="909745"/>
            </a:xfrm>
          </p:grpSpPr>
          <p:sp>
            <p:nvSpPr>
              <p:cNvPr id="20" name="B4P">
                <a:extLst>
                  <a:ext uri="{FF2B5EF4-FFF2-40B4-BE49-F238E27FC236}">
                    <a16:creationId xmlns:a16="http://schemas.microsoft.com/office/drawing/2014/main" id="{FF278F6D-4CE5-479A-A00E-E50801BFF919}"/>
                  </a:ext>
                </a:extLst>
              </p:cNvPr>
              <p:cNvSpPr txBox="1"/>
              <p:nvPr/>
            </p:nvSpPr>
            <p:spPr>
              <a:xfrm>
                <a:off x="4944000" y="2447255"/>
                <a:ext cx="1440000" cy="43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nchorCtr="0">
                <a:noAutofit/>
              </a:bodyPr>
              <a:lstStyle>
                <a:lvl1pPr algn="ctr">
                  <a:defRPr sz="4200" b="1">
                    <a:solidFill>
                      <a:srgbClr val="FFFFFF"/>
                    </a:solidFill>
                  </a:defRPr>
                </a:lvl1pPr>
              </a:lstStyle>
              <a:p>
                <a:r>
                  <a:rPr lang="en-US" sz="3600" noProof="1"/>
                  <a:t>4P</a:t>
                </a:r>
              </a:p>
            </p:txBody>
          </p:sp>
          <p:sp>
            <p:nvSpPr>
              <p:cNvPr id="21" name="Triangle">
                <a:extLst>
                  <a:ext uri="{FF2B5EF4-FFF2-40B4-BE49-F238E27FC236}">
                    <a16:creationId xmlns:a16="http://schemas.microsoft.com/office/drawing/2014/main" id="{615E69CE-0D94-415E-B475-E2B79BDAF6EA}"/>
                  </a:ext>
                </a:extLst>
              </p:cNvPr>
              <p:cNvSpPr/>
              <p:nvPr/>
            </p:nvSpPr>
            <p:spPr>
              <a:xfrm rot="5400000">
                <a:off x="5447936" y="2709000"/>
                <a:ext cx="432000" cy="86400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noFill/>
              </a:ln>
            </p:spPr>
            <p:txBody>
              <a:bodyPr lIns="36000" tIns="36000" rIns="36000" bIns="36000" anchor="ctr"/>
              <a:lstStyle/>
              <a:p>
                <a:endParaRPr lang="en-US" dirty="0"/>
              </a:p>
            </p:txBody>
          </p:sp>
        </p:grpSp>
        <p:grpSp>
          <p:nvGrpSpPr>
            <p:cNvPr id="14" name="Gruppieren 20">
              <a:extLst>
                <a:ext uri="{FF2B5EF4-FFF2-40B4-BE49-F238E27FC236}">
                  <a16:creationId xmlns:a16="http://schemas.microsoft.com/office/drawing/2014/main" id="{29CE99E2-4F7F-4243-8E33-246894A5477C}"/>
                </a:ext>
              </a:extLst>
            </p:cNvPr>
            <p:cNvGrpSpPr/>
            <p:nvPr/>
          </p:nvGrpSpPr>
          <p:grpSpPr>
            <a:xfrm>
              <a:off x="4937476" y="2039918"/>
              <a:ext cx="1352239" cy="1168001"/>
              <a:chOff x="4944000" y="2349000"/>
              <a:chExt cx="1440000" cy="1152000"/>
            </a:xfrm>
          </p:grpSpPr>
          <p:sp>
            <p:nvSpPr>
              <p:cNvPr id="17" name="Rechteck: abgerundete Ecken 14">
                <a:extLst>
                  <a:ext uri="{FF2B5EF4-FFF2-40B4-BE49-F238E27FC236}">
                    <a16:creationId xmlns:a16="http://schemas.microsoft.com/office/drawing/2014/main" id="{86675CE9-655C-4719-A9B4-D5F9F0D78CE0}"/>
                  </a:ext>
                </a:extLst>
              </p:cNvPr>
              <p:cNvSpPr/>
              <p:nvPr/>
            </p:nvSpPr>
            <p:spPr>
              <a:xfrm>
                <a:off x="4944224" y="2349000"/>
                <a:ext cx="1439712" cy="1152000"/>
              </a:xfrm>
              <a:prstGeom prst="roundRect">
                <a:avLst>
                  <a:gd name="adj" fmla="val 11065"/>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lstStyle/>
              <a:p>
                <a:endParaRPr lang="en-US" dirty="0">
                  <a:solidFill>
                    <a:schemeClr val="tx1"/>
                  </a:solidFill>
                </a:endParaRPr>
              </a:p>
            </p:txBody>
          </p:sp>
          <p:sp>
            <p:nvSpPr>
              <p:cNvPr id="18" name="B4P">
                <a:extLst>
                  <a:ext uri="{FF2B5EF4-FFF2-40B4-BE49-F238E27FC236}">
                    <a16:creationId xmlns:a16="http://schemas.microsoft.com/office/drawing/2014/main" id="{DCD720AF-31F8-4164-B94F-EDF617E82D3B}"/>
                  </a:ext>
                </a:extLst>
              </p:cNvPr>
              <p:cNvSpPr txBox="1"/>
              <p:nvPr/>
            </p:nvSpPr>
            <p:spPr>
              <a:xfrm>
                <a:off x="4944000" y="2447255"/>
                <a:ext cx="1440000" cy="432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nchorCtr="0">
                <a:noAutofit/>
              </a:bodyPr>
              <a:lstStyle>
                <a:lvl1pPr algn="ctr">
                  <a:defRPr sz="4200" b="1">
                    <a:solidFill>
                      <a:srgbClr val="FFFFFF"/>
                    </a:solidFill>
                  </a:defRPr>
                </a:lvl1pPr>
              </a:lstStyle>
              <a:p>
                <a:r>
                  <a:rPr lang="en-US" sz="3600" noProof="1"/>
                  <a:t>B4P</a:t>
                </a:r>
              </a:p>
            </p:txBody>
          </p:sp>
          <p:sp>
            <p:nvSpPr>
              <p:cNvPr id="19" name="Triangle">
                <a:extLst>
                  <a:ext uri="{FF2B5EF4-FFF2-40B4-BE49-F238E27FC236}">
                    <a16:creationId xmlns:a16="http://schemas.microsoft.com/office/drawing/2014/main" id="{C1DBC407-97A6-4E46-802C-52D4CAB58018}"/>
                  </a:ext>
                </a:extLst>
              </p:cNvPr>
              <p:cNvSpPr/>
              <p:nvPr/>
            </p:nvSpPr>
            <p:spPr>
              <a:xfrm rot="5400000">
                <a:off x="5447999" y="2886706"/>
                <a:ext cx="432000" cy="57233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FFFF"/>
              </a:solidFill>
              <a:ln w="12700">
                <a:noFill/>
              </a:ln>
            </p:spPr>
            <p:txBody>
              <a:bodyPr lIns="36000" tIns="36000" rIns="36000" bIns="36000" anchor="ctr"/>
              <a:lstStyle/>
              <a:p>
                <a:endParaRPr lang="en-US" dirty="0"/>
              </a:p>
            </p:txBody>
          </p:sp>
        </p:grpSp>
        <p:sp>
          <p:nvSpPr>
            <p:cNvPr id="15" name="Right Arrow 26">
              <a:extLst>
                <a:ext uri="{FF2B5EF4-FFF2-40B4-BE49-F238E27FC236}">
                  <a16:creationId xmlns:a16="http://schemas.microsoft.com/office/drawing/2014/main" id="{63B855B5-F095-46D8-BDD4-D5D8E624F067}"/>
                </a:ext>
              </a:extLst>
            </p:cNvPr>
            <p:cNvSpPr/>
            <p:nvPr/>
          </p:nvSpPr>
          <p:spPr>
            <a:xfrm>
              <a:off x="4625551" y="2537140"/>
              <a:ext cx="357721" cy="377010"/>
            </a:xfrm>
            <a:prstGeom prst="rightArrow">
              <a:avLst/>
            </a:pr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16" name="Right Arrow 27">
              <a:extLst>
                <a:ext uri="{FF2B5EF4-FFF2-40B4-BE49-F238E27FC236}">
                  <a16:creationId xmlns:a16="http://schemas.microsoft.com/office/drawing/2014/main" id="{08C4295F-3B0D-4E4A-A631-0DAC168DD82A}"/>
                </a:ext>
              </a:extLst>
            </p:cNvPr>
            <p:cNvSpPr/>
            <p:nvPr/>
          </p:nvSpPr>
          <p:spPr>
            <a:xfrm>
              <a:off x="6242279" y="2520363"/>
              <a:ext cx="357721" cy="377010"/>
            </a:xfrm>
            <a:prstGeom prst="rightArrow">
              <a:avLst/>
            </a:pr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grpSp>
    </p:spTree>
    <p:extLst>
      <p:ext uri="{BB962C8B-B14F-4D97-AF65-F5344CB8AC3E}">
        <p14:creationId xmlns:p14="http://schemas.microsoft.com/office/powerpoint/2010/main" val="10675897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Rounded Rectangle 3">
            <a:extLst>
              <a:ext uri="{FF2B5EF4-FFF2-40B4-BE49-F238E27FC236}">
                <a16:creationId xmlns:a16="http://schemas.microsoft.com/office/drawing/2014/main" id="{7A850FC8-06DB-4F03-9B4F-06C080E26142}"/>
              </a:ext>
            </a:extLst>
          </p:cNvPr>
          <p:cNvSpPr/>
          <p:nvPr/>
        </p:nvSpPr>
        <p:spPr>
          <a:xfrm>
            <a:off x="5592000" y="981000"/>
            <a:ext cx="1872000" cy="5832000"/>
          </a:xfrm>
          <a:prstGeom prst="roundRect">
            <a:avLst>
              <a:gd name="adj" fmla="val 4847"/>
            </a:avLst>
          </a:prstGeom>
          <a:solidFill>
            <a:srgbClr val="2850A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400" dirty="0">
                <a:solidFill>
                  <a:schemeClr val="tx1"/>
                </a:solidFill>
              </a:rPr>
              <a:t> 	</a:t>
            </a:r>
          </a:p>
        </p:txBody>
      </p:sp>
      <p:sp>
        <p:nvSpPr>
          <p:cNvPr id="2" name="Titel 1">
            <a:extLst>
              <a:ext uri="{FF2B5EF4-FFF2-40B4-BE49-F238E27FC236}">
                <a16:creationId xmlns:a16="http://schemas.microsoft.com/office/drawing/2014/main" id="{4F3CD46D-F37E-4BFA-948D-3177BE247AE8}"/>
              </a:ext>
            </a:extLst>
          </p:cNvPr>
          <p:cNvSpPr>
            <a:spLocks noGrp="1"/>
          </p:cNvSpPr>
          <p:nvPr>
            <p:ph type="title"/>
          </p:nvPr>
        </p:nvSpPr>
        <p:spPr>
          <a:xfrm>
            <a:off x="479376" y="117000"/>
            <a:ext cx="11232000" cy="717944"/>
          </a:xfrm>
        </p:spPr>
        <p:txBody>
          <a:bodyPr/>
          <a:lstStyle/>
          <a:p>
            <a:pPr algn="ctr"/>
            <a:r>
              <a:rPr lang="en-US" dirty="0">
                <a:solidFill>
                  <a:srgbClr val="2850A0"/>
                </a:solidFill>
              </a:rPr>
              <a:t>B4P Use Case</a:t>
            </a:r>
            <a:br>
              <a:rPr lang="en-US" dirty="0"/>
            </a:br>
            <a:r>
              <a:rPr lang="en-US" dirty="0">
                <a:solidFill>
                  <a:schemeClr val="bg1">
                    <a:lumMod val="50000"/>
                  </a:schemeClr>
                </a:solidFill>
              </a:rPr>
              <a:t>Automatic Document Generation for </a:t>
            </a:r>
            <a:r>
              <a:rPr lang="en-US" i="1" dirty="0">
                <a:solidFill>
                  <a:srgbClr val="3264C8"/>
                </a:solidFill>
              </a:rPr>
              <a:t>www.b4p.app</a:t>
            </a:r>
            <a:r>
              <a:rPr lang="en-US" dirty="0">
                <a:solidFill>
                  <a:schemeClr val="bg1">
                    <a:lumMod val="50000"/>
                  </a:schemeClr>
                </a:solidFill>
              </a:rPr>
              <a:t> using B4P</a:t>
            </a:r>
            <a:endParaRPr lang="de-CH" dirty="0">
              <a:solidFill>
                <a:schemeClr val="bg1">
                  <a:lumMod val="50000"/>
                </a:schemeClr>
              </a:solidFill>
            </a:endParaRPr>
          </a:p>
        </p:txBody>
      </p:sp>
      <p:sp>
        <p:nvSpPr>
          <p:cNvPr id="117" name="Rechteck 116">
            <a:extLst>
              <a:ext uri="{FF2B5EF4-FFF2-40B4-BE49-F238E27FC236}">
                <a16:creationId xmlns:a16="http://schemas.microsoft.com/office/drawing/2014/main" id="{8CD0FB39-EE15-4125-82C4-7D149AC244C0}"/>
              </a:ext>
            </a:extLst>
          </p:cNvPr>
          <p:cNvSpPr/>
          <p:nvPr/>
        </p:nvSpPr>
        <p:spPr>
          <a:xfrm>
            <a:off x="3071664" y="1773000"/>
            <a:ext cx="1584176" cy="504056"/>
          </a:xfrm>
          <a:prstGeom prst="rect">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tx1"/>
                </a:solidFill>
              </a:rPr>
              <a:t>C / C++</a:t>
            </a:r>
          </a:p>
        </p:txBody>
      </p:sp>
      <p:sp>
        <p:nvSpPr>
          <p:cNvPr id="118" name="Rechteck 117">
            <a:extLst>
              <a:ext uri="{FF2B5EF4-FFF2-40B4-BE49-F238E27FC236}">
                <a16:creationId xmlns:a16="http://schemas.microsoft.com/office/drawing/2014/main" id="{9039E380-C847-47B0-A9A2-E7FD183CD395}"/>
              </a:ext>
            </a:extLst>
          </p:cNvPr>
          <p:cNvSpPr/>
          <p:nvPr/>
        </p:nvSpPr>
        <p:spPr>
          <a:xfrm>
            <a:off x="2999656" y="1845008"/>
            <a:ext cx="1584176" cy="504056"/>
          </a:xfrm>
          <a:prstGeom prst="rect">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tx1"/>
                </a:solidFill>
              </a:rPr>
              <a:t>C / C++</a:t>
            </a:r>
          </a:p>
        </p:txBody>
      </p:sp>
      <p:sp>
        <p:nvSpPr>
          <p:cNvPr id="119" name="Rechteck 118">
            <a:extLst>
              <a:ext uri="{FF2B5EF4-FFF2-40B4-BE49-F238E27FC236}">
                <a16:creationId xmlns:a16="http://schemas.microsoft.com/office/drawing/2014/main" id="{8C8AB521-6C61-4C25-97F1-36EC41AC6669}"/>
              </a:ext>
            </a:extLst>
          </p:cNvPr>
          <p:cNvSpPr/>
          <p:nvPr/>
        </p:nvSpPr>
        <p:spPr>
          <a:xfrm>
            <a:off x="2927648" y="1917016"/>
            <a:ext cx="1584176" cy="504056"/>
          </a:xfrm>
          <a:prstGeom prst="rect">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tx1"/>
                </a:solidFill>
              </a:rPr>
              <a:t>C / C++</a:t>
            </a:r>
          </a:p>
        </p:txBody>
      </p:sp>
      <p:sp>
        <p:nvSpPr>
          <p:cNvPr id="120" name="Rechteck 119">
            <a:extLst>
              <a:ext uri="{FF2B5EF4-FFF2-40B4-BE49-F238E27FC236}">
                <a16:creationId xmlns:a16="http://schemas.microsoft.com/office/drawing/2014/main" id="{912CCF8E-2945-4CED-8353-2F7A173B8AD9}"/>
              </a:ext>
            </a:extLst>
          </p:cNvPr>
          <p:cNvSpPr/>
          <p:nvPr/>
        </p:nvSpPr>
        <p:spPr>
          <a:xfrm>
            <a:off x="2855640" y="1989024"/>
            <a:ext cx="1584176" cy="504056"/>
          </a:xfrm>
          <a:prstGeom prst="rect">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tx1"/>
                </a:solidFill>
              </a:rPr>
              <a:t>C / C++ Source Code</a:t>
            </a:r>
          </a:p>
          <a:p>
            <a:r>
              <a:rPr lang="en-US" sz="1100" dirty="0">
                <a:solidFill>
                  <a:schemeClr val="tx1"/>
                </a:solidFill>
              </a:rPr>
              <a:t>/* ... Raw Docu inputs */</a:t>
            </a:r>
          </a:p>
        </p:txBody>
      </p:sp>
      <p:sp>
        <p:nvSpPr>
          <p:cNvPr id="121" name="Rechteck 120">
            <a:extLst>
              <a:ext uri="{FF2B5EF4-FFF2-40B4-BE49-F238E27FC236}">
                <a16:creationId xmlns:a16="http://schemas.microsoft.com/office/drawing/2014/main" id="{AB8FAAE0-A384-450B-8F97-F08F817ED203}"/>
              </a:ext>
            </a:extLst>
          </p:cNvPr>
          <p:cNvSpPr/>
          <p:nvPr/>
        </p:nvSpPr>
        <p:spPr>
          <a:xfrm>
            <a:off x="3071664" y="2709104"/>
            <a:ext cx="1584176" cy="504056"/>
          </a:xfrm>
          <a:prstGeom prst="rect">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tx1"/>
                </a:solidFill>
              </a:rPr>
              <a:t>C / C++</a:t>
            </a:r>
          </a:p>
        </p:txBody>
      </p:sp>
      <p:sp>
        <p:nvSpPr>
          <p:cNvPr id="122" name="Rechteck 121">
            <a:extLst>
              <a:ext uri="{FF2B5EF4-FFF2-40B4-BE49-F238E27FC236}">
                <a16:creationId xmlns:a16="http://schemas.microsoft.com/office/drawing/2014/main" id="{7753D836-F33B-43DC-BA0C-CC53DA506E51}"/>
              </a:ext>
            </a:extLst>
          </p:cNvPr>
          <p:cNvSpPr/>
          <p:nvPr/>
        </p:nvSpPr>
        <p:spPr>
          <a:xfrm>
            <a:off x="2999656" y="2781112"/>
            <a:ext cx="1584176" cy="504056"/>
          </a:xfrm>
          <a:prstGeom prst="rect">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tx1"/>
                </a:solidFill>
              </a:rPr>
              <a:t>C / C++</a:t>
            </a:r>
          </a:p>
        </p:txBody>
      </p:sp>
      <p:sp>
        <p:nvSpPr>
          <p:cNvPr id="124" name="Rechteck 123">
            <a:extLst>
              <a:ext uri="{FF2B5EF4-FFF2-40B4-BE49-F238E27FC236}">
                <a16:creationId xmlns:a16="http://schemas.microsoft.com/office/drawing/2014/main" id="{1812E68D-6B08-4C91-9411-4137F0036155}"/>
              </a:ext>
            </a:extLst>
          </p:cNvPr>
          <p:cNvSpPr/>
          <p:nvPr/>
        </p:nvSpPr>
        <p:spPr>
          <a:xfrm>
            <a:off x="2927648" y="2853120"/>
            <a:ext cx="1584176" cy="504056"/>
          </a:xfrm>
          <a:prstGeom prst="rect">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tx1"/>
                </a:solidFill>
              </a:rPr>
              <a:t>C / C++</a:t>
            </a:r>
          </a:p>
        </p:txBody>
      </p:sp>
      <p:sp>
        <p:nvSpPr>
          <p:cNvPr id="125" name="Rechteck 124">
            <a:extLst>
              <a:ext uri="{FF2B5EF4-FFF2-40B4-BE49-F238E27FC236}">
                <a16:creationId xmlns:a16="http://schemas.microsoft.com/office/drawing/2014/main" id="{C4FE89C3-16C8-40C9-8578-B84EE054C6C7}"/>
              </a:ext>
            </a:extLst>
          </p:cNvPr>
          <p:cNvSpPr/>
          <p:nvPr/>
        </p:nvSpPr>
        <p:spPr>
          <a:xfrm>
            <a:off x="2855640" y="2925128"/>
            <a:ext cx="1584176" cy="504056"/>
          </a:xfrm>
          <a:prstGeom prst="rect">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tx1"/>
                </a:solidFill>
              </a:rPr>
              <a:t>Text Files</a:t>
            </a:r>
          </a:p>
          <a:p>
            <a:r>
              <a:rPr lang="en-US" sz="1100" dirty="0">
                <a:solidFill>
                  <a:schemeClr val="tx1"/>
                </a:solidFill>
              </a:rPr>
              <a:t>... Raw Docu inputs</a:t>
            </a:r>
          </a:p>
        </p:txBody>
      </p:sp>
      <p:sp>
        <p:nvSpPr>
          <p:cNvPr id="126" name="Flussdiagramm: Dokument 125">
            <a:extLst>
              <a:ext uri="{FF2B5EF4-FFF2-40B4-BE49-F238E27FC236}">
                <a16:creationId xmlns:a16="http://schemas.microsoft.com/office/drawing/2014/main" id="{EB7CDA4E-95EC-44C8-A152-0F4199235440}"/>
              </a:ext>
            </a:extLst>
          </p:cNvPr>
          <p:cNvSpPr/>
          <p:nvPr/>
        </p:nvSpPr>
        <p:spPr>
          <a:xfrm>
            <a:off x="2855640" y="1125024"/>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Catalogue</a:t>
            </a:r>
          </a:p>
          <a:p>
            <a:r>
              <a:rPr lang="en-US" sz="1200" b="1" dirty="0">
                <a:solidFill>
                  <a:schemeClr val="tx1"/>
                </a:solidFill>
              </a:rPr>
              <a:t>of Books</a:t>
            </a:r>
            <a:endParaRPr lang="en-US" sz="1200" dirty="0">
              <a:solidFill>
                <a:schemeClr val="tx1"/>
              </a:solidFill>
            </a:endParaRPr>
          </a:p>
        </p:txBody>
      </p:sp>
      <p:sp>
        <p:nvSpPr>
          <p:cNvPr id="128" name="Rechteck 127">
            <a:extLst>
              <a:ext uri="{FF2B5EF4-FFF2-40B4-BE49-F238E27FC236}">
                <a16:creationId xmlns:a16="http://schemas.microsoft.com/office/drawing/2014/main" id="{600328EA-5EF8-4C1F-8137-8A0CF34C5ACB}"/>
              </a:ext>
            </a:extLst>
          </p:cNvPr>
          <p:cNvSpPr/>
          <p:nvPr/>
        </p:nvSpPr>
        <p:spPr>
          <a:xfrm>
            <a:off x="5735520" y="112488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Preparation</a:t>
            </a:r>
          </a:p>
        </p:txBody>
      </p:sp>
      <p:sp>
        <p:nvSpPr>
          <p:cNvPr id="137" name="Rechteck 136">
            <a:extLst>
              <a:ext uri="{FF2B5EF4-FFF2-40B4-BE49-F238E27FC236}">
                <a16:creationId xmlns:a16="http://schemas.microsoft.com/office/drawing/2014/main" id="{4E2836C6-7E4F-49C8-8348-8129DE31DFF4}"/>
              </a:ext>
            </a:extLst>
          </p:cNvPr>
          <p:cNvSpPr/>
          <p:nvPr/>
        </p:nvSpPr>
        <p:spPr>
          <a:xfrm>
            <a:off x="7896200" y="1053016"/>
            <a:ext cx="2664296" cy="503984"/>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Preparation</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Load catalogue of books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User selects the book to generate</a:t>
            </a:r>
          </a:p>
          <a:p>
            <a:pPr marL="171450" indent="-171450">
              <a:buClr>
                <a:schemeClr val="bg1">
                  <a:lumMod val="50000"/>
                </a:schemeClr>
              </a:buClr>
              <a:buFont typeface="Wingdings" panose="05000000000000000000" pitchFamily="2" charset="2"/>
              <a:buChar char="§"/>
            </a:pPr>
            <a:endParaRPr lang="en-US" sz="1000" dirty="0">
              <a:solidFill>
                <a:schemeClr val="tx1">
                  <a:lumMod val="50000"/>
                  <a:lumOff val="50000"/>
                </a:schemeClr>
              </a:solidFill>
            </a:endParaRPr>
          </a:p>
        </p:txBody>
      </p:sp>
      <p:sp>
        <p:nvSpPr>
          <p:cNvPr id="138" name="Rechteck 137">
            <a:extLst>
              <a:ext uri="{FF2B5EF4-FFF2-40B4-BE49-F238E27FC236}">
                <a16:creationId xmlns:a16="http://schemas.microsoft.com/office/drawing/2014/main" id="{8AD8812E-4060-4908-8374-614FBDF53639}"/>
              </a:ext>
            </a:extLst>
          </p:cNvPr>
          <p:cNvSpPr/>
          <p:nvPr/>
        </p:nvSpPr>
        <p:spPr>
          <a:xfrm>
            <a:off x="479376" y="909000"/>
            <a:ext cx="21600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Catalog of Books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Short Excel File</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Specifies all manuals to</a:t>
            </a:r>
            <a:br>
              <a:rPr lang="en-US" sz="1000" dirty="0">
                <a:solidFill>
                  <a:schemeClr val="tx1">
                    <a:lumMod val="50000"/>
                    <a:lumOff val="50000"/>
                  </a:schemeClr>
                </a:solidFill>
              </a:rPr>
            </a:br>
            <a:r>
              <a:rPr lang="en-US" sz="1000" dirty="0">
                <a:solidFill>
                  <a:schemeClr val="tx1">
                    <a:lumMod val="50000"/>
                    <a:lumOff val="50000"/>
                  </a:schemeClr>
                </a:solidFill>
              </a:rPr>
              <a:t>generate</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Specifies location of source</a:t>
            </a:r>
            <a:br>
              <a:rPr lang="en-US" sz="1000" dirty="0">
                <a:solidFill>
                  <a:schemeClr val="tx1">
                    <a:lumMod val="50000"/>
                    <a:lumOff val="50000"/>
                  </a:schemeClr>
                </a:solidFill>
              </a:rPr>
            </a:br>
            <a:r>
              <a:rPr lang="en-US" sz="1000" dirty="0">
                <a:solidFill>
                  <a:schemeClr val="tx1">
                    <a:lumMod val="50000"/>
                    <a:lumOff val="50000"/>
                  </a:schemeClr>
                </a:solidFill>
              </a:rPr>
              <a:t>text for the different manuals</a:t>
            </a:r>
          </a:p>
        </p:txBody>
      </p:sp>
      <p:cxnSp>
        <p:nvCxnSpPr>
          <p:cNvPr id="139" name="Gerade Verbindung mit Pfeil 138">
            <a:extLst>
              <a:ext uri="{FF2B5EF4-FFF2-40B4-BE49-F238E27FC236}">
                <a16:creationId xmlns:a16="http://schemas.microsoft.com/office/drawing/2014/main" id="{06068B8F-E5A8-4046-BE10-A72129FD4393}"/>
              </a:ext>
            </a:extLst>
          </p:cNvPr>
          <p:cNvCxnSpPr>
            <a:cxnSpLocks/>
          </p:cNvCxnSpPr>
          <p:nvPr/>
        </p:nvCxnSpPr>
        <p:spPr>
          <a:xfrm>
            <a:off x="4439816" y="1341048"/>
            <a:ext cx="129614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0" name="Rechteck 139">
            <a:extLst>
              <a:ext uri="{FF2B5EF4-FFF2-40B4-BE49-F238E27FC236}">
                <a16:creationId xmlns:a16="http://schemas.microsoft.com/office/drawing/2014/main" id="{B4E6BF74-8159-4751-A4AC-DA6893CB99EB}"/>
              </a:ext>
            </a:extLst>
          </p:cNvPr>
          <p:cNvSpPr/>
          <p:nvPr/>
        </p:nvSpPr>
        <p:spPr>
          <a:xfrm>
            <a:off x="5735960" y="1845008"/>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Collecting all</a:t>
            </a:r>
          </a:p>
          <a:p>
            <a:r>
              <a:rPr lang="en-US" sz="1100" b="1" dirty="0">
                <a:solidFill>
                  <a:schemeClr val="bg1">
                    <a:lumMod val="95000"/>
                  </a:schemeClr>
                </a:solidFill>
              </a:rPr>
              <a:t>raw texts</a:t>
            </a:r>
          </a:p>
        </p:txBody>
      </p:sp>
      <p:grpSp>
        <p:nvGrpSpPr>
          <p:cNvPr id="141" name="Gruppieren 140">
            <a:extLst>
              <a:ext uri="{FF2B5EF4-FFF2-40B4-BE49-F238E27FC236}">
                <a16:creationId xmlns:a16="http://schemas.microsoft.com/office/drawing/2014/main" id="{4F2DFF2D-40FB-4DAD-A9DB-622C874BFA98}"/>
              </a:ext>
            </a:extLst>
          </p:cNvPr>
          <p:cNvGrpSpPr/>
          <p:nvPr/>
        </p:nvGrpSpPr>
        <p:grpSpPr>
          <a:xfrm>
            <a:off x="6852084" y="1917016"/>
            <a:ext cx="360040" cy="360040"/>
            <a:chOff x="5627948" y="1484784"/>
            <a:chExt cx="360040" cy="360040"/>
          </a:xfrm>
        </p:grpSpPr>
        <p:sp>
          <p:nvSpPr>
            <p:cNvPr id="142" name="Rechteck 141">
              <a:extLst>
                <a:ext uri="{FF2B5EF4-FFF2-40B4-BE49-F238E27FC236}">
                  <a16:creationId xmlns:a16="http://schemas.microsoft.com/office/drawing/2014/main" id="{D756BF55-0D4D-4D44-AFC2-AF1EE3E574BC}"/>
                </a:ext>
              </a:extLst>
            </p:cNvPr>
            <p:cNvSpPr/>
            <p:nvPr/>
          </p:nvSpPr>
          <p:spPr>
            <a:xfrm>
              <a:off x="5735960" y="1592796"/>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72000" tIns="54000" rIns="36000" bIns="72000" rtlCol="0" anchor="t"/>
            <a:lstStyle/>
            <a:p>
              <a:pPr algn="l"/>
              <a:endParaRPr lang="de-CH" dirty="0"/>
            </a:p>
          </p:txBody>
        </p:sp>
        <p:cxnSp>
          <p:nvCxnSpPr>
            <p:cNvPr id="143" name="Gerade Verbindung mit Pfeil 142">
              <a:extLst>
                <a:ext uri="{FF2B5EF4-FFF2-40B4-BE49-F238E27FC236}">
                  <a16:creationId xmlns:a16="http://schemas.microsoft.com/office/drawing/2014/main" id="{7429714E-C3B2-4FD8-8AEC-A0717CC53D7E}"/>
                </a:ext>
              </a:extLst>
            </p:cNvPr>
            <p:cNvCxnSpPr>
              <a:cxnSpLocks/>
            </p:cNvCxnSpPr>
            <p:nvPr/>
          </p:nvCxnSpPr>
          <p:spPr>
            <a:xfrm flipV="1">
              <a:off x="5807968" y="1700808"/>
              <a:ext cx="0" cy="1440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Gerade Verbindung mit Pfeil 143">
              <a:extLst>
                <a:ext uri="{FF2B5EF4-FFF2-40B4-BE49-F238E27FC236}">
                  <a16:creationId xmlns:a16="http://schemas.microsoft.com/office/drawing/2014/main" id="{0824E231-B165-4EC4-BB30-65FA78C5DE34}"/>
                </a:ext>
              </a:extLst>
            </p:cNvPr>
            <p:cNvCxnSpPr>
              <a:cxnSpLocks/>
            </p:cNvCxnSpPr>
            <p:nvPr/>
          </p:nvCxnSpPr>
          <p:spPr>
            <a:xfrm>
              <a:off x="5627948" y="1664804"/>
              <a:ext cx="14401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Gerade Verbindung mit Pfeil 144">
              <a:extLst>
                <a:ext uri="{FF2B5EF4-FFF2-40B4-BE49-F238E27FC236}">
                  <a16:creationId xmlns:a16="http://schemas.microsoft.com/office/drawing/2014/main" id="{F964EE8C-63AD-461D-80BD-31EC92755677}"/>
                </a:ext>
              </a:extLst>
            </p:cNvPr>
            <p:cNvCxnSpPr>
              <a:cxnSpLocks/>
            </p:cNvCxnSpPr>
            <p:nvPr/>
          </p:nvCxnSpPr>
          <p:spPr>
            <a:xfrm flipH="1">
              <a:off x="5807968" y="1484784"/>
              <a:ext cx="0" cy="1440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Gerade Verbindung mit Pfeil 145">
              <a:extLst>
                <a:ext uri="{FF2B5EF4-FFF2-40B4-BE49-F238E27FC236}">
                  <a16:creationId xmlns:a16="http://schemas.microsoft.com/office/drawing/2014/main" id="{0E669310-E39D-4B5E-9C3B-F691EBBF16B5}"/>
                </a:ext>
              </a:extLst>
            </p:cNvPr>
            <p:cNvCxnSpPr>
              <a:cxnSpLocks/>
            </p:cNvCxnSpPr>
            <p:nvPr/>
          </p:nvCxnSpPr>
          <p:spPr>
            <a:xfrm flipH="1" flipV="1">
              <a:off x="5843972" y="1664804"/>
              <a:ext cx="144016"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48" name="Gerade Verbindung mit Pfeil 147">
            <a:extLst>
              <a:ext uri="{FF2B5EF4-FFF2-40B4-BE49-F238E27FC236}">
                <a16:creationId xmlns:a16="http://schemas.microsoft.com/office/drawing/2014/main" id="{9B885AC6-54F5-412E-8FA8-5CFC4EACA835}"/>
              </a:ext>
            </a:extLst>
          </p:cNvPr>
          <p:cNvCxnSpPr>
            <a:cxnSpLocks/>
          </p:cNvCxnSpPr>
          <p:nvPr/>
        </p:nvCxnSpPr>
        <p:spPr>
          <a:xfrm>
            <a:off x="4583832" y="2061032"/>
            <a:ext cx="115212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9" name="Rechteck 148">
            <a:extLst>
              <a:ext uri="{FF2B5EF4-FFF2-40B4-BE49-F238E27FC236}">
                <a16:creationId xmlns:a16="http://schemas.microsoft.com/office/drawing/2014/main" id="{83F0C552-D925-4040-97A3-856E269943AA}"/>
              </a:ext>
            </a:extLst>
          </p:cNvPr>
          <p:cNvSpPr/>
          <p:nvPr/>
        </p:nvSpPr>
        <p:spPr>
          <a:xfrm>
            <a:off x="479376" y="1989096"/>
            <a:ext cx="2160000" cy="165611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Raw Inputs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Descriptions of B4P functions are documented in the C/C++ files in comments, using an enhanced JSON format.</a:t>
            </a:r>
          </a:p>
          <a:p>
            <a:pPr marL="171450" indent="-171450">
              <a:buClr>
                <a:schemeClr val="bg1">
                  <a:lumMod val="50000"/>
                </a:schemeClr>
              </a:buClr>
              <a:buFont typeface="Wingdings" panose="05000000000000000000" pitchFamily="2" charset="2"/>
              <a:buChar char="§"/>
            </a:pPr>
            <a:endParaRPr lang="en-US" sz="1000" dirty="0">
              <a:solidFill>
                <a:schemeClr val="tx1">
                  <a:lumMod val="50000"/>
                  <a:lumOff val="50000"/>
                </a:schemeClr>
              </a:solidFill>
            </a:endParaRP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Other contents such as introductory parts are described in additional text files, also using enhanced JSON format</a:t>
            </a:r>
          </a:p>
        </p:txBody>
      </p:sp>
      <p:sp>
        <p:nvSpPr>
          <p:cNvPr id="151" name="Flussdiagramm: Dokument 150">
            <a:extLst>
              <a:ext uri="{FF2B5EF4-FFF2-40B4-BE49-F238E27FC236}">
                <a16:creationId xmlns:a16="http://schemas.microsoft.com/office/drawing/2014/main" id="{727E043A-AB8C-433B-9643-3FBC3DCE3A8D}"/>
              </a:ext>
            </a:extLst>
          </p:cNvPr>
          <p:cNvSpPr/>
          <p:nvPr/>
        </p:nvSpPr>
        <p:spPr>
          <a:xfrm>
            <a:off x="7896200" y="2205048"/>
            <a:ext cx="1584176" cy="575832"/>
          </a:xfrm>
          <a:prstGeom prst="flowChartDocument">
            <a:avLst/>
          </a:prstGeom>
          <a:solidFill>
            <a:schemeClr val="bg1">
              <a:lumMod val="95000"/>
            </a:schemeClr>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Master File</a:t>
            </a:r>
          </a:p>
          <a:p>
            <a:r>
              <a:rPr lang="en-US" sz="1200" b="1" dirty="0">
                <a:solidFill>
                  <a:schemeClr val="tx1"/>
                </a:solidFill>
              </a:rPr>
              <a:t>JSON</a:t>
            </a:r>
          </a:p>
        </p:txBody>
      </p:sp>
      <p:cxnSp>
        <p:nvCxnSpPr>
          <p:cNvPr id="155" name="Gerade Verbindung mit Pfeil 154">
            <a:extLst>
              <a:ext uri="{FF2B5EF4-FFF2-40B4-BE49-F238E27FC236}">
                <a16:creationId xmlns:a16="http://schemas.microsoft.com/office/drawing/2014/main" id="{2E1140DB-FAF8-4EFE-B610-925EEA4C67A4}"/>
              </a:ext>
            </a:extLst>
          </p:cNvPr>
          <p:cNvCxnSpPr>
            <a:cxnSpLocks/>
          </p:cNvCxnSpPr>
          <p:nvPr/>
        </p:nvCxnSpPr>
        <p:spPr>
          <a:xfrm>
            <a:off x="7320136" y="2277056"/>
            <a:ext cx="5760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8" name="Rechteck 157">
            <a:extLst>
              <a:ext uri="{FF2B5EF4-FFF2-40B4-BE49-F238E27FC236}">
                <a16:creationId xmlns:a16="http://schemas.microsoft.com/office/drawing/2014/main" id="{EC1290AF-2C87-4D63-81B1-4BF3A4A01C94}"/>
              </a:ext>
            </a:extLst>
          </p:cNvPr>
          <p:cNvSpPr/>
          <p:nvPr/>
        </p:nvSpPr>
        <p:spPr>
          <a:xfrm>
            <a:off x="5735960" y="2565088"/>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Verification</a:t>
            </a:r>
          </a:p>
        </p:txBody>
      </p:sp>
      <p:cxnSp>
        <p:nvCxnSpPr>
          <p:cNvPr id="159" name="Gerade Verbindung mit Pfeil 158">
            <a:extLst>
              <a:ext uri="{FF2B5EF4-FFF2-40B4-BE49-F238E27FC236}">
                <a16:creationId xmlns:a16="http://schemas.microsoft.com/office/drawing/2014/main" id="{056DBCFF-F5D0-4644-9E58-AAD4B5EE478D}"/>
              </a:ext>
            </a:extLst>
          </p:cNvPr>
          <p:cNvCxnSpPr>
            <a:cxnSpLocks/>
          </p:cNvCxnSpPr>
          <p:nvPr/>
        </p:nvCxnSpPr>
        <p:spPr>
          <a:xfrm>
            <a:off x="6528048" y="2349064"/>
            <a:ext cx="0" cy="2160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Gerade Verbindung mit Pfeil 159">
            <a:extLst>
              <a:ext uri="{FF2B5EF4-FFF2-40B4-BE49-F238E27FC236}">
                <a16:creationId xmlns:a16="http://schemas.microsoft.com/office/drawing/2014/main" id="{2E18FC6F-C4FB-4083-B39F-60EDE70940C2}"/>
              </a:ext>
            </a:extLst>
          </p:cNvPr>
          <p:cNvCxnSpPr>
            <a:cxnSpLocks/>
          </p:cNvCxnSpPr>
          <p:nvPr/>
        </p:nvCxnSpPr>
        <p:spPr>
          <a:xfrm flipH="1">
            <a:off x="7320136" y="2637096"/>
            <a:ext cx="5760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2" name="Rechteck: gefaltete Ecke 161">
            <a:extLst>
              <a:ext uri="{FF2B5EF4-FFF2-40B4-BE49-F238E27FC236}">
                <a16:creationId xmlns:a16="http://schemas.microsoft.com/office/drawing/2014/main" id="{CC382575-EC8B-49B3-A4C0-1B0081F9F03A}"/>
              </a:ext>
            </a:extLst>
          </p:cNvPr>
          <p:cNvSpPr/>
          <p:nvPr/>
        </p:nvSpPr>
        <p:spPr>
          <a:xfrm>
            <a:off x="6888088" y="2637096"/>
            <a:ext cx="288008"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0" rIns="36000" bIns="36000" rtlCol="0" anchor="t" anchorCtr="0"/>
          <a:lstStyle/>
          <a:p>
            <a:pPr algn="ctr"/>
            <a:r>
              <a:rPr lang="en-US" dirty="0">
                <a:solidFill>
                  <a:schemeClr val="tx1"/>
                </a:solidFill>
                <a:sym typeface="Wingdings" panose="05000000000000000000" pitchFamily="2" charset="2"/>
              </a:rPr>
              <a:t></a:t>
            </a:r>
            <a:endParaRPr lang="en-US" dirty="0">
              <a:solidFill>
                <a:schemeClr val="tx1"/>
              </a:solidFill>
            </a:endParaRPr>
          </a:p>
        </p:txBody>
      </p:sp>
      <p:sp>
        <p:nvSpPr>
          <p:cNvPr id="163" name="Rechteck 162">
            <a:extLst>
              <a:ext uri="{FF2B5EF4-FFF2-40B4-BE49-F238E27FC236}">
                <a16:creationId xmlns:a16="http://schemas.microsoft.com/office/drawing/2014/main" id="{01BD474B-A906-464B-801B-96EE58C751FB}"/>
              </a:ext>
            </a:extLst>
          </p:cNvPr>
          <p:cNvSpPr/>
          <p:nvPr/>
        </p:nvSpPr>
        <p:spPr>
          <a:xfrm>
            <a:off x="7896200" y="2781128"/>
            <a:ext cx="38878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Verification</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Ensures that contents provided fulfill the structural guidelines</a:t>
            </a:r>
          </a:p>
          <a:p>
            <a:pPr marL="171450" indent="-171450">
              <a:buClr>
                <a:schemeClr val="bg1">
                  <a:lumMod val="50000"/>
                </a:schemeClr>
              </a:buClr>
              <a:buFont typeface="Wingdings" panose="05000000000000000000" pitchFamily="2" charset="2"/>
              <a:buChar char="§"/>
            </a:pPr>
            <a:endParaRPr lang="en-US" sz="1000" dirty="0">
              <a:solidFill>
                <a:schemeClr val="tx1">
                  <a:lumMod val="50000"/>
                  <a:lumOff val="50000"/>
                </a:schemeClr>
              </a:solidFill>
            </a:endParaRPr>
          </a:p>
        </p:txBody>
      </p:sp>
      <p:sp>
        <p:nvSpPr>
          <p:cNvPr id="164" name="Rechteck 163">
            <a:extLst>
              <a:ext uri="{FF2B5EF4-FFF2-40B4-BE49-F238E27FC236}">
                <a16:creationId xmlns:a16="http://schemas.microsoft.com/office/drawing/2014/main" id="{D3C5FF6C-C53C-44EC-AA4A-1FC44B4A5E44}"/>
              </a:ext>
            </a:extLst>
          </p:cNvPr>
          <p:cNvSpPr/>
          <p:nvPr/>
        </p:nvSpPr>
        <p:spPr>
          <a:xfrm>
            <a:off x="5735960" y="3285128"/>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Collect all</a:t>
            </a:r>
            <a:br>
              <a:rPr lang="en-US" sz="1100" b="1" dirty="0">
                <a:solidFill>
                  <a:schemeClr val="bg1">
                    <a:lumMod val="95000"/>
                  </a:schemeClr>
                </a:solidFill>
              </a:rPr>
            </a:br>
            <a:r>
              <a:rPr lang="en-US" sz="1100" b="1" dirty="0">
                <a:solidFill>
                  <a:schemeClr val="bg1">
                    <a:lumMod val="95000"/>
                  </a:schemeClr>
                </a:solidFill>
              </a:rPr>
              <a:t>keywords</a:t>
            </a:r>
          </a:p>
        </p:txBody>
      </p:sp>
      <p:cxnSp>
        <p:nvCxnSpPr>
          <p:cNvPr id="165" name="Gerade Verbindung mit Pfeil 164">
            <a:extLst>
              <a:ext uri="{FF2B5EF4-FFF2-40B4-BE49-F238E27FC236}">
                <a16:creationId xmlns:a16="http://schemas.microsoft.com/office/drawing/2014/main" id="{DB497DB9-F95D-4073-9212-1E4BBAF339EC}"/>
              </a:ext>
            </a:extLst>
          </p:cNvPr>
          <p:cNvCxnSpPr>
            <a:cxnSpLocks/>
          </p:cNvCxnSpPr>
          <p:nvPr/>
        </p:nvCxnSpPr>
        <p:spPr>
          <a:xfrm>
            <a:off x="6528048" y="3069144"/>
            <a:ext cx="0" cy="2160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nvGrpSpPr>
          <p:cNvPr id="197" name="Gruppieren 196">
            <a:extLst>
              <a:ext uri="{FF2B5EF4-FFF2-40B4-BE49-F238E27FC236}">
                <a16:creationId xmlns:a16="http://schemas.microsoft.com/office/drawing/2014/main" id="{D35B7F33-A29A-4BEF-B5EF-55FE18634501}"/>
              </a:ext>
            </a:extLst>
          </p:cNvPr>
          <p:cNvGrpSpPr/>
          <p:nvPr/>
        </p:nvGrpSpPr>
        <p:grpSpPr>
          <a:xfrm>
            <a:off x="6744000" y="3429080"/>
            <a:ext cx="432048" cy="288048"/>
            <a:chOff x="6744072" y="3932952"/>
            <a:chExt cx="432048" cy="288048"/>
          </a:xfrm>
        </p:grpSpPr>
        <p:sp>
          <p:nvSpPr>
            <p:cNvPr id="166" name="Ellipse 165">
              <a:extLst>
                <a:ext uri="{FF2B5EF4-FFF2-40B4-BE49-F238E27FC236}">
                  <a16:creationId xmlns:a16="http://schemas.microsoft.com/office/drawing/2014/main" id="{CB96FA31-A789-450C-9B9C-A4E3B78CADAC}"/>
                </a:ext>
              </a:extLst>
            </p:cNvPr>
            <p:cNvSpPr/>
            <p:nvPr/>
          </p:nvSpPr>
          <p:spPr>
            <a:xfrm>
              <a:off x="6744072" y="3968972"/>
              <a:ext cx="144016" cy="144016"/>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cxnSp>
          <p:nvCxnSpPr>
            <p:cNvPr id="168" name="Gerader Verbinder 167">
              <a:extLst>
                <a:ext uri="{FF2B5EF4-FFF2-40B4-BE49-F238E27FC236}">
                  <a16:creationId xmlns:a16="http://schemas.microsoft.com/office/drawing/2014/main" id="{4BD823C2-8DC4-43FB-B717-A990260857A6}"/>
                </a:ext>
              </a:extLst>
            </p:cNvPr>
            <p:cNvCxnSpPr>
              <a:cxnSpLocks/>
              <a:stCxn id="166" idx="6"/>
            </p:cNvCxnSpPr>
            <p:nvPr/>
          </p:nvCxnSpPr>
          <p:spPr>
            <a:xfrm>
              <a:off x="6888088" y="4040980"/>
              <a:ext cx="28803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96" name="Gruppieren 195">
              <a:extLst>
                <a:ext uri="{FF2B5EF4-FFF2-40B4-BE49-F238E27FC236}">
                  <a16:creationId xmlns:a16="http://schemas.microsoft.com/office/drawing/2014/main" id="{A5E7F542-9FCA-4579-B9CB-C5C793EEEA68}"/>
                </a:ext>
              </a:extLst>
            </p:cNvPr>
            <p:cNvGrpSpPr/>
            <p:nvPr/>
          </p:nvGrpSpPr>
          <p:grpSpPr>
            <a:xfrm>
              <a:off x="7032000" y="3932952"/>
              <a:ext cx="144016" cy="108028"/>
              <a:chOff x="7032000" y="3932952"/>
              <a:chExt cx="144016" cy="108028"/>
            </a:xfrm>
          </p:grpSpPr>
          <p:cxnSp>
            <p:nvCxnSpPr>
              <p:cNvPr id="170" name="Gerader Verbinder 169">
                <a:extLst>
                  <a:ext uri="{FF2B5EF4-FFF2-40B4-BE49-F238E27FC236}">
                    <a16:creationId xmlns:a16="http://schemas.microsoft.com/office/drawing/2014/main" id="{485CEA5B-5DBF-4AE1-9B31-5C7B64C5BA94}"/>
                  </a:ext>
                </a:extLst>
              </p:cNvPr>
              <p:cNvCxnSpPr>
                <a:cxnSpLocks/>
              </p:cNvCxnSpPr>
              <p:nvPr/>
            </p:nvCxnSpPr>
            <p:spPr>
              <a:xfrm flipV="1">
                <a:off x="7140012" y="3932952"/>
                <a:ext cx="36004" cy="10802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r Verbinder 171">
                <a:extLst>
                  <a:ext uri="{FF2B5EF4-FFF2-40B4-BE49-F238E27FC236}">
                    <a16:creationId xmlns:a16="http://schemas.microsoft.com/office/drawing/2014/main" id="{D32C01D1-9180-49C6-A5BB-B014082DF126}"/>
                  </a:ext>
                </a:extLst>
              </p:cNvPr>
              <p:cNvCxnSpPr>
                <a:cxnSpLocks/>
              </p:cNvCxnSpPr>
              <p:nvPr/>
            </p:nvCxnSpPr>
            <p:spPr>
              <a:xfrm flipV="1">
                <a:off x="7068004" y="3932952"/>
                <a:ext cx="36004" cy="10802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r Verbinder 172">
                <a:extLst>
                  <a:ext uri="{FF2B5EF4-FFF2-40B4-BE49-F238E27FC236}">
                    <a16:creationId xmlns:a16="http://schemas.microsoft.com/office/drawing/2014/main" id="{24605E89-F34A-47E7-AB98-055295F5E630}"/>
                  </a:ext>
                </a:extLst>
              </p:cNvPr>
              <p:cNvCxnSpPr>
                <a:cxnSpLocks/>
              </p:cNvCxnSpPr>
              <p:nvPr/>
            </p:nvCxnSpPr>
            <p:spPr>
              <a:xfrm flipH="1" flipV="1">
                <a:off x="7032000" y="3932952"/>
                <a:ext cx="36004" cy="10802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r Verbinder 173">
                <a:extLst>
                  <a:ext uri="{FF2B5EF4-FFF2-40B4-BE49-F238E27FC236}">
                    <a16:creationId xmlns:a16="http://schemas.microsoft.com/office/drawing/2014/main" id="{F39AFE2B-F887-4A9E-A210-2E63623AACDD}"/>
                  </a:ext>
                </a:extLst>
              </p:cNvPr>
              <p:cNvCxnSpPr>
                <a:cxnSpLocks/>
              </p:cNvCxnSpPr>
              <p:nvPr/>
            </p:nvCxnSpPr>
            <p:spPr>
              <a:xfrm flipH="1" flipV="1">
                <a:off x="7104008" y="3932952"/>
                <a:ext cx="36004" cy="10802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77" name="Gerader Verbinder 176">
              <a:extLst>
                <a:ext uri="{FF2B5EF4-FFF2-40B4-BE49-F238E27FC236}">
                  <a16:creationId xmlns:a16="http://schemas.microsoft.com/office/drawing/2014/main" id="{39E79213-F746-4EFF-AA5D-01687DB87EAB}"/>
                </a:ext>
              </a:extLst>
            </p:cNvPr>
            <p:cNvCxnSpPr>
              <a:cxnSpLocks/>
            </p:cNvCxnSpPr>
            <p:nvPr/>
          </p:nvCxnSpPr>
          <p:spPr>
            <a:xfrm>
              <a:off x="6888088" y="4112988"/>
              <a:ext cx="28803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r Verbinder 177">
              <a:extLst>
                <a:ext uri="{FF2B5EF4-FFF2-40B4-BE49-F238E27FC236}">
                  <a16:creationId xmlns:a16="http://schemas.microsoft.com/office/drawing/2014/main" id="{2777A302-82CB-4F5C-A25F-8A7B9B5E6F80}"/>
                </a:ext>
              </a:extLst>
            </p:cNvPr>
            <p:cNvCxnSpPr>
              <a:cxnSpLocks/>
            </p:cNvCxnSpPr>
            <p:nvPr/>
          </p:nvCxnSpPr>
          <p:spPr>
            <a:xfrm>
              <a:off x="6888088" y="4148992"/>
              <a:ext cx="28803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r Verbinder 178">
              <a:extLst>
                <a:ext uri="{FF2B5EF4-FFF2-40B4-BE49-F238E27FC236}">
                  <a16:creationId xmlns:a16="http://schemas.microsoft.com/office/drawing/2014/main" id="{18A35A0E-C1ED-41BE-8A0E-DCE6443CD6D2}"/>
                </a:ext>
              </a:extLst>
            </p:cNvPr>
            <p:cNvCxnSpPr>
              <a:cxnSpLocks/>
            </p:cNvCxnSpPr>
            <p:nvPr/>
          </p:nvCxnSpPr>
          <p:spPr>
            <a:xfrm>
              <a:off x="6888088" y="4184996"/>
              <a:ext cx="28803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r Verbinder 179">
              <a:extLst>
                <a:ext uri="{FF2B5EF4-FFF2-40B4-BE49-F238E27FC236}">
                  <a16:creationId xmlns:a16="http://schemas.microsoft.com/office/drawing/2014/main" id="{DE5E8FE4-5517-459A-A403-EAA0DCFFD44E}"/>
                </a:ext>
              </a:extLst>
            </p:cNvPr>
            <p:cNvCxnSpPr>
              <a:cxnSpLocks/>
            </p:cNvCxnSpPr>
            <p:nvPr/>
          </p:nvCxnSpPr>
          <p:spPr>
            <a:xfrm>
              <a:off x="6888088" y="4221000"/>
              <a:ext cx="28803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2" name="Rechteck 181">
            <a:extLst>
              <a:ext uri="{FF2B5EF4-FFF2-40B4-BE49-F238E27FC236}">
                <a16:creationId xmlns:a16="http://schemas.microsoft.com/office/drawing/2014/main" id="{7C1159A1-A72E-489C-B11D-117A0C24AA61}"/>
              </a:ext>
            </a:extLst>
          </p:cNvPr>
          <p:cNvSpPr/>
          <p:nvPr/>
        </p:nvSpPr>
        <p:spPr>
          <a:xfrm>
            <a:off x="7896200" y="3285000"/>
            <a:ext cx="38878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Collect all Keywords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Structured handling of all keywords and function names allowing convenient cross referencing and index pages</a:t>
            </a:r>
          </a:p>
          <a:p>
            <a:pPr marL="171450" indent="-171450">
              <a:buClr>
                <a:schemeClr val="bg1">
                  <a:lumMod val="50000"/>
                </a:schemeClr>
              </a:buClr>
              <a:buFont typeface="Wingdings" panose="05000000000000000000" pitchFamily="2" charset="2"/>
              <a:buChar char="§"/>
            </a:pPr>
            <a:endParaRPr lang="en-US" sz="1000" dirty="0">
              <a:solidFill>
                <a:schemeClr val="tx1">
                  <a:lumMod val="50000"/>
                  <a:lumOff val="50000"/>
                </a:schemeClr>
              </a:solidFill>
            </a:endParaRPr>
          </a:p>
        </p:txBody>
      </p:sp>
      <p:cxnSp>
        <p:nvCxnSpPr>
          <p:cNvPr id="183" name="Gerade Verbindung mit Pfeil 182">
            <a:extLst>
              <a:ext uri="{FF2B5EF4-FFF2-40B4-BE49-F238E27FC236}">
                <a16:creationId xmlns:a16="http://schemas.microsoft.com/office/drawing/2014/main" id="{72A95618-D42B-42C2-A87B-3445324D2B3D}"/>
              </a:ext>
            </a:extLst>
          </p:cNvPr>
          <p:cNvCxnSpPr>
            <a:cxnSpLocks/>
          </p:cNvCxnSpPr>
          <p:nvPr/>
        </p:nvCxnSpPr>
        <p:spPr>
          <a:xfrm>
            <a:off x="5088000" y="2205128"/>
            <a:ext cx="648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Gerade Verbindung mit Pfeil 184">
            <a:extLst>
              <a:ext uri="{FF2B5EF4-FFF2-40B4-BE49-F238E27FC236}">
                <a16:creationId xmlns:a16="http://schemas.microsoft.com/office/drawing/2014/main" id="{8697814C-7736-4913-8E3C-27E93CDADCD6}"/>
              </a:ext>
            </a:extLst>
          </p:cNvPr>
          <p:cNvCxnSpPr>
            <a:cxnSpLocks/>
          </p:cNvCxnSpPr>
          <p:nvPr/>
        </p:nvCxnSpPr>
        <p:spPr>
          <a:xfrm>
            <a:off x="4584000" y="2997128"/>
            <a:ext cx="504000" cy="0"/>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7" name="Gerade Verbindung mit Pfeil 186">
            <a:extLst>
              <a:ext uri="{FF2B5EF4-FFF2-40B4-BE49-F238E27FC236}">
                <a16:creationId xmlns:a16="http://schemas.microsoft.com/office/drawing/2014/main" id="{F1F632CF-C608-4C15-B23F-0388749D7949}"/>
              </a:ext>
            </a:extLst>
          </p:cNvPr>
          <p:cNvCxnSpPr>
            <a:cxnSpLocks/>
          </p:cNvCxnSpPr>
          <p:nvPr/>
        </p:nvCxnSpPr>
        <p:spPr>
          <a:xfrm flipV="1">
            <a:off x="5088000" y="2205128"/>
            <a:ext cx="0" cy="792000"/>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92" name="Flussdiagramm: Dokument 191">
            <a:extLst>
              <a:ext uri="{FF2B5EF4-FFF2-40B4-BE49-F238E27FC236}">
                <a16:creationId xmlns:a16="http://schemas.microsoft.com/office/drawing/2014/main" id="{A6AEEFC5-5289-4ABE-87FB-86C92DD598D3}"/>
              </a:ext>
            </a:extLst>
          </p:cNvPr>
          <p:cNvSpPr/>
          <p:nvPr/>
        </p:nvSpPr>
        <p:spPr>
          <a:xfrm>
            <a:off x="2856000" y="4005000"/>
            <a:ext cx="1584176" cy="575832"/>
          </a:xfrm>
          <a:prstGeom prst="flowChartDocument">
            <a:avLst/>
          </a:prstGeom>
          <a:solidFill>
            <a:srgbClr val="CC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200" b="1" dirty="0">
                <a:solidFill>
                  <a:schemeClr val="tx1"/>
                </a:solidFill>
              </a:rPr>
              <a:t>Revolving</a:t>
            </a:r>
          </a:p>
          <a:p>
            <a:r>
              <a:rPr lang="en-US" sz="1200" b="1" dirty="0">
                <a:solidFill>
                  <a:schemeClr val="tx1"/>
                </a:solidFill>
              </a:rPr>
              <a:t>ToC</a:t>
            </a:r>
            <a:endParaRPr lang="en-US" sz="1200" dirty="0">
              <a:solidFill>
                <a:schemeClr val="tx1"/>
              </a:solidFill>
            </a:endParaRPr>
          </a:p>
        </p:txBody>
      </p:sp>
      <p:sp>
        <p:nvSpPr>
          <p:cNvPr id="194" name="Rechteck 193">
            <a:extLst>
              <a:ext uri="{FF2B5EF4-FFF2-40B4-BE49-F238E27FC236}">
                <a16:creationId xmlns:a16="http://schemas.microsoft.com/office/drawing/2014/main" id="{B44FB9F6-B756-4A1A-BAE1-F55B03023040}"/>
              </a:ext>
            </a:extLst>
          </p:cNvPr>
          <p:cNvSpPr/>
          <p:nvPr/>
        </p:nvSpPr>
        <p:spPr>
          <a:xfrm>
            <a:off x="480000" y="3716888"/>
            <a:ext cx="2160000" cy="1224112"/>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Revolving Table of Contents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It puts all individual raw document sections into a given order and hierarchy level in the document</a:t>
            </a:r>
          </a:p>
          <a:p>
            <a:pPr marL="171450" indent="-171450">
              <a:buClr>
                <a:schemeClr val="bg1">
                  <a:lumMod val="50000"/>
                </a:schemeClr>
              </a:buClr>
              <a:buFont typeface="Wingdings" panose="05000000000000000000" pitchFamily="2" charset="2"/>
              <a:buChar char="§"/>
            </a:pPr>
            <a:endParaRPr lang="en-US" sz="1000" dirty="0">
              <a:solidFill>
                <a:schemeClr val="tx1">
                  <a:lumMod val="50000"/>
                  <a:lumOff val="50000"/>
                </a:schemeClr>
              </a:solidFill>
            </a:endParaRP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Both user     and B4P program update this table mutually</a:t>
            </a:r>
          </a:p>
        </p:txBody>
      </p:sp>
      <p:sp>
        <p:nvSpPr>
          <p:cNvPr id="198" name="Rechteck 197">
            <a:extLst>
              <a:ext uri="{FF2B5EF4-FFF2-40B4-BE49-F238E27FC236}">
                <a16:creationId xmlns:a16="http://schemas.microsoft.com/office/drawing/2014/main" id="{F1254DD4-DDD5-4AED-A71E-9DCFED4D0505}"/>
              </a:ext>
            </a:extLst>
          </p:cNvPr>
          <p:cNvSpPr/>
          <p:nvPr/>
        </p:nvSpPr>
        <p:spPr>
          <a:xfrm>
            <a:off x="5736000" y="400500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Load &amp; process</a:t>
            </a:r>
          </a:p>
          <a:p>
            <a:r>
              <a:rPr lang="en-US" sz="1100" b="1" dirty="0">
                <a:solidFill>
                  <a:schemeClr val="bg1">
                    <a:lumMod val="95000"/>
                  </a:schemeClr>
                </a:solidFill>
              </a:rPr>
              <a:t>Revolving ToC</a:t>
            </a:r>
          </a:p>
        </p:txBody>
      </p:sp>
      <p:sp>
        <p:nvSpPr>
          <p:cNvPr id="201" name="Rechteck 200">
            <a:extLst>
              <a:ext uri="{FF2B5EF4-FFF2-40B4-BE49-F238E27FC236}">
                <a16:creationId xmlns:a16="http://schemas.microsoft.com/office/drawing/2014/main" id="{4D208EAF-80AA-4715-8B92-0DAE1F181427}"/>
              </a:ext>
            </a:extLst>
          </p:cNvPr>
          <p:cNvSpPr/>
          <p:nvPr/>
        </p:nvSpPr>
        <p:spPr>
          <a:xfrm>
            <a:off x="7896000" y="4005240"/>
            <a:ext cx="38878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Process Revolving ToC</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Add titles of new contents into placeholders or at the bottom</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Add further info (links, keywords)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Do chapter/section renumbering</a:t>
            </a:r>
          </a:p>
        </p:txBody>
      </p:sp>
      <p:cxnSp>
        <p:nvCxnSpPr>
          <p:cNvPr id="202" name="Gerade Verbindung mit Pfeil 201">
            <a:extLst>
              <a:ext uri="{FF2B5EF4-FFF2-40B4-BE49-F238E27FC236}">
                <a16:creationId xmlns:a16="http://schemas.microsoft.com/office/drawing/2014/main" id="{E0F8285A-B482-4458-8E86-873517CE43A7}"/>
              </a:ext>
            </a:extLst>
          </p:cNvPr>
          <p:cNvCxnSpPr>
            <a:cxnSpLocks/>
          </p:cNvCxnSpPr>
          <p:nvPr/>
        </p:nvCxnSpPr>
        <p:spPr>
          <a:xfrm>
            <a:off x="4440000" y="4293000"/>
            <a:ext cx="129614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Gerade Verbindung mit Pfeil 202">
            <a:extLst>
              <a:ext uri="{FF2B5EF4-FFF2-40B4-BE49-F238E27FC236}">
                <a16:creationId xmlns:a16="http://schemas.microsoft.com/office/drawing/2014/main" id="{F0ED45CE-68D8-449F-ABC1-E4B20ED7DFCC}"/>
              </a:ext>
            </a:extLst>
          </p:cNvPr>
          <p:cNvCxnSpPr>
            <a:cxnSpLocks/>
          </p:cNvCxnSpPr>
          <p:nvPr/>
        </p:nvCxnSpPr>
        <p:spPr>
          <a:xfrm flipH="1">
            <a:off x="4440000" y="4149000"/>
            <a:ext cx="129614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4" name="Rechteck 203">
            <a:extLst>
              <a:ext uri="{FF2B5EF4-FFF2-40B4-BE49-F238E27FC236}">
                <a16:creationId xmlns:a16="http://schemas.microsoft.com/office/drawing/2014/main" id="{CDD4AF36-9050-4310-9DB3-D931DFA3BD1F}"/>
              </a:ext>
            </a:extLst>
          </p:cNvPr>
          <p:cNvSpPr/>
          <p:nvPr/>
        </p:nvSpPr>
        <p:spPr>
          <a:xfrm>
            <a:off x="5736000" y="472476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Create HTML</a:t>
            </a:r>
            <a:br>
              <a:rPr lang="en-US" sz="1100" b="1" dirty="0">
                <a:solidFill>
                  <a:schemeClr val="bg1">
                    <a:lumMod val="95000"/>
                  </a:schemeClr>
                </a:solidFill>
              </a:rPr>
            </a:br>
            <a:r>
              <a:rPr lang="en-US" sz="1100" b="1" dirty="0">
                <a:solidFill>
                  <a:schemeClr val="bg1">
                    <a:lumMod val="95000"/>
                  </a:schemeClr>
                </a:solidFill>
              </a:rPr>
              <a:t>Navigator Bar</a:t>
            </a:r>
          </a:p>
        </p:txBody>
      </p:sp>
      <p:cxnSp>
        <p:nvCxnSpPr>
          <p:cNvPr id="205" name="Gerade Verbindung mit Pfeil 204">
            <a:extLst>
              <a:ext uri="{FF2B5EF4-FFF2-40B4-BE49-F238E27FC236}">
                <a16:creationId xmlns:a16="http://schemas.microsoft.com/office/drawing/2014/main" id="{A3CE739D-DDCF-43FD-A2AC-3C7E7A25CDD7}"/>
              </a:ext>
            </a:extLst>
          </p:cNvPr>
          <p:cNvCxnSpPr>
            <a:cxnSpLocks/>
          </p:cNvCxnSpPr>
          <p:nvPr/>
        </p:nvCxnSpPr>
        <p:spPr>
          <a:xfrm>
            <a:off x="6528000" y="4508760"/>
            <a:ext cx="0" cy="2160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06" name="Rechteck 205">
            <a:extLst>
              <a:ext uri="{FF2B5EF4-FFF2-40B4-BE49-F238E27FC236}">
                <a16:creationId xmlns:a16="http://schemas.microsoft.com/office/drawing/2014/main" id="{55B8F3C1-DE45-4984-9CAE-821AD33CB1E1}"/>
              </a:ext>
            </a:extLst>
          </p:cNvPr>
          <p:cNvSpPr/>
          <p:nvPr/>
        </p:nvSpPr>
        <p:spPr>
          <a:xfrm>
            <a:off x="7896000" y="4869000"/>
            <a:ext cx="3887800" cy="432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Generate HTML Navigation Bar</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Left-hand menu to select section to see</a:t>
            </a:r>
          </a:p>
        </p:txBody>
      </p:sp>
      <p:sp>
        <p:nvSpPr>
          <p:cNvPr id="207" name="Rechteck 206">
            <a:extLst>
              <a:ext uri="{FF2B5EF4-FFF2-40B4-BE49-F238E27FC236}">
                <a16:creationId xmlns:a16="http://schemas.microsoft.com/office/drawing/2014/main" id="{7D0D9928-DDB8-40AD-92D9-1E5A704DF774}"/>
              </a:ext>
            </a:extLst>
          </p:cNvPr>
          <p:cNvSpPr/>
          <p:nvPr/>
        </p:nvSpPr>
        <p:spPr>
          <a:xfrm>
            <a:off x="5736000" y="5444704"/>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Generate HTML</a:t>
            </a:r>
            <a:br>
              <a:rPr lang="en-US" sz="1100" b="1" dirty="0">
                <a:solidFill>
                  <a:schemeClr val="bg1">
                    <a:lumMod val="95000"/>
                  </a:schemeClr>
                </a:solidFill>
              </a:rPr>
            </a:br>
            <a:r>
              <a:rPr lang="en-US" sz="1100" b="1" dirty="0">
                <a:solidFill>
                  <a:schemeClr val="bg1">
                    <a:lumMod val="95000"/>
                  </a:schemeClr>
                </a:solidFill>
              </a:rPr>
              <a:t>Contents</a:t>
            </a:r>
          </a:p>
        </p:txBody>
      </p:sp>
      <p:cxnSp>
        <p:nvCxnSpPr>
          <p:cNvPr id="208" name="Gerade Verbindung mit Pfeil 207">
            <a:extLst>
              <a:ext uri="{FF2B5EF4-FFF2-40B4-BE49-F238E27FC236}">
                <a16:creationId xmlns:a16="http://schemas.microsoft.com/office/drawing/2014/main" id="{2D79BC2D-94BF-42DA-AE84-A1310BEAB68B}"/>
              </a:ext>
            </a:extLst>
          </p:cNvPr>
          <p:cNvCxnSpPr>
            <a:cxnSpLocks/>
          </p:cNvCxnSpPr>
          <p:nvPr/>
        </p:nvCxnSpPr>
        <p:spPr>
          <a:xfrm>
            <a:off x="6528000" y="5228760"/>
            <a:ext cx="0" cy="2160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09" name="Rechteck 208">
            <a:extLst>
              <a:ext uri="{FF2B5EF4-FFF2-40B4-BE49-F238E27FC236}">
                <a16:creationId xmlns:a16="http://schemas.microsoft.com/office/drawing/2014/main" id="{300BE6B6-D486-4CC2-88B0-5CCDA614A7EF}"/>
              </a:ext>
            </a:extLst>
          </p:cNvPr>
          <p:cNvSpPr/>
          <p:nvPr/>
        </p:nvSpPr>
        <p:spPr>
          <a:xfrm>
            <a:off x="7896000" y="5300760"/>
            <a:ext cx="38878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Generate HTML contents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Formatted text and tables</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Pictures included</a:t>
            </a:r>
          </a:p>
          <a:p>
            <a:pPr marL="171450" indent="-171450">
              <a:buClr>
                <a:schemeClr val="bg1">
                  <a:lumMod val="50000"/>
                </a:schemeClr>
              </a:buClr>
              <a:buFont typeface="Wingdings" panose="05000000000000000000" pitchFamily="2" charset="2"/>
              <a:buChar char="§"/>
            </a:pPr>
            <a:r>
              <a:rPr lang="en-US" sz="1000" b="1" dirty="0">
                <a:solidFill>
                  <a:srgbClr val="3264C8"/>
                </a:solidFill>
              </a:rPr>
              <a:t>Execute all B4P program examples automatically and add their outputs into the doc contents</a:t>
            </a:r>
          </a:p>
        </p:txBody>
      </p:sp>
      <p:sp>
        <p:nvSpPr>
          <p:cNvPr id="210" name="Rechteck 209">
            <a:extLst>
              <a:ext uri="{FF2B5EF4-FFF2-40B4-BE49-F238E27FC236}">
                <a16:creationId xmlns:a16="http://schemas.microsoft.com/office/drawing/2014/main" id="{53E645E0-840D-44D9-BA56-EE6BB4C7FB48}"/>
              </a:ext>
            </a:extLst>
          </p:cNvPr>
          <p:cNvSpPr/>
          <p:nvPr/>
        </p:nvSpPr>
        <p:spPr>
          <a:xfrm>
            <a:off x="5736000" y="6164760"/>
            <a:ext cx="1584176" cy="504056"/>
          </a:xfrm>
          <a:prstGeom prst="rect">
            <a:avLst/>
          </a:prstGeom>
          <a:solidFill>
            <a:srgbClr val="7F9FDF"/>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r>
              <a:rPr lang="en-US" sz="1100" b="1" dirty="0">
                <a:solidFill>
                  <a:schemeClr val="bg1">
                    <a:lumMod val="95000"/>
                  </a:schemeClr>
                </a:solidFill>
              </a:rPr>
              <a:t>Place all web</a:t>
            </a:r>
          </a:p>
          <a:p>
            <a:r>
              <a:rPr lang="en-US" sz="1100" b="1" dirty="0">
                <a:solidFill>
                  <a:schemeClr val="bg1">
                    <a:lumMod val="95000"/>
                  </a:schemeClr>
                </a:solidFill>
              </a:rPr>
              <a:t>contents in</a:t>
            </a:r>
          </a:p>
          <a:p>
            <a:r>
              <a:rPr lang="en-US" sz="1100" b="1" dirty="0">
                <a:solidFill>
                  <a:schemeClr val="bg1">
                    <a:lumMod val="95000"/>
                  </a:schemeClr>
                </a:solidFill>
              </a:rPr>
              <a:t>staging area</a:t>
            </a:r>
          </a:p>
        </p:txBody>
      </p:sp>
      <p:cxnSp>
        <p:nvCxnSpPr>
          <p:cNvPr id="211" name="Gerade Verbindung mit Pfeil 210">
            <a:extLst>
              <a:ext uri="{FF2B5EF4-FFF2-40B4-BE49-F238E27FC236}">
                <a16:creationId xmlns:a16="http://schemas.microsoft.com/office/drawing/2014/main" id="{6DB3D894-7A94-4B23-97AA-52D511B92775}"/>
              </a:ext>
            </a:extLst>
          </p:cNvPr>
          <p:cNvCxnSpPr>
            <a:cxnSpLocks/>
          </p:cNvCxnSpPr>
          <p:nvPr/>
        </p:nvCxnSpPr>
        <p:spPr>
          <a:xfrm>
            <a:off x="6528000" y="5948816"/>
            <a:ext cx="0" cy="2160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Gerade Verbindung mit Pfeil 211">
            <a:extLst>
              <a:ext uri="{FF2B5EF4-FFF2-40B4-BE49-F238E27FC236}">
                <a16:creationId xmlns:a16="http://schemas.microsoft.com/office/drawing/2014/main" id="{6A7BE7C6-1AA6-41D7-9C92-F85CD57A385A}"/>
              </a:ext>
            </a:extLst>
          </p:cNvPr>
          <p:cNvCxnSpPr>
            <a:cxnSpLocks/>
          </p:cNvCxnSpPr>
          <p:nvPr/>
        </p:nvCxnSpPr>
        <p:spPr>
          <a:xfrm>
            <a:off x="6528000" y="1629000"/>
            <a:ext cx="0" cy="2160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Gerade Verbindung mit Pfeil 212">
            <a:extLst>
              <a:ext uri="{FF2B5EF4-FFF2-40B4-BE49-F238E27FC236}">
                <a16:creationId xmlns:a16="http://schemas.microsoft.com/office/drawing/2014/main" id="{8EE53C1C-CF1D-48A7-9E9F-8F5AB0FD45C9}"/>
              </a:ext>
            </a:extLst>
          </p:cNvPr>
          <p:cNvCxnSpPr>
            <a:cxnSpLocks/>
          </p:cNvCxnSpPr>
          <p:nvPr/>
        </p:nvCxnSpPr>
        <p:spPr>
          <a:xfrm>
            <a:off x="6528000" y="3789000"/>
            <a:ext cx="0" cy="2160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14" name="Rechteck 213">
            <a:extLst>
              <a:ext uri="{FF2B5EF4-FFF2-40B4-BE49-F238E27FC236}">
                <a16:creationId xmlns:a16="http://schemas.microsoft.com/office/drawing/2014/main" id="{B0E4B87D-67F8-4D3B-97EE-6BD65A19A582}"/>
              </a:ext>
            </a:extLst>
          </p:cNvPr>
          <p:cNvSpPr/>
          <p:nvPr/>
        </p:nvSpPr>
        <p:spPr>
          <a:xfrm>
            <a:off x="7896000" y="6165000"/>
            <a:ext cx="3887800" cy="64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Staging Area</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All files (HTML, JPG, style.css, PDF, etc.) are moved to the staging area, ready for one-mouseclick publication on the Internet: </a:t>
            </a:r>
            <a:r>
              <a:rPr lang="en-US" sz="1000" dirty="0">
                <a:solidFill>
                  <a:schemeClr val="tx1">
                    <a:lumMod val="50000"/>
                    <a:lumOff val="50000"/>
                  </a:schemeClr>
                </a:solidFill>
                <a:hlinkClick r:id="rId2">
                  <a:extLst>
                    <a:ext uri="{A12FA001-AC4F-418D-AE19-62706E023703}">
                      <ahyp:hlinkClr xmlns:ahyp="http://schemas.microsoft.com/office/drawing/2018/hyperlinkcolor" val="tx"/>
                    </a:ext>
                  </a:extLst>
                </a:hlinkClick>
              </a:rPr>
              <a:t>www.b4p.app</a:t>
            </a:r>
            <a:r>
              <a:rPr lang="en-US" sz="1000" dirty="0">
                <a:solidFill>
                  <a:schemeClr val="tx1">
                    <a:lumMod val="50000"/>
                    <a:lumOff val="50000"/>
                  </a:schemeClr>
                </a:solidFill>
              </a:rPr>
              <a:t> </a:t>
            </a:r>
          </a:p>
        </p:txBody>
      </p:sp>
      <p:grpSp>
        <p:nvGrpSpPr>
          <p:cNvPr id="215" name="Gruppieren 214">
            <a:extLst>
              <a:ext uri="{FF2B5EF4-FFF2-40B4-BE49-F238E27FC236}">
                <a16:creationId xmlns:a16="http://schemas.microsoft.com/office/drawing/2014/main" id="{A7E05906-2655-428E-8F80-CFE4B3102499}"/>
              </a:ext>
            </a:extLst>
          </p:cNvPr>
          <p:cNvGrpSpPr/>
          <p:nvPr/>
        </p:nvGrpSpPr>
        <p:grpSpPr>
          <a:xfrm>
            <a:off x="6960000" y="4149000"/>
            <a:ext cx="309378" cy="250656"/>
            <a:chOff x="6758156" y="1908017"/>
            <a:chExt cx="410623" cy="332683"/>
          </a:xfrm>
        </p:grpSpPr>
        <p:sp>
          <p:nvSpPr>
            <p:cNvPr id="216" name="Freihandform: Form 215">
              <a:extLst>
                <a:ext uri="{FF2B5EF4-FFF2-40B4-BE49-F238E27FC236}">
                  <a16:creationId xmlns:a16="http://schemas.microsoft.com/office/drawing/2014/main" id="{7BB43CDD-3AE2-4E26-BAA9-0BAF3122C002}"/>
                </a:ext>
              </a:extLst>
            </p:cNvPr>
            <p:cNvSpPr/>
            <p:nvPr/>
          </p:nvSpPr>
          <p:spPr>
            <a:xfrm rot="9419865">
              <a:off x="6816080" y="2096852"/>
              <a:ext cx="352699" cy="143848"/>
            </a:xfrm>
            <a:custGeom>
              <a:avLst/>
              <a:gdLst>
                <a:gd name="connsiteX0" fmla="*/ 176355 w 352711"/>
                <a:gd name="connsiteY0" fmla="*/ 0 h 143848"/>
                <a:gd name="connsiteX1" fmla="*/ 352698 w 352711"/>
                <a:gd name="connsiteY1" fmla="*/ 143724 h 143848"/>
                <a:gd name="connsiteX2" fmla="*/ 352711 w 352711"/>
                <a:gd name="connsiteY2" fmla="*/ 143848 h 143848"/>
                <a:gd name="connsiteX3" fmla="*/ 0 w 352711"/>
                <a:gd name="connsiteY3" fmla="*/ 143848 h 143848"/>
                <a:gd name="connsiteX4" fmla="*/ 12 w 352711"/>
                <a:gd name="connsiteY4" fmla="*/ 143724 h 143848"/>
                <a:gd name="connsiteX5" fmla="*/ 176355 w 352711"/>
                <a:gd name="connsiteY5" fmla="*/ 0 h 143848"/>
                <a:gd name="connsiteX0" fmla="*/ 12 w 352711"/>
                <a:gd name="connsiteY0" fmla="*/ 143724 h 235164"/>
                <a:gd name="connsiteX1" fmla="*/ 176355 w 352711"/>
                <a:gd name="connsiteY1" fmla="*/ 0 h 235164"/>
                <a:gd name="connsiteX2" fmla="*/ 352698 w 352711"/>
                <a:gd name="connsiteY2" fmla="*/ 143724 h 235164"/>
                <a:gd name="connsiteX3" fmla="*/ 352711 w 352711"/>
                <a:gd name="connsiteY3" fmla="*/ 143848 h 235164"/>
                <a:gd name="connsiteX4" fmla="*/ 0 w 352711"/>
                <a:gd name="connsiteY4" fmla="*/ 143848 h 235164"/>
                <a:gd name="connsiteX5" fmla="*/ 91452 w 352711"/>
                <a:gd name="connsiteY5" fmla="*/ 235164 h 235164"/>
                <a:gd name="connsiteX0" fmla="*/ 0 w 352699"/>
                <a:gd name="connsiteY0" fmla="*/ 143724 h 235164"/>
                <a:gd name="connsiteX1" fmla="*/ 176343 w 352699"/>
                <a:gd name="connsiteY1" fmla="*/ 0 h 235164"/>
                <a:gd name="connsiteX2" fmla="*/ 352686 w 352699"/>
                <a:gd name="connsiteY2" fmla="*/ 143724 h 235164"/>
                <a:gd name="connsiteX3" fmla="*/ 352699 w 352699"/>
                <a:gd name="connsiteY3" fmla="*/ 143848 h 235164"/>
                <a:gd name="connsiteX4" fmla="*/ 117463 w 352699"/>
                <a:gd name="connsiteY4" fmla="*/ 194648 h 235164"/>
                <a:gd name="connsiteX5" fmla="*/ 91440 w 352699"/>
                <a:gd name="connsiteY5" fmla="*/ 235164 h 235164"/>
                <a:gd name="connsiteX0" fmla="*/ 0 w 352699"/>
                <a:gd name="connsiteY0" fmla="*/ 143724 h 194648"/>
                <a:gd name="connsiteX1" fmla="*/ 176343 w 352699"/>
                <a:gd name="connsiteY1" fmla="*/ 0 h 194648"/>
                <a:gd name="connsiteX2" fmla="*/ 352686 w 352699"/>
                <a:gd name="connsiteY2" fmla="*/ 143724 h 194648"/>
                <a:gd name="connsiteX3" fmla="*/ 352699 w 352699"/>
                <a:gd name="connsiteY3" fmla="*/ 143848 h 194648"/>
                <a:gd name="connsiteX4" fmla="*/ 117463 w 352699"/>
                <a:gd name="connsiteY4" fmla="*/ 194648 h 194648"/>
                <a:gd name="connsiteX0" fmla="*/ 0 w 352699"/>
                <a:gd name="connsiteY0" fmla="*/ 143724 h 143848"/>
                <a:gd name="connsiteX1" fmla="*/ 176343 w 352699"/>
                <a:gd name="connsiteY1" fmla="*/ 0 h 143848"/>
                <a:gd name="connsiteX2" fmla="*/ 352686 w 352699"/>
                <a:gd name="connsiteY2" fmla="*/ 143724 h 143848"/>
                <a:gd name="connsiteX3" fmla="*/ 352699 w 352699"/>
                <a:gd name="connsiteY3" fmla="*/ 143848 h 143848"/>
              </a:gdLst>
              <a:ahLst/>
              <a:cxnLst>
                <a:cxn ang="0">
                  <a:pos x="connsiteX0" y="connsiteY0"/>
                </a:cxn>
                <a:cxn ang="0">
                  <a:pos x="connsiteX1" y="connsiteY1"/>
                </a:cxn>
                <a:cxn ang="0">
                  <a:pos x="connsiteX2" y="connsiteY2"/>
                </a:cxn>
                <a:cxn ang="0">
                  <a:pos x="connsiteX3" y="connsiteY3"/>
                </a:cxn>
              </a:cxnLst>
              <a:rect l="l" t="t" r="r" b="b"/>
              <a:pathLst>
                <a:path w="352699" h="143848">
                  <a:moveTo>
                    <a:pt x="0" y="143724"/>
                  </a:moveTo>
                  <a:cubicBezTo>
                    <a:pt x="16785" y="61701"/>
                    <a:pt x="89359" y="0"/>
                    <a:pt x="176343" y="0"/>
                  </a:cubicBezTo>
                  <a:cubicBezTo>
                    <a:pt x="263328" y="0"/>
                    <a:pt x="335902" y="61701"/>
                    <a:pt x="352686" y="143724"/>
                  </a:cubicBezTo>
                  <a:cubicBezTo>
                    <a:pt x="352690" y="143765"/>
                    <a:pt x="352695" y="143807"/>
                    <a:pt x="352699" y="143848"/>
                  </a:cubicBezTo>
                </a:path>
              </a:pathLst>
            </a:custGeom>
            <a:noFill/>
            <a:ln w="9525">
              <a:solidFill>
                <a:schemeClr val="tx1"/>
              </a:solidFill>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lIns="72000" tIns="54000" rIns="36000" bIns="72000" rtlCol="0" anchor="t">
              <a:noAutofit/>
            </a:bodyPr>
            <a:lstStyle/>
            <a:p>
              <a:pPr algn="l"/>
              <a:endParaRPr lang="de-CH" dirty="0"/>
            </a:p>
          </p:txBody>
        </p:sp>
        <p:sp>
          <p:nvSpPr>
            <p:cNvPr id="217" name="Freihandform: Form 216">
              <a:extLst>
                <a:ext uri="{FF2B5EF4-FFF2-40B4-BE49-F238E27FC236}">
                  <a16:creationId xmlns:a16="http://schemas.microsoft.com/office/drawing/2014/main" id="{8A786354-717A-47C0-A9EF-B9B1E5E345BA}"/>
                </a:ext>
              </a:extLst>
            </p:cNvPr>
            <p:cNvSpPr/>
            <p:nvPr/>
          </p:nvSpPr>
          <p:spPr>
            <a:xfrm rot="20219865">
              <a:off x="6758156" y="1908017"/>
              <a:ext cx="352699" cy="143848"/>
            </a:xfrm>
            <a:custGeom>
              <a:avLst/>
              <a:gdLst>
                <a:gd name="connsiteX0" fmla="*/ 176355 w 352711"/>
                <a:gd name="connsiteY0" fmla="*/ 0 h 143848"/>
                <a:gd name="connsiteX1" fmla="*/ 352698 w 352711"/>
                <a:gd name="connsiteY1" fmla="*/ 143724 h 143848"/>
                <a:gd name="connsiteX2" fmla="*/ 352711 w 352711"/>
                <a:gd name="connsiteY2" fmla="*/ 143848 h 143848"/>
                <a:gd name="connsiteX3" fmla="*/ 0 w 352711"/>
                <a:gd name="connsiteY3" fmla="*/ 143848 h 143848"/>
                <a:gd name="connsiteX4" fmla="*/ 12 w 352711"/>
                <a:gd name="connsiteY4" fmla="*/ 143724 h 143848"/>
                <a:gd name="connsiteX5" fmla="*/ 176355 w 352711"/>
                <a:gd name="connsiteY5" fmla="*/ 0 h 143848"/>
                <a:gd name="connsiteX0" fmla="*/ 12 w 352711"/>
                <a:gd name="connsiteY0" fmla="*/ 143724 h 235164"/>
                <a:gd name="connsiteX1" fmla="*/ 176355 w 352711"/>
                <a:gd name="connsiteY1" fmla="*/ 0 h 235164"/>
                <a:gd name="connsiteX2" fmla="*/ 352698 w 352711"/>
                <a:gd name="connsiteY2" fmla="*/ 143724 h 235164"/>
                <a:gd name="connsiteX3" fmla="*/ 352711 w 352711"/>
                <a:gd name="connsiteY3" fmla="*/ 143848 h 235164"/>
                <a:gd name="connsiteX4" fmla="*/ 0 w 352711"/>
                <a:gd name="connsiteY4" fmla="*/ 143848 h 235164"/>
                <a:gd name="connsiteX5" fmla="*/ 91452 w 352711"/>
                <a:gd name="connsiteY5" fmla="*/ 235164 h 235164"/>
                <a:gd name="connsiteX0" fmla="*/ 0 w 352699"/>
                <a:gd name="connsiteY0" fmla="*/ 143724 h 235164"/>
                <a:gd name="connsiteX1" fmla="*/ 176343 w 352699"/>
                <a:gd name="connsiteY1" fmla="*/ 0 h 235164"/>
                <a:gd name="connsiteX2" fmla="*/ 352686 w 352699"/>
                <a:gd name="connsiteY2" fmla="*/ 143724 h 235164"/>
                <a:gd name="connsiteX3" fmla="*/ 352699 w 352699"/>
                <a:gd name="connsiteY3" fmla="*/ 143848 h 235164"/>
                <a:gd name="connsiteX4" fmla="*/ 117463 w 352699"/>
                <a:gd name="connsiteY4" fmla="*/ 194648 h 235164"/>
                <a:gd name="connsiteX5" fmla="*/ 91440 w 352699"/>
                <a:gd name="connsiteY5" fmla="*/ 235164 h 235164"/>
                <a:gd name="connsiteX0" fmla="*/ 0 w 352699"/>
                <a:gd name="connsiteY0" fmla="*/ 143724 h 194648"/>
                <a:gd name="connsiteX1" fmla="*/ 176343 w 352699"/>
                <a:gd name="connsiteY1" fmla="*/ 0 h 194648"/>
                <a:gd name="connsiteX2" fmla="*/ 352686 w 352699"/>
                <a:gd name="connsiteY2" fmla="*/ 143724 h 194648"/>
                <a:gd name="connsiteX3" fmla="*/ 352699 w 352699"/>
                <a:gd name="connsiteY3" fmla="*/ 143848 h 194648"/>
                <a:gd name="connsiteX4" fmla="*/ 117463 w 352699"/>
                <a:gd name="connsiteY4" fmla="*/ 194648 h 194648"/>
                <a:gd name="connsiteX0" fmla="*/ 0 w 352699"/>
                <a:gd name="connsiteY0" fmla="*/ 143724 h 143848"/>
                <a:gd name="connsiteX1" fmla="*/ 176343 w 352699"/>
                <a:gd name="connsiteY1" fmla="*/ 0 h 143848"/>
                <a:gd name="connsiteX2" fmla="*/ 352686 w 352699"/>
                <a:gd name="connsiteY2" fmla="*/ 143724 h 143848"/>
                <a:gd name="connsiteX3" fmla="*/ 352699 w 352699"/>
                <a:gd name="connsiteY3" fmla="*/ 143848 h 143848"/>
              </a:gdLst>
              <a:ahLst/>
              <a:cxnLst>
                <a:cxn ang="0">
                  <a:pos x="connsiteX0" y="connsiteY0"/>
                </a:cxn>
                <a:cxn ang="0">
                  <a:pos x="connsiteX1" y="connsiteY1"/>
                </a:cxn>
                <a:cxn ang="0">
                  <a:pos x="connsiteX2" y="connsiteY2"/>
                </a:cxn>
                <a:cxn ang="0">
                  <a:pos x="connsiteX3" y="connsiteY3"/>
                </a:cxn>
              </a:cxnLst>
              <a:rect l="l" t="t" r="r" b="b"/>
              <a:pathLst>
                <a:path w="352699" h="143848">
                  <a:moveTo>
                    <a:pt x="0" y="143724"/>
                  </a:moveTo>
                  <a:cubicBezTo>
                    <a:pt x="16785" y="61701"/>
                    <a:pt x="89359" y="0"/>
                    <a:pt x="176343" y="0"/>
                  </a:cubicBezTo>
                  <a:cubicBezTo>
                    <a:pt x="263328" y="0"/>
                    <a:pt x="335902" y="61701"/>
                    <a:pt x="352686" y="143724"/>
                  </a:cubicBezTo>
                  <a:cubicBezTo>
                    <a:pt x="352690" y="143765"/>
                    <a:pt x="352695" y="143807"/>
                    <a:pt x="352699" y="143848"/>
                  </a:cubicBezTo>
                </a:path>
              </a:pathLst>
            </a:custGeom>
            <a:noFill/>
            <a:ln w="9525">
              <a:solidFill>
                <a:schemeClr val="tx1"/>
              </a:solidFill>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wrap="square" lIns="72000" tIns="54000" rIns="36000" bIns="72000" rtlCol="0" anchor="t">
              <a:noAutofit/>
            </a:bodyPr>
            <a:lstStyle/>
            <a:p>
              <a:pPr algn="l"/>
              <a:endParaRPr lang="de-CH" dirty="0"/>
            </a:p>
          </p:txBody>
        </p:sp>
      </p:grpSp>
      <p:pic>
        <p:nvPicPr>
          <p:cNvPr id="4" name="Grafik 3">
            <a:extLst>
              <a:ext uri="{FF2B5EF4-FFF2-40B4-BE49-F238E27FC236}">
                <a16:creationId xmlns:a16="http://schemas.microsoft.com/office/drawing/2014/main" id="{7C1F8259-9C4B-471F-9FC9-F673DE524764}"/>
              </a:ext>
            </a:extLst>
          </p:cNvPr>
          <p:cNvPicPr>
            <a:picLocks noChangeAspect="1"/>
          </p:cNvPicPr>
          <p:nvPr/>
        </p:nvPicPr>
        <p:blipFill>
          <a:blip r:embed="rId3"/>
          <a:stretch>
            <a:fillRect/>
          </a:stretch>
        </p:blipFill>
        <p:spPr>
          <a:xfrm>
            <a:off x="120000" y="5076763"/>
            <a:ext cx="5265938" cy="944237"/>
          </a:xfrm>
          <a:prstGeom prst="rect">
            <a:avLst/>
          </a:prstGeom>
          <a:solidFill>
            <a:schemeClr val="bg1"/>
          </a:solidFill>
          <a:ln>
            <a:solidFill>
              <a:schemeClr val="tx1"/>
            </a:solidFill>
          </a:ln>
        </p:spPr>
      </p:pic>
      <p:sp>
        <p:nvSpPr>
          <p:cNvPr id="5" name="Ellipse 4">
            <a:extLst>
              <a:ext uri="{FF2B5EF4-FFF2-40B4-BE49-F238E27FC236}">
                <a16:creationId xmlns:a16="http://schemas.microsoft.com/office/drawing/2014/main" id="{C03930EB-DDA6-40A1-82E5-2E72CFBE0B49}"/>
              </a:ext>
            </a:extLst>
          </p:cNvPr>
          <p:cNvSpPr/>
          <p:nvPr/>
        </p:nvSpPr>
        <p:spPr>
          <a:xfrm>
            <a:off x="1272000" y="4545000"/>
            <a:ext cx="108000" cy="108000"/>
          </a:xfrm>
          <a:prstGeom prst="ellipse">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77" name="Ellipse 76">
            <a:extLst>
              <a:ext uri="{FF2B5EF4-FFF2-40B4-BE49-F238E27FC236}">
                <a16:creationId xmlns:a16="http://schemas.microsoft.com/office/drawing/2014/main" id="{163467DE-79A5-432A-844D-5778EAC3C6B3}"/>
              </a:ext>
            </a:extLst>
          </p:cNvPr>
          <p:cNvSpPr/>
          <p:nvPr/>
        </p:nvSpPr>
        <p:spPr>
          <a:xfrm>
            <a:off x="2460000" y="4545000"/>
            <a:ext cx="108000" cy="108000"/>
          </a:xfrm>
          <a:prstGeom prst="ellipse">
            <a:avLst/>
          </a:prstGeom>
          <a:solidFill>
            <a:srgbClr val="00B05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78" name="Ellipse 77">
            <a:extLst>
              <a:ext uri="{FF2B5EF4-FFF2-40B4-BE49-F238E27FC236}">
                <a16:creationId xmlns:a16="http://schemas.microsoft.com/office/drawing/2014/main" id="{2D436DB4-685E-48AD-8211-520C19CF9A51}"/>
              </a:ext>
            </a:extLst>
          </p:cNvPr>
          <p:cNvSpPr/>
          <p:nvPr/>
        </p:nvSpPr>
        <p:spPr>
          <a:xfrm>
            <a:off x="120000" y="4941000"/>
            <a:ext cx="108000" cy="108000"/>
          </a:xfrm>
          <a:prstGeom prst="ellipse">
            <a:avLst/>
          </a:prstGeom>
          <a:solidFill>
            <a:srgbClr val="00B05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79" name="Ellipse 78">
            <a:extLst>
              <a:ext uri="{FF2B5EF4-FFF2-40B4-BE49-F238E27FC236}">
                <a16:creationId xmlns:a16="http://schemas.microsoft.com/office/drawing/2014/main" id="{05208D26-16F4-4067-94C1-EDEACB010569}"/>
              </a:ext>
            </a:extLst>
          </p:cNvPr>
          <p:cNvSpPr/>
          <p:nvPr/>
        </p:nvSpPr>
        <p:spPr>
          <a:xfrm>
            <a:off x="1344000" y="4941000"/>
            <a:ext cx="108000" cy="108000"/>
          </a:xfrm>
          <a:prstGeom prst="ellipse">
            <a:avLst/>
          </a:prstGeom>
          <a:solidFill>
            <a:srgbClr val="00B05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81" name="Ellipse 80">
            <a:extLst>
              <a:ext uri="{FF2B5EF4-FFF2-40B4-BE49-F238E27FC236}">
                <a16:creationId xmlns:a16="http://schemas.microsoft.com/office/drawing/2014/main" id="{CB420996-1E87-4DD0-8299-AA93313F84DC}"/>
              </a:ext>
            </a:extLst>
          </p:cNvPr>
          <p:cNvSpPr/>
          <p:nvPr/>
        </p:nvSpPr>
        <p:spPr>
          <a:xfrm>
            <a:off x="4368000" y="4941000"/>
            <a:ext cx="108000" cy="108000"/>
          </a:xfrm>
          <a:prstGeom prst="ellipse">
            <a:avLst/>
          </a:prstGeom>
          <a:solidFill>
            <a:srgbClr val="00B05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82" name="Ellipse 81">
            <a:extLst>
              <a:ext uri="{FF2B5EF4-FFF2-40B4-BE49-F238E27FC236}">
                <a16:creationId xmlns:a16="http://schemas.microsoft.com/office/drawing/2014/main" id="{14CDE897-CD49-4DA5-8A18-4C1EF56B661F}"/>
              </a:ext>
            </a:extLst>
          </p:cNvPr>
          <p:cNvSpPr/>
          <p:nvPr/>
        </p:nvSpPr>
        <p:spPr>
          <a:xfrm>
            <a:off x="552000" y="4941000"/>
            <a:ext cx="108000" cy="108000"/>
          </a:xfrm>
          <a:prstGeom prst="ellipse">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83" name="Ellipse 82">
            <a:extLst>
              <a:ext uri="{FF2B5EF4-FFF2-40B4-BE49-F238E27FC236}">
                <a16:creationId xmlns:a16="http://schemas.microsoft.com/office/drawing/2014/main" id="{BBBCA431-8539-4456-A82D-9C681FEC557D}"/>
              </a:ext>
            </a:extLst>
          </p:cNvPr>
          <p:cNvSpPr/>
          <p:nvPr/>
        </p:nvSpPr>
        <p:spPr>
          <a:xfrm>
            <a:off x="984000" y="4941000"/>
            <a:ext cx="108000" cy="108000"/>
          </a:xfrm>
          <a:prstGeom prst="ellipse">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84" name="Ellipse 83">
            <a:extLst>
              <a:ext uri="{FF2B5EF4-FFF2-40B4-BE49-F238E27FC236}">
                <a16:creationId xmlns:a16="http://schemas.microsoft.com/office/drawing/2014/main" id="{3BC072CD-D01E-446F-83D6-1DCAAEB16E1D}"/>
              </a:ext>
            </a:extLst>
          </p:cNvPr>
          <p:cNvSpPr/>
          <p:nvPr/>
        </p:nvSpPr>
        <p:spPr>
          <a:xfrm>
            <a:off x="1776000" y="4941000"/>
            <a:ext cx="108000" cy="108000"/>
          </a:xfrm>
          <a:prstGeom prst="ellipse">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85" name="Ellipse 84">
            <a:extLst>
              <a:ext uri="{FF2B5EF4-FFF2-40B4-BE49-F238E27FC236}">
                <a16:creationId xmlns:a16="http://schemas.microsoft.com/office/drawing/2014/main" id="{25C198DF-ECC2-4065-9151-E19A52E40FDA}"/>
              </a:ext>
            </a:extLst>
          </p:cNvPr>
          <p:cNvSpPr/>
          <p:nvPr/>
        </p:nvSpPr>
        <p:spPr>
          <a:xfrm>
            <a:off x="1848000" y="4941000"/>
            <a:ext cx="108000" cy="108000"/>
          </a:xfrm>
          <a:prstGeom prst="ellipse">
            <a:avLst/>
          </a:prstGeom>
          <a:solidFill>
            <a:srgbClr val="00B05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87" name="Ellipse 86">
            <a:extLst>
              <a:ext uri="{FF2B5EF4-FFF2-40B4-BE49-F238E27FC236}">
                <a16:creationId xmlns:a16="http://schemas.microsoft.com/office/drawing/2014/main" id="{32C5D142-BE4E-4466-A621-B6961AB08FDB}"/>
              </a:ext>
            </a:extLst>
          </p:cNvPr>
          <p:cNvSpPr/>
          <p:nvPr/>
        </p:nvSpPr>
        <p:spPr>
          <a:xfrm>
            <a:off x="3288000" y="4941000"/>
            <a:ext cx="108000" cy="108000"/>
          </a:xfrm>
          <a:prstGeom prst="ellipse">
            <a:avLst/>
          </a:prstGeom>
          <a:solidFill>
            <a:srgbClr val="00B050"/>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88" name="Rechteck: gefaltete Ecke 87">
            <a:extLst>
              <a:ext uri="{FF2B5EF4-FFF2-40B4-BE49-F238E27FC236}">
                <a16:creationId xmlns:a16="http://schemas.microsoft.com/office/drawing/2014/main" id="{93A531EA-36F2-4CCE-B198-7BC04C3931F7}"/>
              </a:ext>
            </a:extLst>
          </p:cNvPr>
          <p:cNvSpPr/>
          <p:nvPr/>
        </p:nvSpPr>
        <p:spPr>
          <a:xfrm>
            <a:off x="6888000" y="5517000"/>
            <a:ext cx="360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000" dirty="0">
                <a:solidFill>
                  <a:schemeClr val="tx1"/>
                </a:solidFill>
              </a:rPr>
              <a:t>www</a:t>
            </a:r>
          </a:p>
        </p:txBody>
      </p:sp>
      <p:sp>
        <p:nvSpPr>
          <p:cNvPr id="89" name="Rechteck: gefaltete Ecke 88">
            <a:extLst>
              <a:ext uri="{FF2B5EF4-FFF2-40B4-BE49-F238E27FC236}">
                <a16:creationId xmlns:a16="http://schemas.microsoft.com/office/drawing/2014/main" id="{627DDF2C-B56E-41BF-A1D7-1DA0DFBEFECF}"/>
              </a:ext>
            </a:extLst>
          </p:cNvPr>
          <p:cNvSpPr/>
          <p:nvPr/>
        </p:nvSpPr>
        <p:spPr>
          <a:xfrm>
            <a:off x="6888000" y="4797000"/>
            <a:ext cx="360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000" dirty="0">
              <a:solidFill>
                <a:schemeClr val="tx1"/>
              </a:solidFill>
            </a:endParaRPr>
          </a:p>
        </p:txBody>
      </p:sp>
      <p:cxnSp>
        <p:nvCxnSpPr>
          <p:cNvPr id="7" name="Gerader Verbinder 6">
            <a:extLst>
              <a:ext uri="{FF2B5EF4-FFF2-40B4-BE49-F238E27FC236}">
                <a16:creationId xmlns:a16="http://schemas.microsoft.com/office/drawing/2014/main" id="{7690C91B-0191-44E0-A651-EF20F74851DE}"/>
              </a:ext>
            </a:extLst>
          </p:cNvPr>
          <p:cNvCxnSpPr>
            <a:cxnSpLocks/>
          </p:cNvCxnSpPr>
          <p:nvPr/>
        </p:nvCxnSpPr>
        <p:spPr>
          <a:xfrm flipV="1">
            <a:off x="6960000" y="4797000"/>
            <a:ext cx="0" cy="36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Gerader Verbinder 96">
            <a:extLst>
              <a:ext uri="{FF2B5EF4-FFF2-40B4-BE49-F238E27FC236}">
                <a16:creationId xmlns:a16="http://schemas.microsoft.com/office/drawing/2014/main" id="{6D309BD1-F1D6-467D-A262-2E7F81C101C4}"/>
              </a:ext>
            </a:extLst>
          </p:cNvPr>
          <p:cNvCxnSpPr>
            <a:cxnSpLocks/>
          </p:cNvCxnSpPr>
          <p:nvPr/>
        </p:nvCxnSpPr>
        <p:spPr>
          <a:xfrm>
            <a:off x="6888000" y="4835659"/>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Gerader Verbinder 99">
            <a:extLst>
              <a:ext uri="{FF2B5EF4-FFF2-40B4-BE49-F238E27FC236}">
                <a16:creationId xmlns:a16="http://schemas.microsoft.com/office/drawing/2014/main" id="{7AF746D5-ADE6-4716-86B5-0B65BA295882}"/>
              </a:ext>
            </a:extLst>
          </p:cNvPr>
          <p:cNvCxnSpPr>
            <a:cxnSpLocks/>
          </p:cNvCxnSpPr>
          <p:nvPr/>
        </p:nvCxnSpPr>
        <p:spPr>
          <a:xfrm>
            <a:off x="6888000" y="4869000"/>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Gerader Verbinder 100">
            <a:extLst>
              <a:ext uri="{FF2B5EF4-FFF2-40B4-BE49-F238E27FC236}">
                <a16:creationId xmlns:a16="http://schemas.microsoft.com/office/drawing/2014/main" id="{3891003A-1EA6-4302-8240-C99454BF9145}"/>
              </a:ext>
            </a:extLst>
          </p:cNvPr>
          <p:cNvCxnSpPr>
            <a:cxnSpLocks/>
          </p:cNvCxnSpPr>
          <p:nvPr/>
        </p:nvCxnSpPr>
        <p:spPr>
          <a:xfrm>
            <a:off x="6888000" y="4902341"/>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Gerader Verbinder 101">
            <a:extLst>
              <a:ext uri="{FF2B5EF4-FFF2-40B4-BE49-F238E27FC236}">
                <a16:creationId xmlns:a16="http://schemas.microsoft.com/office/drawing/2014/main" id="{9DFD677D-0AE7-4E8B-882B-E578FE1AA12C}"/>
              </a:ext>
            </a:extLst>
          </p:cNvPr>
          <p:cNvCxnSpPr>
            <a:cxnSpLocks/>
          </p:cNvCxnSpPr>
          <p:nvPr/>
        </p:nvCxnSpPr>
        <p:spPr>
          <a:xfrm>
            <a:off x="6888000" y="4935682"/>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09" name="Gruppieren 108">
            <a:extLst>
              <a:ext uri="{FF2B5EF4-FFF2-40B4-BE49-F238E27FC236}">
                <a16:creationId xmlns:a16="http://schemas.microsoft.com/office/drawing/2014/main" id="{BB7FEFAF-C658-4719-B3CB-A748D56AF774}"/>
              </a:ext>
            </a:extLst>
          </p:cNvPr>
          <p:cNvGrpSpPr/>
          <p:nvPr/>
        </p:nvGrpSpPr>
        <p:grpSpPr>
          <a:xfrm>
            <a:off x="6924092" y="4833156"/>
            <a:ext cx="216000" cy="216000"/>
            <a:chOff x="5016000" y="4581000"/>
            <a:chExt cx="216000" cy="216000"/>
          </a:xfrm>
        </p:grpSpPr>
        <p:sp>
          <p:nvSpPr>
            <p:cNvPr id="110" name="Ellipse 109">
              <a:extLst>
                <a:ext uri="{FF2B5EF4-FFF2-40B4-BE49-F238E27FC236}">
                  <a16:creationId xmlns:a16="http://schemas.microsoft.com/office/drawing/2014/main" id="{BE11D467-3840-4265-85CF-89A40FB76E9F}"/>
                </a:ext>
              </a:extLst>
            </p:cNvPr>
            <p:cNvSpPr/>
            <p:nvPr/>
          </p:nvSpPr>
          <p:spPr>
            <a:xfrm>
              <a:off x="5016000" y="4581000"/>
              <a:ext cx="216000" cy="216000"/>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grpSp>
          <p:nvGrpSpPr>
            <p:cNvPr id="111" name="Gruppieren 110">
              <a:extLst>
                <a:ext uri="{FF2B5EF4-FFF2-40B4-BE49-F238E27FC236}">
                  <a16:creationId xmlns:a16="http://schemas.microsoft.com/office/drawing/2014/main" id="{DAC0F919-8EE0-48A5-B8E1-38A168170D0C}"/>
                </a:ext>
              </a:extLst>
            </p:cNvPr>
            <p:cNvGrpSpPr>
              <a:grpSpLocks noChangeAspect="1"/>
            </p:cNvGrpSpPr>
            <p:nvPr/>
          </p:nvGrpSpPr>
          <p:grpSpPr>
            <a:xfrm rot="2003027">
              <a:off x="5101346" y="4597590"/>
              <a:ext cx="44998" cy="180000"/>
              <a:chOff x="5123896" y="4617132"/>
              <a:chExt cx="36000" cy="144008"/>
            </a:xfrm>
          </p:grpSpPr>
          <p:sp>
            <p:nvSpPr>
              <p:cNvPr id="113" name="Gleichschenkliges Dreieck 112">
                <a:extLst>
                  <a:ext uri="{FF2B5EF4-FFF2-40B4-BE49-F238E27FC236}">
                    <a16:creationId xmlns:a16="http://schemas.microsoft.com/office/drawing/2014/main" id="{EA87F05C-3D07-4390-AF26-2E5ED2BF7C6A}"/>
                  </a:ext>
                </a:extLst>
              </p:cNvPr>
              <p:cNvSpPr/>
              <p:nvPr/>
            </p:nvSpPr>
            <p:spPr>
              <a:xfrm>
                <a:off x="5123896" y="4617132"/>
                <a:ext cx="36000" cy="72000"/>
              </a:xfrm>
              <a:prstGeom prst="triangl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114" name="Gleichschenkliges Dreieck 113">
                <a:extLst>
                  <a:ext uri="{FF2B5EF4-FFF2-40B4-BE49-F238E27FC236}">
                    <a16:creationId xmlns:a16="http://schemas.microsoft.com/office/drawing/2014/main" id="{E9DCC09B-EF02-4624-A617-871250B34488}"/>
                  </a:ext>
                </a:extLst>
              </p:cNvPr>
              <p:cNvSpPr/>
              <p:nvPr/>
            </p:nvSpPr>
            <p:spPr>
              <a:xfrm flipV="1">
                <a:off x="5123896" y="4689140"/>
                <a:ext cx="36000" cy="72000"/>
              </a:xfrm>
              <a:prstGeom prst="triangl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grpSp>
        <p:sp>
          <p:nvSpPr>
            <p:cNvPr id="112" name="Ellipse 111">
              <a:extLst>
                <a:ext uri="{FF2B5EF4-FFF2-40B4-BE49-F238E27FC236}">
                  <a16:creationId xmlns:a16="http://schemas.microsoft.com/office/drawing/2014/main" id="{7C29403E-602C-4CAD-AE40-4CC2522846EF}"/>
                </a:ext>
              </a:extLst>
            </p:cNvPr>
            <p:cNvSpPr/>
            <p:nvPr/>
          </p:nvSpPr>
          <p:spPr>
            <a:xfrm>
              <a:off x="5114081" y="4676948"/>
              <a:ext cx="18000" cy="18000"/>
            </a:xfrm>
            <a:prstGeom prst="ellips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grpSp>
      <p:sp>
        <p:nvSpPr>
          <p:cNvPr id="115" name="Rechteck: gefaltete Ecke 114">
            <a:extLst>
              <a:ext uri="{FF2B5EF4-FFF2-40B4-BE49-F238E27FC236}">
                <a16:creationId xmlns:a16="http://schemas.microsoft.com/office/drawing/2014/main" id="{D0B6787F-0386-451F-B955-3B11134B7CB6}"/>
              </a:ext>
            </a:extLst>
          </p:cNvPr>
          <p:cNvSpPr/>
          <p:nvPr/>
        </p:nvSpPr>
        <p:spPr>
          <a:xfrm>
            <a:off x="6888088" y="6417332"/>
            <a:ext cx="360000" cy="216024"/>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000" dirty="0">
                <a:solidFill>
                  <a:schemeClr val="tx1"/>
                </a:solidFill>
              </a:rPr>
              <a:t>www</a:t>
            </a:r>
          </a:p>
        </p:txBody>
      </p:sp>
      <p:cxnSp>
        <p:nvCxnSpPr>
          <p:cNvPr id="116" name="Gerade Verbindung mit Pfeil 115">
            <a:extLst>
              <a:ext uri="{FF2B5EF4-FFF2-40B4-BE49-F238E27FC236}">
                <a16:creationId xmlns:a16="http://schemas.microsoft.com/office/drawing/2014/main" id="{D69E3DAD-4601-4E91-BE8B-421E4918F043}"/>
              </a:ext>
            </a:extLst>
          </p:cNvPr>
          <p:cNvCxnSpPr>
            <a:cxnSpLocks/>
          </p:cNvCxnSpPr>
          <p:nvPr/>
        </p:nvCxnSpPr>
        <p:spPr>
          <a:xfrm flipV="1">
            <a:off x="7032104" y="6309320"/>
            <a:ext cx="0" cy="1360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3" name="Rechteck 122">
            <a:extLst>
              <a:ext uri="{FF2B5EF4-FFF2-40B4-BE49-F238E27FC236}">
                <a16:creationId xmlns:a16="http://schemas.microsoft.com/office/drawing/2014/main" id="{3836C227-F092-4F19-96B8-F6EDB7D26891}"/>
              </a:ext>
            </a:extLst>
          </p:cNvPr>
          <p:cNvSpPr/>
          <p:nvPr/>
        </p:nvSpPr>
        <p:spPr>
          <a:xfrm>
            <a:off x="6944534" y="6119016"/>
            <a:ext cx="216024" cy="216024"/>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solidFill>
              </a:rPr>
              <a:t>@</a:t>
            </a:r>
            <a:endParaRPr lang="en-US" sz="1000" dirty="0">
              <a:solidFill>
                <a:schemeClr val="tx1"/>
              </a:solidFill>
            </a:endParaRPr>
          </a:p>
        </p:txBody>
      </p:sp>
      <p:sp>
        <p:nvSpPr>
          <p:cNvPr id="103" name="Flussdiagramm: Zentralspeicher 102">
            <a:extLst>
              <a:ext uri="{FF2B5EF4-FFF2-40B4-BE49-F238E27FC236}">
                <a16:creationId xmlns:a16="http://schemas.microsoft.com/office/drawing/2014/main" id="{C6D16229-BB41-4C0F-84C7-1D633FB181F2}"/>
              </a:ext>
            </a:extLst>
          </p:cNvPr>
          <p:cNvSpPr/>
          <p:nvPr/>
        </p:nvSpPr>
        <p:spPr>
          <a:xfrm>
            <a:off x="3936000" y="1197000"/>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04" name="Flussdiagramm: Zentralspeicher 103">
            <a:extLst>
              <a:ext uri="{FF2B5EF4-FFF2-40B4-BE49-F238E27FC236}">
                <a16:creationId xmlns:a16="http://schemas.microsoft.com/office/drawing/2014/main" id="{6FAFB20D-2C4E-4133-A39B-9BC7FBEAF52B}"/>
              </a:ext>
            </a:extLst>
          </p:cNvPr>
          <p:cNvSpPr/>
          <p:nvPr/>
        </p:nvSpPr>
        <p:spPr>
          <a:xfrm>
            <a:off x="3936000" y="4077000"/>
            <a:ext cx="432048" cy="288112"/>
          </a:xfrm>
          <a:prstGeom prst="flowChartInternalStorage">
            <a:avLst/>
          </a:prstGeom>
          <a:solidFill>
            <a:srgbClr val="99FFC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lstStyle/>
          <a:p>
            <a:pPr algn="ctr"/>
            <a:r>
              <a:rPr lang="de-CH" sz="1100" dirty="0">
                <a:solidFill>
                  <a:schemeClr val="tx1"/>
                </a:solidFill>
              </a:rPr>
              <a:t>Excel</a:t>
            </a:r>
          </a:p>
        </p:txBody>
      </p:sp>
      <p:sp>
        <p:nvSpPr>
          <p:cNvPr id="107" name="Rechteck 106">
            <a:extLst>
              <a:ext uri="{FF2B5EF4-FFF2-40B4-BE49-F238E27FC236}">
                <a16:creationId xmlns:a16="http://schemas.microsoft.com/office/drawing/2014/main" id="{6CAFF718-FF3F-45BE-A476-817B55FE0624}"/>
              </a:ext>
            </a:extLst>
          </p:cNvPr>
          <p:cNvSpPr/>
          <p:nvPr/>
        </p:nvSpPr>
        <p:spPr>
          <a:xfrm>
            <a:off x="7896000" y="1629016"/>
            <a:ext cx="2664296" cy="503984"/>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buClr>
                <a:schemeClr val="bg1">
                  <a:lumMod val="50000"/>
                </a:schemeClr>
              </a:buClr>
            </a:pPr>
            <a:r>
              <a:rPr lang="en-US" sz="1000" b="1" dirty="0">
                <a:solidFill>
                  <a:schemeClr val="tx1">
                    <a:lumMod val="50000"/>
                    <a:lumOff val="50000"/>
                  </a:schemeClr>
                </a:solidFill>
              </a:rPr>
              <a:t>Text Collection</a:t>
            </a:r>
          </a:p>
          <a:p>
            <a:pPr marL="171450" indent="-171450">
              <a:buClr>
                <a:schemeClr val="bg1">
                  <a:lumMod val="50000"/>
                </a:schemeClr>
              </a:buClr>
              <a:buFont typeface="Wingdings" panose="05000000000000000000" pitchFamily="2" charset="2"/>
              <a:buChar char="§"/>
            </a:pPr>
            <a:r>
              <a:rPr lang="en-US" sz="1000" dirty="0">
                <a:solidFill>
                  <a:schemeClr val="tx1">
                    <a:lumMod val="50000"/>
                    <a:lumOff val="50000"/>
                  </a:schemeClr>
                </a:solidFill>
              </a:rPr>
              <a:t>Scan all files in specified subdirectories for</a:t>
            </a:r>
            <a:br>
              <a:rPr lang="en-US" sz="1000" dirty="0">
                <a:solidFill>
                  <a:schemeClr val="tx1">
                    <a:lumMod val="50000"/>
                    <a:lumOff val="50000"/>
                  </a:schemeClr>
                </a:solidFill>
              </a:rPr>
            </a:br>
            <a:r>
              <a:rPr lang="en-US" sz="1000" dirty="0">
                <a:solidFill>
                  <a:schemeClr val="tx1">
                    <a:lumMod val="50000"/>
                    <a:lumOff val="50000"/>
                  </a:schemeClr>
                </a:solidFill>
              </a:rPr>
              <a:t>relevant contents for B4P documentation </a:t>
            </a:r>
          </a:p>
        </p:txBody>
      </p:sp>
      <p:sp>
        <p:nvSpPr>
          <p:cNvPr id="129" name="Rechteck: gefaltete Ecke 128">
            <a:extLst>
              <a:ext uri="{FF2B5EF4-FFF2-40B4-BE49-F238E27FC236}">
                <a16:creationId xmlns:a16="http://schemas.microsoft.com/office/drawing/2014/main" id="{B339EBC3-C61E-4CD0-B44E-0623C14BA329}"/>
              </a:ext>
            </a:extLst>
          </p:cNvPr>
          <p:cNvSpPr/>
          <p:nvPr/>
        </p:nvSpPr>
        <p:spPr>
          <a:xfrm>
            <a:off x="6816000" y="1197000"/>
            <a:ext cx="216000" cy="360000"/>
          </a:xfrm>
          <a:prstGeom prst="foldedCorner">
            <a:avLst>
              <a:gd name="adj" fmla="val 34306"/>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pic>
        <p:nvPicPr>
          <p:cNvPr id="130" name="Picture 2" descr="Bildergebnis fÃ¼r ballpoint pen symbol">
            <a:extLst>
              <a:ext uri="{FF2B5EF4-FFF2-40B4-BE49-F238E27FC236}">
                <a16:creationId xmlns:a16="http://schemas.microsoft.com/office/drawing/2014/main" id="{BC6DD322-C2F7-4B91-B63C-6DBD29992EB4}"/>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1485737">
            <a:off x="6828309" y="1082046"/>
            <a:ext cx="515840" cy="515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9207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hteck 15">
            <a:extLst>
              <a:ext uri="{FF2B5EF4-FFF2-40B4-BE49-F238E27FC236}">
                <a16:creationId xmlns:a16="http://schemas.microsoft.com/office/drawing/2014/main" id="{913EFF7F-449D-4F55-9E77-106D971326C0}"/>
              </a:ext>
            </a:extLst>
          </p:cNvPr>
          <p:cNvSpPr/>
          <p:nvPr/>
        </p:nvSpPr>
        <p:spPr>
          <a:xfrm>
            <a:off x="3648000" y="1989000"/>
            <a:ext cx="6624000" cy="504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2000" b="1" dirty="0">
                <a:solidFill>
                  <a:srgbClr val="3264C8"/>
                </a:solidFill>
                <a:latin typeface="Arial Black" panose="020B0A04020102020204" pitchFamily="34" charset="0"/>
              </a:rPr>
              <a:t>Business Analytics: Problem Statement</a:t>
            </a:r>
          </a:p>
        </p:txBody>
      </p:sp>
      <p:sp>
        <p:nvSpPr>
          <p:cNvPr id="17" name="Rechteck: abgerundete Ecken 16">
            <a:extLst>
              <a:ext uri="{FF2B5EF4-FFF2-40B4-BE49-F238E27FC236}">
                <a16:creationId xmlns:a16="http://schemas.microsoft.com/office/drawing/2014/main" id="{BF8D6846-E40A-4592-837D-6801F72B1F67}"/>
              </a:ext>
            </a:extLst>
          </p:cNvPr>
          <p:cNvSpPr/>
          <p:nvPr/>
        </p:nvSpPr>
        <p:spPr>
          <a:xfrm>
            <a:off x="3000000" y="2037815"/>
            <a:ext cx="360000" cy="360000"/>
          </a:xfrm>
          <a:prstGeom prst="roundRect">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nchorCtr="0"/>
          <a:lstStyle/>
          <a:p>
            <a:pPr algn="ctr"/>
            <a:r>
              <a:rPr lang="en-US" sz="2000" dirty="0">
                <a:solidFill>
                  <a:schemeClr val="bg1"/>
                </a:solidFill>
                <a:latin typeface="Arial Black" panose="020B0A04020102020204" pitchFamily="34" charset="0"/>
              </a:rPr>
              <a:t>1</a:t>
            </a:r>
          </a:p>
        </p:txBody>
      </p:sp>
      <p:sp>
        <p:nvSpPr>
          <p:cNvPr id="18" name="Rechteck 17">
            <a:extLst>
              <a:ext uri="{FF2B5EF4-FFF2-40B4-BE49-F238E27FC236}">
                <a16:creationId xmlns:a16="http://schemas.microsoft.com/office/drawing/2014/main" id="{4542C93E-9C7C-44BF-AAAA-4EAB5E75921D}"/>
              </a:ext>
            </a:extLst>
          </p:cNvPr>
          <p:cNvSpPr/>
          <p:nvPr/>
        </p:nvSpPr>
        <p:spPr>
          <a:xfrm>
            <a:off x="3648000" y="2637000"/>
            <a:ext cx="6624000" cy="504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2000" b="1" dirty="0">
                <a:solidFill>
                  <a:srgbClr val="3264C8"/>
                </a:solidFill>
                <a:latin typeface="Arial Black" panose="020B0A04020102020204" pitchFamily="34" charset="0"/>
              </a:rPr>
              <a:t>B4P Data Integration and Analytics Engine</a:t>
            </a:r>
          </a:p>
        </p:txBody>
      </p:sp>
      <p:sp>
        <p:nvSpPr>
          <p:cNvPr id="19" name="Rechteck: abgerundete Ecken 18">
            <a:extLst>
              <a:ext uri="{FF2B5EF4-FFF2-40B4-BE49-F238E27FC236}">
                <a16:creationId xmlns:a16="http://schemas.microsoft.com/office/drawing/2014/main" id="{F1803D73-4E2C-4DE6-A00C-82E74F33F213}"/>
              </a:ext>
            </a:extLst>
          </p:cNvPr>
          <p:cNvSpPr/>
          <p:nvPr/>
        </p:nvSpPr>
        <p:spPr>
          <a:xfrm>
            <a:off x="3000000" y="2685815"/>
            <a:ext cx="360000" cy="360001"/>
          </a:xfrm>
          <a:prstGeom prst="roundRect">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nchorCtr="0"/>
          <a:lstStyle/>
          <a:p>
            <a:pPr algn="ctr"/>
            <a:r>
              <a:rPr lang="en-US" sz="2000" dirty="0">
                <a:solidFill>
                  <a:schemeClr val="bg1"/>
                </a:solidFill>
                <a:latin typeface="Arial Black" panose="020B0A04020102020204" pitchFamily="34" charset="0"/>
              </a:rPr>
              <a:t>2</a:t>
            </a:r>
          </a:p>
        </p:txBody>
      </p:sp>
      <p:sp>
        <p:nvSpPr>
          <p:cNvPr id="20" name="Rechteck 19">
            <a:extLst>
              <a:ext uri="{FF2B5EF4-FFF2-40B4-BE49-F238E27FC236}">
                <a16:creationId xmlns:a16="http://schemas.microsoft.com/office/drawing/2014/main" id="{E74DA482-224F-4E96-98FC-73505DD4E896}"/>
              </a:ext>
            </a:extLst>
          </p:cNvPr>
          <p:cNvSpPr/>
          <p:nvPr/>
        </p:nvSpPr>
        <p:spPr>
          <a:xfrm>
            <a:off x="3648000" y="4527800"/>
            <a:ext cx="6624000" cy="504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2000" b="1" dirty="0">
                <a:solidFill>
                  <a:srgbClr val="3264C8"/>
                </a:solidFill>
                <a:latin typeface="Arial Black" panose="020B0A04020102020204" pitchFamily="34" charset="0"/>
              </a:rPr>
              <a:t>B4P Real-world Use Cases</a:t>
            </a:r>
          </a:p>
        </p:txBody>
      </p:sp>
      <p:sp>
        <p:nvSpPr>
          <p:cNvPr id="21" name="Rechteck: abgerundete Ecken 20">
            <a:extLst>
              <a:ext uri="{FF2B5EF4-FFF2-40B4-BE49-F238E27FC236}">
                <a16:creationId xmlns:a16="http://schemas.microsoft.com/office/drawing/2014/main" id="{6C00CAE2-7F3C-4077-9E90-5DF69A0E1046}"/>
              </a:ext>
            </a:extLst>
          </p:cNvPr>
          <p:cNvSpPr/>
          <p:nvPr/>
        </p:nvSpPr>
        <p:spPr>
          <a:xfrm>
            <a:off x="3000000" y="3333815"/>
            <a:ext cx="360000" cy="360003"/>
          </a:xfrm>
          <a:prstGeom prst="roundRect">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nchorCtr="0"/>
          <a:lstStyle/>
          <a:p>
            <a:pPr algn="ctr"/>
            <a:r>
              <a:rPr lang="en-US" sz="2000" dirty="0">
                <a:solidFill>
                  <a:schemeClr val="bg1"/>
                </a:solidFill>
                <a:latin typeface="Arial Black" panose="020B0A04020102020204" pitchFamily="34" charset="0"/>
              </a:rPr>
              <a:t>3</a:t>
            </a:r>
          </a:p>
        </p:txBody>
      </p:sp>
      <p:sp>
        <p:nvSpPr>
          <p:cNvPr id="22" name="Rechteck 21">
            <a:extLst>
              <a:ext uri="{FF2B5EF4-FFF2-40B4-BE49-F238E27FC236}">
                <a16:creationId xmlns:a16="http://schemas.microsoft.com/office/drawing/2014/main" id="{02C70040-A6E7-435F-AFE5-DE4111B2F7E9}"/>
              </a:ext>
            </a:extLst>
          </p:cNvPr>
          <p:cNvSpPr/>
          <p:nvPr/>
        </p:nvSpPr>
        <p:spPr>
          <a:xfrm>
            <a:off x="3648000" y="3298700"/>
            <a:ext cx="6624000" cy="504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2000" b="1" dirty="0">
                <a:solidFill>
                  <a:srgbClr val="3264C8"/>
                </a:solidFill>
                <a:latin typeface="Arial Black" panose="020B0A04020102020204" pitchFamily="34" charset="0"/>
              </a:rPr>
              <a:t>B4P Language</a:t>
            </a:r>
          </a:p>
        </p:txBody>
      </p:sp>
      <p:sp>
        <p:nvSpPr>
          <p:cNvPr id="23" name="Rechteck: abgerundete Ecken 22">
            <a:extLst>
              <a:ext uri="{FF2B5EF4-FFF2-40B4-BE49-F238E27FC236}">
                <a16:creationId xmlns:a16="http://schemas.microsoft.com/office/drawing/2014/main" id="{DAE3CCA1-A945-4578-A6C6-74FAB002A516}"/>
              </a:ext>
            </a:extLst>
          </p:cNvPr>
          <p:cNvSpPr/>
          <p:nvPr/>
        </p:nvSpPr>
        <p:spPr>
          <a:xfrm>
            <a:off x="3000000" y="3981815"/>
            <a:ext cx="360000" cy="360004"/>
          </a:xfrm>
          <a:prstGeom prst="roundRect">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nchorCtr="0"/>
          <a:lstStyle/>
          <a:p>
            <a:pPr algn="ctr"/>
            <a:r>
              <a:rPr lang="en-US" sz="2000" dirty="0">
                <a:solidFill>
                  <a:schemeClr val="bg1"/>
                </a:solidFill>
                <a:latin typeface="Arial Black" panose="020B0A04020102020204" pitchFamily="34" charset="0"/>
              </a:rPr>
              <a:t>4</a:t>
            </a:r>
          </a:p>
        </p:txBody>
      </p:sp>
      <p:sp>
        <p:nvSpPr>
          <p:cNvPr id="25" name="Rechteck: abgerundete Ecken 24">
            <a:extLst>
              <a:ext uri="{FF2B5EF4-FFF2-40B4-BE49-F238E27FC236}">
                <a16:creationId xmlns:a16="http://schemas.microsoft.com/office/drawing/2014/main" id="{0D79A87A-6EFF-433F-B00F-C518E822FC9B}"/>
              </a:ext>
            </a:extLst>
          </p:cNvPr>
          <p:cNvSpPr/>
          <p:nvPr/>
        </p:nvSpPr>
        <p:spPr>
          <a:xfrm>
            <a:off x="3000000" y="4629811"/>
            <a:ext cx="360000" cy="360004"/>
          </a:xfrm>
          <a:prstGeom prst="roundRect">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nchorCtr="0"/>
          <a:lstStyle/>
          <a:p>
            <a:pPr algn="ctr"/>
            <a:r>
              <a:rPr lang="en-US" sz="2000" dirty="0">
                <a:solidFill>
                  <a:schemeClr val="bg1"/>
                </a:solidFill>
                <a:latin typeface="Arial Black" panose="020B0A04020102020204" pitchFamily="34" charset="0"/>
              </a:rPr>
              <a:t>5</a:t>
            </a:r>
          </a:p>
        </p:txBody>
      </p:sp>
      <p:sp>
        <p:nvSpPr>
          <p:cNvPr id="26" name="Rechteck 21">
            <a:extLst>
              <a:ext uri="{FF2B5EF4-FFF2-40B4-BE49-F238E27FC236}">
                <a16:creationId xmlns:a16="http://schemas.microsoft.com/office/drawing/2014/main" id="{92449078-00F2-464A-A282-041D7633CA98}"/>
              </a:ext>
            </a:extLst>
          </p:cNvPr>
          <p:cNvSpPr/>
          <p:nvPr/>
        </p:nvSpPr>
        <p:spPr>
          <a:xfrm>
            <a:off x="3648000" y="3960400"/>
            <a:ext cx="6624000" cy="504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2000" b="1" dirty="0">
                <a:solidFill>
                  <a:srgbClr val="3264C8"/>
                </a:solidFill>
                <a:latin typeface="Arial Black" panose="020B0A04020102020204" pitchFamily="34" charset="0"/>
              </a:rPr>
              <a:t>B4P Program Examples</a:t>
            </a:r>
          </a:p>
        </p:txBody>
      </p:sp>
      <p:sp>
        <p:nvSpPr>
          <p:cNvPr id="27" name="Titel 1">
            <a:extLst>
              <a:ext uri="{FF2B5EF4-FFF2-40B4-BE49-F238E27FC236}">
                <a16:creationId xmlns:a16="http://schemas.microsoft.com/office/drawing/2014/main" id="{FDF9EE25-FFF9-A84D-8ABD-D4B40E53BD78}"/>
              </a:ext>
            </a:extLst>
          </p:cNvPr>
          <p:cNvSpPr>
            <a:spLocks noGrp="1"/>
          </p:cNvSpPr>
          <p:nvPr>
            <p:ph type="title"/>
          </p:nvPr>
        </p:nvSpPr>
        <p:spPr>
          <a:xfrm>
            <a:off x="467637" y="45000"/>
            <a:ext cx="11232000" cy="390068"/>
          </a:xfrm>
        </p:spPr>
        <p:txBody>
          <a:bodyPr/>
          <a:lstStyle/>
          <a:p>
            <a:pPr algn="ctr"/>
            <a:r>
              <a:rPr lang="en-US" dirty="0">
                <a:solidFill>
                  <a:schemeClr val="bg1">
                    <a:lumMod val="65000"/>
                  </a:schemeClr>
                </a:solidFill>
              </a:rPr>
              <a:t>Table of Contents</a:t>
            </a:r>
            <a:endParaRPr lang="de-CH" dirty="0">
              <a:solidFill>
                <a:srgbClr val="3264C8"/>
              </a:solidFill>
            </a:endParaRPr>
          </a:p>
        </p:txBody>
      </p:sp>
      <p:sp>
        <p:nvSpPr>
          <p:cNvPr id="28" name="Titel 1">
            <a:extLst>
              <a:ext uri="{FF2B5EF4-FFF2-40B4-BE49-F238E27FC236}">
                <a16:creationId xmlns:a16="http://schemas.microsoft.com/office/drawing/2014/main" id="{45C16F1E-3D4E-6D42-BA0C-9F7F4678871F}"/>
              </a:ext>
            </a:extLst>
          </p:cNvPr>
          <p:cNvSpPr txBox="1">
            <a:spLocks/>
          </p:cNvSpPr>
          <p:nvPr/>
        </p:nvSpPr>
        <p:spPr>
          <a:xfrm>
            <a:off x="2928001" y="477000"/>
            <a:ext cx="6192000" cy="504000"/>
          </a:xfrm>
          <a:prstGeom prst="rect">
            <a:avLst/>
          </a:prstGeom>
        </p:spPr>
        <p:txBody>
          <a:bodyPr vert="horz" lIns="0" tIns="45720" rIns="91440" bIns="45720" rtlCol="0" anchor="t" anchorCtr="0">
            <a:noAutofit/>
          </a:bodyPr>
          <a:lst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a:lstStyle>
          <a:p>
            <a:pPr algn="ctr"/>
            <a:r>
              <a:rPr lang="en-US" dirty="0">
                <a:solidFill>
                  <a:srgbClr val="3264C8"/>
                </a:solidFill>
              </a:rPr>
              <a:t>B4P Data Integration and Analytics Engine</a:t>
            </a:r>
            <a:endParaRPr lang="de-CH" dirty="0">
              <a:solidFill>
                <a:srgbClr val="3264C8"/>
              </a:solidFill>
            </a:endParaRPr>
          </a:p>
        </p:txBody>
      </p:sp>
      <p:sp>
        <p:nvSpPr>
          <p:cNvPr id="29" name="Line">
            <a:extLst>
              <a:ext uri="{FF2B5EF4-FFF2-40B4-BE49-F238E27FC236}">
                <a16:creationId xmlns:a16="http://schemas.microsoft.com/office/drawing/2014/main" id="{246ED6BF-7910-2C4D-9AE3-BB1E2371DF5D}"/>
              </a:ext>
            </a:extLst>
          </p:cNvPr>
          <p:cNvSpPr/>
          <p:nvPr/>
        </p:nvSpPr>
        <p:spPr>
          <a:xfrm>
            <a:off x="-21684" y="1053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2980124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26C6ECE-9D93-DB4A-AB3F-E35263321AD0}"/>
              </a:ext>
            </a:extLst>
          </p:cNvPr>
          <p:cNvSpPr/>
          <p:nvPr/>
        </p:nvSpPr>
        <p:spPr>
          <a:xfrm>
            <a:off x="-21684" y="5867828"/>
            <a:ext cx="12192418" cy="983035"/>
          </a:xfrm>
          <a:prstGeom prst="rect">
            <a:avLst/>
          </a:prstGeom>
          <a:solidFill>
            <a:schemeClr val="bg1">
              <a:lumMod val="95000"/>
              <a:alpha val="46142"/>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4" name="TextBox 3">
            <a:extLst>
              <a:ext uri="{FF2B5EF4-FFF2-40B4-BE49-F238E27FC236}">
                <a16:creationId xmlns:a16="http://schemas.microsoft.com/office/drawing/2014/main" id="{E0139C7F-F2EE-2942-B0B1-8FA0187AAF1D}"/>
              </a:ext>
            </a:extLst>
          </p:cNvPr>
          <p:cNvSpPr txBox="1"/>
          <p:nvPr/>
        </p:nvSpPr>
        <p:spPr>
          <a:xfrm>
            <a:off x="3007679" y="1628507"/>
            <a:ext cx="6552000" cy="3600986"/>
          </a:xfrm>
          <a:prstGeom prst="rect">
            <a:avLst/>
          </a:prstGeom>
          <a:noFill/>
        </p:spPr>
        <p:txBody>
          <a:bodyPr wrap="square" rtlCol="0">
            <a:spAutoFit/>
          </a:bodyPr>
          <a:lstStyle/>
          <a:p>
            <a:r>
              <a:rPr lang="en-US" sz="2000" b="1" dirty="0">
                <a:solidFill>
                  <a:schemeClr val="tx1">
                    <a:lumMod val="65000"/>
                    <a:lumOff val="35000"/>
                  </a:schemeClr>
                </a:solidFill>
              </a:rPr>
              <a:t>Spreadsheets are Essential to Business</a:t>
            </a:r>
          </a:p>
          <a:p>
            <a:pPr marL="342900" indent="-342900">
              <a:buFont typeface="Arial" panose="020B0604020202020204" pitchFamily="34" charset="0"/>
              <a:buChar char="•"/>
            </a:pPr>
            <a:r>
              <a:rPr lang="en-US" sz="1600" dirty="0">
                <a:solidFill>
                  <a:schemeClr val="tx1">
                    <a:lumMod val="50000"/>
                    <a:lumOff val="50000"/>
                  </a:schemeClr>
                </a:solidFill>
              </a:rPr>
              <a:t>Excel is over 30 years old and is the most common tool used in business and finance.  According to of Microsoft, there are over 750 million Excel users worldwide [6].</a:t>
            </a:r>
          </a:p>
          <a:p>
            <a:endParaRPr lang="en-US" sz="2000" dirty="0">
              <a:solidFill>
                <a:schemeClr val="tx1">
                  <a:lumMod val="50000"/>
                  <a:lumOff val="50000"/>
                </a:schemeClr>
              </a:solidFill>
            </a:endParaRPr>
          </a:p>
          <a:p>
            <a:r>
              <a:rPr lang="en-US" sz="2000" b="1" dirty="0">
                <a:solidFill>
                  <a:schemeClr val="tx1">
                    <a:lumMod val="65000"/>
                    <a:lumOff val="35000"/>
                  </a:schemeClr>
                </a:solidFill>
              </a:rPr>
              <a:t>Most Spreadsheets Contain Errors</a:t>
            </a:r>
          </a:p>
          <a:p>
            <a:pPr marL="342900" indent="-342900">
              <a:buFont typeface="Arial" panose="020B0604020202020204" pitchFamily="34" charset="0"/>
              <a:buChar char="•"/>
            </a:pPr>
            <a:r>
              <a:rPr lang="en-US" sz="1600" dirty="0">
                <a:solidFill>
                  <a:schemeClr val="tx1">
                    <a:lumMod val="50000"/>
                    <a:lumOff val="50000"/>
                  </a:schemeClr>
                </a:solidFill>
              </a:rPr>
              <a:t>Studies show that 88% of corporate spreadsheets contain at least one - but most commonly multiple - material errors [2, 7, 8, 9].</a:t>
            </a:r>
          </a:p>
          <a:p>
            <a:pPr marL="342900" indent="-342900">
              <a:buFont typeface="Arial" panose="020B0604020202020204" pitchFamily="34" charset="0"/>
              <a:buChar char="•"/>
            </a:pPr>
            <a:endParaRPr lang="en-US" sz="2000" dirty="0">
              <a:solidFill>
                <a:schemeClr val="tx1">
                  <a:lumMod val="50000"/>
                  <a:lumOff val="50000"/>
                </a:schemeClr>
              </a:solidFill>
            </a:endParaRPr>
          </a:p>
          <a:p>
            <a:r>
              <a:rPr lang="en-US" sz="2000" b="1" dirty="0">
                <a:solidFill>
                  <a:schemeClr val="tx1">
                    <a:lumMod val="65000"/>
                    <a:lumOff val="35000"/>
                  </a:schemeClr>
                </a:solidFill>
              </a:rPr>
              <a:t>Spreadsheet Errors are Costly</a:t>
            </a:r>
          </a:p>
          <a:p>
            <a:pPr marL="342900" indent="-342900">
              <a:buFont typeface="Arial" panose="020B0604020202020204" pitchFamily="34" charset="0"/>
              <a:buChar char="•"/>
            </a:pPr>
            <a:r>
              <a:rPr lang="en-US" sz="1600" dirty="0">
                <a:solidFill>
                  <a:schemeClr val="tx1">
                    <a:lumMod val="50000"/>
                    <a:lumOff val="50000"/>
                  </a:schemeClr>
                </a:solidFill>
              </a:rPr>
              <a:t>$2.6 Billion:  Fidelity Magellan Fund (minus sign error) </a:t>
            </a:r>
          </a:p>
          <a:p>
            <a:pPr marL="342900" indent="-342900">
              <a:buFont typeface="Arial" panose="020B0604020202020204" pitchFamily="34" charset="0"/>
              <a:buChar char="•"/>
            </a:pPr>
            <a:r>
              <a:rPr lang="en-US" sz="1600" dirty="0">
                <a:solidFill>
                  <a:schemeClr val="tx1">
                    <a:lumMod val="50000"/>
                    <a:lumOff val="50000"/>
                  </a:schemeClr>
                </a:solidFill>
              </a:rPr>
              <a:t>$1.1 Billion:  Fannie Mae  (“honest mistake”)</a:t>
            </a:r>
          </a:p>
          <a:p>
            <a:pPr marL="342900" indent="-342900">
              <a:buFont typeface="Arial" panose="020B0604020202020204" pitchFamily="34" charset="0"/>
              <a:buChar char="•"/>
            </a:pPr>
            <a:r>
              <a:rPr lang="en-US" sz="1600" dirty="0">
                <a:solidFill>
                  <a:schemeClr val="tx1">
                    <a:lumMod val="50000"/>
                    <a:lumOff val="50000"/>
                  </a:schemeClr>
                </a:solidFill>
              </a:rPr>
              <a:t>$ 6.2 Billion: JPMorgan Chase:  (copy-paste errors)</a:t>
            </a:r>
          </a:p>
        </p:txBody>
      </p:sp>
      <p:sp>
        <p:nvSpPr>
          <p:cNvPr id="5" name="Rectangle 4">
            <a:extLst>
              <a:ext uri="{FF2B5EF4-FFF2-40B4-BE49-F238E27FC236}">
                <a16:creationId xmlns:a16="http://schemas.microsoft.com/office/drawing/2014/main" id="{8E8F65B7-79C5-6341-A50E-726487F2B82D}"/>
              </a:ext>
            </a:extLst>
          </p:cNvPr>
          <p:cNvSpPr/>
          <p:nvPr/>
        </p:nvSpPr>
        <p:spPr>
          <a:xfrm>
            <a:off x="5232000" y="5949000"/>
            <a:ext cx="7002908" cy="784830"/>
          </a:xfrm>
          <a:prstGeom prst="rect">
            <a:avLst/>
          </a:prstGeom>
        </p:spPr>
        <p:txBody>
          <a:bodyPr wrap="square">
            <a:spAutoFit/>
          </a:bodyPr>
          <a:lstStyle/>
          <a:p>
            <a:r>
              <a:rPr lang="en-US" sz="900" dirty="0">
                <a:solidFill>
                  <a:schemeClr val="tx1">
                    <a:lumMod val="65000"/>
                    <a:lumOff val="35000"/>
                  </a:schemeClr>
                </a:solidFill>
              </a:rPr>
              <a:t>[6 ] https://www.businessinsider.com/satya-nadella-excel-is-microsofts-best-consumer-product-2016-6</a:t>
            </a:r>
          </a:p>
          <a:p>
            <a:r>
              <a:rPr lang="en-US" sz="900" dirty="0">
                <a:solidFill>
                  <a:schemeClr val="tx1">
                    <a:lumMod val="65000"/>
                    <a:lumOff val="35000"/>
                  </a:schemeClr>
                </a:solidFill>
              </a:rPr>
              <a:t>[7] https://www.forbes.com/sites/bernardmarr/2016/06/16/spreadsheet-reporting-5-reasons-why-it-is-bad-for-business</a:t>
            </a:r>
          </a:p>
          <a:p>
            <a:r>
              <a:rPr lang="en-US" sz="900" dirty="0">
                <a:solidFill>
                  <a:schemeClr val="tx1">
                    <a:lumMod val="65000"/>
                    <a:lumOff val="35000"/>
                  </a:schemeClr>
                </a:solidFill>
              </a:rPr>
              <a:t>[8] https://www.forbes.com/sites/metabrown/2017/10/30/why-spreadsheets-are-eating-your-business-from-the-inside-out/</a:t>
            </a:r>
          </a:p>
          <a:p>
            <a:r>
              <a:rPr lang="en-US" sz="900" dirty="0">
                <a:solidFill>
                  <a:schemeClr val="tx1">
                    <a:lumMod val="65000"/>
                    <a:lumOff val="35000"/>
                  </a:schemeClr>
                </a:solidFill>
              </a:rPr>
              <a:t>[9] https://www.marketwatch.com/story/88-of-spreadsheets-have-errors-2013-04-17</a:t>
            </a:r>
          </a:p>
          <a:p>
            <a:r>
              <a:rPr lang="en-US" sz="900" dirty="0">
                <a:solidFill>
                  <a:schemeClr val="tx1">
                    <a:lumMod val="65000"/>
                    <a:lumOff val="35000"/>
                  </a:schemeClr>
                </a:solidFill>
              </a:rPr>
              <a:t>[10] https://www.forbes.com/sites/salesforce/2014/09/13/sorry-spreadsheet-errors</a:t>
            </a:r>
          </a:p>
        </p:txBody>
      </p:sp>
      <p:sp>
        <p:nvSpPr>
          <p:cNvPr id="25" name="Rectangle 24">
            <a:extLst>
              <a:ext uri="{FF2B5EF4-FFF2-40B4-BE49-F238E27FC236}">
                <a16:creationId xmlns:a16="http://schemas.microsoft.com/office/drawing/2014/main" id="{4C71E542-97E0-B048-A039-C898D3ED3167}"/>
              </a:ext>
            </a:extLst>
          </p:cNvPr>
          <p:cNvSpPr/>
          <p:nvPr/>
        </p:nvSpPr>
        <p:spPr>
          <a:xfrm>
            <a:off x="21265" y="6028170"/>
            <a:ext cx="5112000" cy="784830"/>
          </a:xfrm>
          <a:prstGeom prst="rect">
            <a:avLst/>
          </a:prstGeom>
        </p:spPr>
        <p:txBody>
          <a:bodyPr wrap="square">
            <a:spAutoFit/>
          </a:bodyPr>
          <a:lstStyle/>
          <a:p>
            <a:r>
              <a:rPr lang="en-US" sz="900" dirty="0">
                <a:solidFill>
                  <a:schemeClr val="tx1">
                    <a:lumMod val="65000"/>
                    <a:lumOff val="35000"/>
                  </a:schemeClr>
                </a:solidFill>
              </a:rPr>
              <a:t>[1] https://en.wikipedia.org/wiki/Microsoft_Excel</a:t>
            </a:r>
          </a:p>
          <a:p>
            <a:r>
              <a:rPr lang="en-US" sz="900" dirty="0">
                <a:solidFill>
                  <a:schemeClr val="tx1">
                    <a:lumMod val="65000"/>
                    <a:lumOff val="35000"/>
                  </a:schemeClr>
                </a:solidFill>
              </a:rPr>
              <a:t>[2] European Spreadsheet Risks Interest Group:  http://www.eusprig.org</a:t>
            </a:r>
          </a:p>
          <a:p>
            <a:r>
              <a:rPr lang="en-US" sz="900" dirty="0">
                <a:solidFill>
                  <a:schemeClr val="tx1">
                    <a:lumMod val="65000"/>
                    <a:lumOff val="35000"/>
                  </a:schemeClr>
                </a:solidFill>
              </a:rPr>
              <a:t>[3] https://www.cio.com/article/2438188/eight-of-the-worst-spreadsheet-blunders.html</a:t>
            </a:r>
          </a:p>
          <a:p>
            <a:r>
              <a:rPr lang="en-US" sz="900" dirty="0">
                <a:solidFill>
                  <a:schemeClr val="tx1">
                    <a:lumMod val="65000"/>
                    <a:lumOff val="35000"/>
                  </a:schemeClr>
                </a:solidFill>
              </a:rPr>
              <a:t>[4] https://www.businessinsider.com/excel-partly-to-blame-for-trading-loss-2013-2</a:t>
            </a:r>
          </a:p>
          <a:p>
            <a:r>
              <a:rPr lang="en-US" sz="900" dirty="0">
                <a:solidFill>
                  <a:schemeClr val="tx1">
                    <a:lumMod val="65000"/>
                    <a:lumOff val="35000"/>
                  </a:schemeClr>
                </a:solidFill>
              </a:rPr>
              <a:t>[5] https://blog.trginternational.com/7-worst-financial-fiascos-caused-by-excel-errors</a:t>
            </a:r>
          </a:p>
        </p:txBody>
      </p:sp>
      <p:sp>
        <p:nvSpPr>
          <p:cNvPr id="27" name="Line">
            <a:extLst>
              <a:ext uri="{FF2B5EF4-FFF2-40B4-BE49-F238E27FC236}">
                <a16:creationId xmlns:a16="http://schemas.microsoft.com/office/drawing/2014/main" id="{B3BC986A-E080-2B43-B90C-1DA465F8E2A6}"/>
              </a:ext>
            </a:extLst>
          </p:cNvPr>
          <p:cNvSpPr/>
          <p:nvPr/>
        </p:nvSpPr>
        <p:spPr>
          <a:xfrm>
            <a:off x="-21683" y="5874965"/>
            <a:ext cx="12192418" cy="0"/>
          </a:xfrm>
          <a:prstGeom prst="line">
            <a:avLst/>
          </a:prstGeom>
          <a:ln w="12700">
            <a:solidFill>
              <a:srgbClr val="A7A7A7"/>
            </a:solidFill>
          </a:ln>
        </p:spPr>
        <p:txBody>
          <a:bodyPr lIns="45719" rIns="45719"/>
          <a:lstStyle/>
          <a:p>
            <a:endParaRPr lang="en-US" dirty="0"/>
          </a:p>
        </p:txBody>
      </p:sp>
      <p:sp>
        <p:nvSpPr>
          <p:cNvPr id="18" name="Line">
            <a:extLst>
              <a:ext uri="{FF2B5EF4-FFF2-40B4-BE49-F238E27FC236}">
                <a16:creationId xmlns:a16="http://schemas.microsoft.com/office/drawing/2014/main" id="{05011072-42C2-734A-B0FE-172FC217CE30}"/>
              </a:ext>
            </a:extLst>
          </p:cNvPr>
          <p:cNvSpPr/>
          <p:nvPr/>
        </p:nvSpPr>
        <p:spPr>
          <a:xfrm>
            <a:off x="-21684" y="1197000"/>
            <a:ext cx="12192418" cy="0"/>
          </a:xfrm>
          <a:prstGeom prst="line">
            <a:avLst/>
          </a:prstGeom>
          <a:ln w="12700">
            <a:solidFill>
              <a:schemeClr val="bg1">
                <a:lumMod val="75000"/>
              </a:schemeClr>
            </a:solidFill>
          </a:ln>
        </p:spPr>
        <p:txBody>
          <a:bodyPr lIns="45719" rIns="45719"/>
          <a:lstStyle/>
          <a:p>
            <a:endParaRPr lang="en-US" dirty="0"/>
          </a:p>
        </p:txBody>
      </p:sp>
      <p:sp>
        <p:nvSpPr>
          <p:cNvPr id="12" name="Titel 1">
            <a:extLst>
              <a:ext uri="{FF2B5EF4-FFF2-40B4-BE49-F238E27FC236}">
                <a16:creationId xmlns:a16="http://schemas.microsoft.com/office/drawing/2014/main" id="{85E8BD98-5993-E442-9DAD-4152847A5988}"/>
              </a:ext>
            </a:extLst>
          </p:cNvPr>
          <p:cNvSpPr>
            <a:spLocks noGrp="1"/>
          </p:cNvSpPr>
          <p:nvPr>
            <p:ph type="title"/>
          </p:nvPr>
        </p:nvSpPr>
        <p:spPr>
          <a:xfrm>
            <a:off x="2207999" y="45000"/>
            <a:ext cx="7848001" cy="390068"/>
          </a:xfrm>
        </p:spPr>
        <p:txBody>
          <a:bodyPr/>
          <a:lstStyle/>
          <a:p>
            <a:pPr algn="ctr"/>
            <a:r>
              <a:rPr lang="en-US" dirty="0">
                <a:solidFill>
                  <a:schemeClr val="bg1">
                    <a:lumMod val="65000"/>
                  </a:schemeClr>
                </a:solidFill>
              </a:rPr>
              <a:t>Problem Statement</a:t>
            </a:r>
            <a:endParaRPr lang="de-CH" dirty="0">
              <a:solidFill>
                <a:srgbClr val="3264C8"/>
              </a:solidFill>
            </a:endParaRPr>
          </a:p>
        </p:txBody>
      </p:sp>
      <p:sp>
        <p:nvSpPr>
          <p:cNvPr id="13" name="Titel 1">
            <a:extLst>
              <a:ext uri="{FF2B5EF4-FFF2-40B4-BE49-F238E27FC236}">
                <a16:creationId xmlns:a16="http://schemas.microsoft.com/office/drawing/2014/main" id="{E65A767E-D47F-8F4C-981A-98589FE50B1A}"/>
              </a:ext>
            </a:extLst>
          </p:cNvPr>
          <p:cNvSpPr txBox="1">
            <a:spLocks/>
          </p:cNvSpPr>
          <p:nvPr/>
        </p:nvSpPr>
        <p:spPr>
          <a:xfrm>
            <a:off x="696000" y="458909"/>
            <a:ext cx="11088000" cy="649296"/>
          </a:xfrm>
          <a:prstGeom prst="rect">
            <a:avLst/>
          </a:prstGeom>
        </p:spPr>
        <p:txBody>
          <a:bodyPr vert="horz" lIns="0" tIns="45720" rIns="91440" bIns="45720" rtlCol="0" anchor="t" anchorCtr="0">
            <a:noAutofit/>
          </a:bodyPr>
          <a:lst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a:lstStyle>
          <a:p>
            <a:pPr algn="ctr"/>
            <a:r>
              <a:rPr lang="en-US" dirty="0">
                <a:solidFill>
                  <a:srgbClr val="3264C8"/>
                </a:solidFill>
              </a:rPr>
              <a:t>Spreadsheets are essential to business but are a </a:t>
            </a:r>
          </a:p>
          <a:p>
            <a:pPr algn="ctr"/>
            <a:r>
              <a:rPr lang="en-US" dirty="0">
                <a:solidFill>
                  <a:srgbClr val="3264C8"/>
                </a:solidFill>
              </a:rPr>
              <a:t>source of error, risk, and loss</a:t>
            </a:r>
            <a:endParaRPr lang="de-CH" dirty="0">
              <a:solidFill>
                <a:srgbClr val="3264C8"/>
              </a:solidFill>
            </a:endParaRPr>
          </a:p>
        </p:txBody>
      </p:sp>
    </p:spTree>
    <p:extLst>
      <p:ext uri="{BB962C8B-B14F-4D97-AF65-F5344CB8AC3E}">
        <p14:creationId xmlns:p14="http://schemas.microsoft.com/office/powerpoint/2010/main" val="859470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26C6ECE-9D93-DB4A-AB3F-E35263321AD0}"/>
              </a:ext>
            </a:extLst>
          </p:cNvPr>
          <p:cNvSpPr/>
          <p:nvPr/>
        </p:nvSpPr>
        <p:spPr>
          <a:xfrm>
            <a:off x="-21684" y="6289807"/>
            <a:ext cx="12192418" cy="561056"/>
          </a:xfrm>
          <a:prstGeom prst="rect">
            <a:avLst/>
          </a:prstGeom>
          <a:solidFill>
            <a:schemeClr val="bg1">
              <a:lumMod val="95000"/>
              <a:alpha val="46142"/>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5" name="Rectangle 4">
            <a:extLst>
              <a:ext uri="{FF2B5EF4-FFF2-40B4-BE49-F238E27FC236}">
                <a16:creationId xmlns:a16="http://schemas.microsoft.com/office/drawing/2014/main" id="{8E8F65B7-79C5-6341-A50E-726487F2B82D}"/>
              </a:ext>
            </a:extLst>
          </p:cNvPr>
          <p:cNvSpPr/>
          <p:nvPr/>
        </p:nvSpPr>
        <p:spPr>
          <a:xfrm>
            <a:off x="5304000" y="6377169"/>
            <a:ext cx="5112000" cy="507831"/>
          </a:xfrm>
          <a:prstGeom prst="rect">
            <a:avLst/>
          </a:prstGeom>
        </p:spPr>
        <p:txBody>
          <a:bodyPr wrap="square">
            <a:spAutoFit/>
          </a:bodyPr>
          <a:lstStyle/>
          <a:p>
            <a:r>
              <a:rPr lang="en-US" sz="900" dirty="0">
                <a:solidFill>
                  <a:schemeClr val="tx1">
                    <a:lumMod val="65000"/>
                    <a:lumOff val="35000"/>
                  </a:schemeClr>
                </a:solidFill>
              </a:rPr>
              <a:t>[4] https://www.forbes.com/sites/salesforce/2014/09/13/sorry-spreadsheet-errors</a:t>
            </a:r>
          </a:p>
          <a:p>
            <a:r>
              <a:rPr lang="en-US" sz="900" dirty="0">
                <a:solidFill>
                  <a:schemeClr val="tx1">
                    <a:lumMod val="65000"/>
                    <a:lumOff val="35000"/>
                  </a:schemeClr>
                </a:solidFill>
              </a:rPr>
              <a:t>[5] https://www.nytimes.com/2003/10/30/business/fannie-mae-corrects-mistakes-in-results.html</a:t>
            </a:r>
          </a:p>
          <a:p>
            <a:endParaRPr lang="en-US" sz="900" dirty="0">
              <a:solidFill>
                <a:schemeClr val="tx1">
                  <a:lumMod val="65000"/>
                  <a:lumOff val="35000"/>
                </a:schemeClr>
              </a:solidFill>
            </a:endParaRPr>
          </a:p>
        </p:txBody>
      </p:sp>
      <p:sp>
        <p:nvSpPr>
          <p:cNvPr id="25" name="Rectangle 24">
            <a:extLst>
              <a:ext uri="{FF2B5EF4-FFF2-40B4-BE49-F238E27FC236}">
                <a16:creationId xmlns:a16="http://schemas.microsoft.com/office/drawing/2014/main" id="{4C71E542-97E0-B048-A039-C898D3ED3167}"/>
              </a:ext>
            </a:extLst>
          </p:cNvPr>
          <p:cNvSpPr/>
          <p:nvPr/>
        </p:nvSpPr>
        <p:spPr>
          <a:xfrm>
            <a:off x="373158" y="6307689"/>
            <a:ext cx="4714842" cy="507831"/>
          </a:xfrm>
          <a:prstGeom prst="rect">
            <a:avLst/>
          </a:prstGeom>
        </p:spPr>
        <p:txBody>
          <a:bodyPr wrap="square">
            <a:spAutoFit/>
          </a:bodyPr>
          <a:lstStyle/>
          <a:p>
            <a:r>
              <a:rPr lang="en-US" sz="900" dirty="0">
                <a:solidFill>
                  <a:schemeClr val="tx1">
                    <a:lumMod val="65000"/>
                    <a:lumOff val="35000"/>
                  </a:schemeClr>
                </a:solidFill>
              </a:rPr>
              <a:t>[1] https://www.cio.com/article/2438188/eight-of-the-worst-spreadsheet-blunders.html</a:t>
            </a:r>
          </a:p>
          <a:p>
            <a:r>
              <a:rPr lang="en-US" sz="900" dirty="0">
                <a:solidFill>
                  <a:schemeClr val="tx1">
                    <a:lumMod val="65000"/>
                    <a:lumOff val="35000"/>
                  </a:schemeClr>
                </a:solidFill>
              </a:rPr>
              <a:t>[2] https://www.businessinsider.com/excel-partly-to-blame-for-trading-loss-2013-2</a:t>
            </a:r>
          </a:p>
          <a:p>
            <a:r>
              <a:rPr lang="en-US" sz="900" dirty="0">
                <a:solidFill>
                  <a:schemeClr val="tx1">
                    <a:lumMod val="65000"/>
                    <a:lumOff val="35000"/>
                  </a:schemeClr>
                </a:solidFill>
              </a:rPr>
              <a:t>[3] https://blog.trginternational.com/7-worst-financial-fiascos-caused-by-excel-errors</a:t>
            </a:r>
          </a:p>
        </p:txBody>
      </p:sp>
      <p:sp>
        <p:nvSpPr>
          <p:cNvPr id="27" name="Line">
            <a:extLst>
              <a:ext uri="{FF2B5EF4-FFF2-40B4-BE49-F238E27FC236}">
                <a16:creationId xmlns:a16="http://schemas.microsoft.com/office/drawing/2014/main" id="{B3BC986A-E080-2B43-B90C-1DA465F8E2A6}"/>
              </a:ext>
            </a:extLst>
          </p:cNvPr>
          <p:cNvSpPr/>
          <p:nvPr/>
        </p:nvSpPr>
        <p:spPr>
          <a:xfrm>
            <a:off x="-21683" y="6237000"/>
            <a:ext cx="12192418" cy="0"/>
          </a:xfrm>
          <a:prstGeom prst="line">
            <a:avLst/>
          </a:prstGeom>
          <a:ln w="12700">
            <a:solidFill>
              <a:srgbClr val="A7A7A7"/>
            </a:solidFill>
          </a:ln>
        </p:spPr>
        <p:txBody>
          <a:bodyPr lIns="45719" rIns="45719"/>
          <a:lstStyle/>
          <a:p>
            <a:endParaRPr lang="en-US" dirty="0"/>
          </a:p>
        </p:txBody>
      </p:sp>
      <p:sp>
        <p:nvSpPr>
          <p:cNvPr id="29" name="Titel 1">
            <a:extLst>
              <a:ext uri="{FF2B5EF4-FFF2-40B4-BE49-F238E27FC236}">
                <a16:creationId xmlns:a16="http://schemas.microsoft.com/office/drawing/2014/main" id="{11FE23A0-043A-554A-8ED3-9928BAC60776}"/>
              </a:ext>
            </a:extLst>
          </p:cNvPr>
          <p:cNvSpPr txBox="1">
            <a:spLocks/>
          </p:cNvSpPr>
          <p:nvPr/>
        </p:nvSpPr>
        <p:spPr>
          <a:xfrm>
            <a:off x="696000" y="458909"/>
            <a:ext cx="11088000" cy="649296"/>
          </a:xfrm>
          <a:prstGeom prst="rect">
            <a:avLst/>
          </a:prstGeom>
        </p:spPr>
        <p:txBody>
          <a:bodyPr vert="horz" lIns="0" tIns="45720" rIns="91440" bIns="45720" rtlCol="0" anchor="t" anchorCtr="0">
            <a:noAutofit/>
          </a:bodyPr>
          <a:lst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a:lstStyle>
          <a:p>
            <a:pPr algn="ctr"/>
            <a:r>
              <a:rPr lang="en-US" dirty="0">
                <a:solidFill>
                  <a:srgbClr val="3264C8"/>
                </a:solidFill>
              </a:rPr>
              <a:t>Spreadsheets are essential to business but are a </a:t>
            </a:r>
          </a:p>
          <a:p>
            <a:pPr algn="ctr"/>
            <a:r>
              <a:rPr lang="en-US" dirty="0">
                <a:solidFill>
                  <a:srgbClr val="3264C8"/>
                </a:solidFill>
              </a:rPr>
              <a:t>source of error, risk, and loss</a:t>
            </a:r>
            <a:endParaRPr lang="de-CH" dirty="0">
              <a:solidFill>
                <a:srgbClr val="3264C8"/>
              </a:solidFill>
            </a:endParaRPr>
          </a:p>
        </p:txBody>
      </p:sp>
      <p:sp>
        <p:nvSpPr>
          <p:cNvPr id="30" name="TextBox 29">
            <a:extLst>
              <a:ext uri="{FF2B5EF4-FFF2-40B4-BE49-F238E27FC236}">
                <a16:creationId xmlns:a16="http://schemas.microsoft.com/office/drawing/2014/main" id="{C2EF331B-8846-4943-8EE2-FA6AEE5DE6D1}"/>
              </a:ext>
            </a:extLst>
          </p:cNvPr>
          <p:cNvSpPr txBox="1"/>
          <p:nvPr/>
        </p:nvSpPr>
        <p:spPr>
          <a:xfrm>
            <a:off x="5063746" y="4870669"/>
            <a:ext cx="6216254" cy="646331"/>
          </a:xfrm>
          <a:prstGeom prst="rect">
            <a:avLst/>
          </a:prstGeom>
          <a:noFill/>
        </p:spPr>
        <p:txBody>
          <a:bodyPr wrap="square" rtlCol="0">
            <a:spAutoFit/>
          </a:bodyPr>
          <a:lstStyle/>
          <a:p>
            <a:r>
              <a:rPr lang="en-US" sz="1200" b="1" dirty="0"/>
              <a:t>$ 1 Billion loss:  </a:t>
            </a:r>
            <a:r>
              <a:rPr lang="en-US" sz="1200" dirty="0">
                <a:solidFill>
                  <a:schemeClr val="tx1">
                    <a:lumMod val="65000"/>
                    <a:lumOff val="35000"/>
                  </a:schemeClr>
                </a:solidFill>
              </a:rPr>
              <a:t>A </a:t>
            </a:r>
            <a:r>
              <a:rPr lang="en-US" sz="1200" b="1" i="1" dirty="0">
                <a:solidFill>
                  <a:schemeClr val="tx1">
                    <a:lumMod val="65000"/>
                    <a:lumOff val="35000"/>
                  </a:schemeClr>
                </a:solidFill>
              </a:rPr>
              <a:t>manual spreadsheet error at Fannie Mae </a:t>
            </a:r>
            <a:r>
              <a:rPr lang="en-US" sz="1200" dirty="0">
                <a:solidFill>
                  <a:schemeClr val="tx1">
                    <a:lumMod val="65000"/>
                    <a:lumOff val="35000"/>
                  </a:schemeClr>
                </a:solidFill>
              </a:rPr>
              <a:t>cost the company in excess of $1 billion, causing the share price to fall from $73.10 to $2.25 after the error was announced publicly. [5]</a:t>
            </a:r>
          </a:p>
        </p:txBody>
      </p:sp>
      <p:pic>
        <p:nvPicPr>
          <p:cNvPr id="3074" name="Picture 2" descr="CSRWire - JPMorgan Chase &amp; Co.">
            <a:extLst>
              <a:ext uri="{FF2B5EF4-FFF2-40B4-BE49-F238E27FC236}">
                <a16:creationId xmlns:a16="http://schemas.microsoft.com/office/drawing/2014/main" id="{9CB62318-CEF1-AB43-A7D1-F5D47D1FC7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0000" y="1913827"/>
            <a:ext cx="3622350" cy="991380"/>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5A42C1BD-42EC-BA46-A278-25EDCB94F132}"/>
              </a:ext>
            </a:extLst>
          </p:cNvPr>
          <p:cNvSpPr txBox="1"/>
          <p:nvPr/>
        </p:nvSpPr>
        <p:spPr>
          <a:xfrm>
            <a:off x="5088000" y="1717019"/>
            <a:ext cx="6336000" cy="1384995"/>
          </a:xfrm>
          <a:prstGeom prst="rect">
            <a:avLst/>
          </a:prstGeom>
          <a:noFill/>
        </p:spPr>
        <p:txBody>
          <a:bodyPr wrap="square" rtlCol="0">
            <a:spAutoFit/>
          </a:bodyPr>
          <a:lstStyle/>
          <a:p>
            <a:r>
              <a:rPr lang="en-US" sz="1200" b="1" dirty="0"/>
              <a:t>$6.4 Billion loss:  </a:t>
            </a:r>
            <a:r>
              <a:rPr lang="en-US" sz="1200" dirty="0">
                <a:solidFill>
                  <a:schemeClr val="tx1">
                    <a:lumMod val="65000"/>
                    <a:lumOff val="35000"/>
                  </a:schemeClr>
                </a:solidFill>
              </a:rPr>
              <a:t>“The London Whale,” the name given to a </a:t>
            </a:r>
            <a:r>
              <a:rPr lang="en-US" sz="1200" b="1" dirty="0">
                <a:solidFill>
                  <a:schemeClr val="tx1">
                    <a:lumMod val="65000"/>
                    <a:lumOff val="35000"/>
                  </a:schemeClr>
                </a:solidFill>
              </a:rPr>
              <a:t>JP Morgan </a:t>
            </a:r>
            <a:r>
              <a:rPr lang="en-US" sz="1200" dirty="0">
                <a:solidFill>
                  <a:schemeClr val="tx1">
                    <a:lumMod val="65000"/>
                    <a:lumOff val="35000"/>
                  </a:schemeClr>
                </a:solidFill>
              </a:rPr>
              <a:t>trading operation in London by its counterparties because of the outsized bets it was making. In the wake of a discovery of the large losses racked up by “the Whale,” JP Morgan launched an internal investigation into how it happened. One of the key points that came out of the internal investigation was the role of desktop spreadsheets in creating the mess. “The Model Review Group noted that the </a:t>
            </a:r>
            <a:r>
              <a:rPr lang="en-US" sz="1200" b="1" i="1" dirty="0">
                <a:solidFill>
                  <a:schemeClr val="tx1">
                    <a:lumMod val="65000"/>
                    <a:lumOff val="35000"/>
                  </a:schemeClr>
                </a:solidFill>
              </a:rPr>
              <a:t>Value at Risk computation was done on spreadsheets using a manual process and it was therefore ‘error prone’ ”  </a:t>
            </a:r>
            <a:r>
              <a:rPr lang="en-US" sz="1200" dirty="0">
                <a:solidFill>
                  <a:schemeClr val="tx1">
                    <a:lumMod val="65000"/>
                    <a:lumOff val="35000"/>
                  </a:schemeClr>
                </a:solidFill>
              </a:rPr>
              <a:t>[1,2,3,4]</a:t>
            </a:r>
          </a:p>
        </p:txBody>
      </p:sp>
      <p:pic>
        <p:nvPicPr>
          <p:cNvPr id="15" name="Picture 14" descr="Logo, company name&#10;&#10;Description automatically generated">
            <a:extLst>
              <a:ext uri="{FF2B5EF4-FFF2-40B4-BE49-F238E27FC236}">
                <a16:creationId xmlns:a16="http://schemas.microsoft.com/office/drawing/2014/main" id="{010C3095-338B-8A4D-BDD5-A50D937158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3720" y="3543745"/>
            <a:ext cx="2314900" cy="738958"/>
          </a:xfrm>
          <a:prstGeom prst="rect">
            <a:avLst/>
          </a:prstGeom>
        </p:spPr>
      </p:pic>
      <p:sp>
        <p:nvSpPr>
          <p:cNvPr id="8" name="TextBox 7">
            <a:extLst>
              <a:ext uri="{FF2B5EF4-FFF2-40B4-BE49-F238E27FC236}">
                <a16:creationId xmlns:a16="http://schemas.microsoft.com/office/drawing/2014/main" id="{663B77F3-5B8B-5E41-B2E2-2B23577B6424}"/>
              </a:ext>
            </a:extLst>
          </p:cNvPr>
          <p:cNvSpPr txBox="1"/>
          <p:nvPr/>
        </p:nvSpPr>
        <p:spPr>
          <a:xfrm>
            <a:off x="5063746" y="3588353"/>
            <a:ext cx="6216254" cy="830997"/>
          </a:xfrm>
          <a:prstGeom prst="rect">
            <a:avLst/>
          </a:prstGeom>
          <a:noFill/>
        </p:spPr>
        <p:txBody>
          <a:bodyPr wrap="square" rtlCol="0">
            <a:spAutoFit/>
          </a:bodyPr>
          <a:lstStyle/>
          <a:p>
            <a:r>
              <a:rPr lang="en-US" sz="1200" b="1" dirty="0"/>
              <a:t>$2.6 Billion loss: </a:t>
            </a:r>
            <a:r>
              <a:rPr lang="en-US" sz="1200" dirty="0">
                <a:solidFill>
                  <a:schemeClr val="tx1">
                    <a:lumMod val="65000"/>
                    <a:lumOff val="35000"/>
                  </a:schemeClr>
                </a:solidFill>
              </a:rPr>
              <a:t>An accountant at the </a:t>
            </a:r>
            <a:r>
              <a:rPr lang="en-US" sz="1200" b="1" dirty="0">
                <a:solidFill>
                  <a:schemeClr val="tx1">
                    <a:lumMod val="65000"/>
                    <a:lumOff val="35000"/>
                  </a:schemeClr>
                </a:solidFill>
              </a:rPr>
              <a:t>Fidelity Investments’ Magellan mutual fund </a:t>
            </a:r>
            <a:r>
              <a:rPr lang="en-US" sz="1200" b="1" i="1" dirty="0">
                <a:solidFill>
                  <a:schemeClr val="tx1">
                    <a:lumMod val="65000"/>
                    <a:lumOff val="35000"/>
                  </a:schemeClr>
                </a:solidFill>
              </a:rPr>
              <a:t>omitted a minus (-) sign in a spreadsheet </a:t>
            </a:r>
            <a:r>
              <a:rPr lang="en-US" sz="1200" dirty="0">
                <a:solidFill>
                  <a:schemeClr val="tx1">
                    <a:lumMod val="65000"/>
                    <a:lumOff val="35000"/>
                  </a:schemeClr>
                </a:solidFill>
              </a:rPr>
              <a:t>and turned a US$ 1.3bn net capital loss into a US $1.3bn gain. This $2.6 bn error required the company to withdraw its promised year-end distribution of $4.32 per share. [1, 3]</a:t>
            </a:r>
          </a:p>
        </p:txBody>
      </p:sp>
      <p:pic>
        <p:nvPicPr>
          <p:cNvPr id="32" name="Picture 31" descr="Shape, logo&#10;&#10;Description automatically generated">
            <a:extLst>
              <a:ext uri="{FF2B5EF4-FFF2-40B4-BE49-F238E27FC236}">
                <a16:creationId xmlns:a16="http://schemas.microsoft.com/office/drawing/2014/main" id="{CB26AC3F-2902-EE49-A852-E1DD3BED23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3720" y="4774189"/>
            <a:ext cx="2664000" cy="733452"/>
          </a:xfrm>
          <a:prstGeom prst="rect">
            <a:avLst/>
          </a:prstGeom>
        </p:spPr>
      </p:pic>
      <p:sp>
        <p:nvSpPr>
          <p:cNvPr id="37" name="Line">
            <a:extLst>
              <a:ext uri="{FF2B5EF4-FFF2-40B4-BE49-F238E27FC236}">
                <a16:creationId xmlns:a16="http://schemas.microsoft.com/office/drawing/2014/main" id="{645CC424-BC2F-C74E-86D7-906D3F2DF125}"/>
              </a:ext>
            </a:extLst>
          </p:cNvPr>
          <p:cNvSpPr/>
          <p:nvPr/>
        </p:nvSpPr>
        <p:spPr>
          <a:xfrm>
            <a:off x="-21684" y="1139836"/>
            <a:ext cx="12192418" cy="0"/>
          </a:xfrm>
          <a:prstGeom prst="line">
            <a:avLst/>
          </a:prstGeom>
          <a:ln w="12700">
            <a:solidFill>
              <a:srgbClr val="A7A7A7"/>
            </a:solidFill>
          </a:ln>
        </p:spPr>
        <p:txBody>
          <a:bodyPr lIns="45719" rIns="45719"/>
          <a:lstStyle/>
          <a:p>
            <a:endParaRPr lang="en-US" dirty="0"/>
          </a:p>
        </p:txBody>
      </p:sp>
      <p:sp>
        <p:nvSpPr>
          <p:cNvPr id="17" name="Titel 1">
            <a:extLst>
              <a:ext uri="{FF2B5EF4-FFF2-40B4-BE49-F238E27FC236}">
                <a16:creationId xmlns:a16="http://schemas.microsoft.com/office/drawing/2014/main" id="{0FDBD2F4-C9C9-F843-B603-D6F57BF5BF16}"/>
              </a:ext>
            </a:extLst>
          </p:cNvPr>
          <p:cNvSpPr>
            <a:spLocks noGrp="1"/>
          </p:cNvSpPr>
          <p:nvPr>
            <p:ph type="title"/>
          </p:nvPr>
        </p:nvSpPr>
        <p:spPr>
          <a:xfrm>
            <a:off x="2207999" y="45000"/>
            <a:ext cx="7848001" cy="390068"/>
          </a:xfrm>
        </p:spPr>
        <p:txBody>
          <a:bodyPr/>
          <a:lstStyle/>
          <a:p>
            <a:pPr algn="ctr"/>
            <a:r>
              <a:rPr lang="en-US" dirty="0">
                <a:solidFill>
                  <a:schemeClr val="bg1">
                    <a:lumMod val="65000"/>
                  </a:schemeClr>
                </a:solidFill>
              </a:rPr>
              <a:t>Problem Statement</a:t>
            </a:r>
            <a:endParaRPr lang="de-CH" dirty="0">
              <a:solidFill>
                <a:srgbClr val="3264C8"/>
              </a:solidFill>
            </a:endParaRPr>
          </a:p>
        </p:txBody>
      </p:sp>
    </p:spTree>
    <p:extLst>
      <p:ext uri="{BB962C8B-B14F-4D97-AF65-F5344CB8AC3E}">
        <p14:creationId xmlns:p14="http://schemas.microsoft.com/office/powerpoint/2010/main" val="26448438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hteck 15">
            <a:extLst>
              <a:ext uri="{FF2B5EF4-FFF2-40B4-BE49-F238E27FC236}">
                <a16:creationId xmlns:a16="http://schemas.microsoft.com/office/drawing/2014/main" id="{CAE38A44-B5E8-4DAB-8EFD-45E47FC569DF}"/>
              </a:ext>
            </a:extLst>
          </p:cNvPr>
          <p:cNvSpPr/>
          <p:nvPr/>
        </p:nvSpPr>
        <p:spPr>
          <a:xfrm>
            <a:off x="840000" y="1701000"/>
            <a:ext cx="2160000" cy="12240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ctr">
              <a:lnSpc>
                <a:spcPct val="90000"/>
              </a:lnSpc>
              <a:spcBef>
                <a:spcPts val="300"/>
              </a:spcBef>
              <a:spcAft>
                <a:spcPts val="300"/>
              </a:spcAft>
              <a:buClr>
                <a:srgbClr val="003399"/>
              </a:buClr>
            </a:pPr>
            <a:r>
              <a:rPr lang="en-US" sz="1400" b="1" dirty="0">
                <a:solidFill>
                  <a:schemeClr val="tx1"/>
                </a:solidFill>
              </a:rPr>
              <a:t> </a:t>
            </a:r>
            <a:r>
              <a:rPr lang="en-US" sz="1600" b="1" i="1" dirty="0">
                <a:solidFill>
                  <a:schemeClr val="tx1"/>
                </a:solidFill>
              </a:rPr>
              <a:t>Unsafe</a:t>
            </a:r>
            <a:endParaRPr lang="en-US" sz="1600" b="1" dirty="0">
              <a:solidFill>
                <a:schemeClr val="tx1"/>
              </a:solidFill>
            </a:endParaRPr>
          </a:p>
          <a:p>
            <a:pPr algn="ctr">
              <a:lnSpc>
                <a:spcPct val="90000"/>
              </a:lnSpc>
              <a:spcBef>
                <a:spcPts val="300"/>
              </a:spcBef>
              <a:spcAft>
                <a:spcPts val="300"/>
              </a:spcAft>
              <a:buClr>
                <a:srgbClr val="003399"/>
              </a:buClr>
            </a:pPr>
            <a:r>
              <a:rPr lang="en-US" sz="1400" b="1" dirty="0">
                <a:solidFill>
                  <a:schemeClr val="tx1">
                    <a:lumMod val="50000"/>
                    <a:lumOff val="50000"/>
                  </a:schemeClr>
                </a:solidFill>
              </a:rPr>
              <a:t>Excel Macros</a:t>
            </a:r>
          </a:p>
          <a:p>
            <a:pPr algn="ctr">
              <a:lnSpc>
                <a:spcPct val="90000"/>
              </a:lnSpc>
              <a:spcBef>
                <a:spcPts val="300"/>
              </a:spcBef>
              <a:spcAft>
                <a:spcPts val="300"/>
              </a:spcAft>
              <a:buClr>
                <a:srgbClr val="003399"/>
              </a:buClr>
            </a:pPr>
            <a:r>
              <a:rPr lang="en-US" sz="1000" dirty="0">
                <a:solidFill>
                  <a:schemeClr val="tx1">
                    <a:lumMod val="50000"/>
                    <a:lumOff val="50000"/>
                  </a:schemeClr>
                </a:solidFill>
              </a:rPr>
              <a:t>(Visual Basic)</a:t>
            </a:r>
          </a:p>
        </p:txBody>
      </p:sp>
      <p:sp>
        <p:nvSpPr>
          <p:cNvPr id="17" name="Rechteck 16">
            <a:extLst>
              <a:ext uri="{FF2B5EF4-FFF2-40B4-BE49-F238E27FC236}">
                <a16:creationId xmlns:a16="http://schemas.microsoft.com/office/drawing/2014/main" id="{83C0270E-C324-4163-A656-16F320E1823A}"/>
              </a:ext>
            </a:extLst>
          </p:cNvPr>
          <p:cNvSpPr/>
          <p:nvPr/>
        </p:nvSpPr>
        <p:spPr>
          <a:xfrm>
            <a:off x="840000" y="3213000"/>
            <a:ext cx="2160000" cy="16560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ctr">
              <a:lnSpc>
                <a:spcPct val="90000"/>
              </a:lnSpc>
              <a:spcBef>
                <a:spcPts val="300"/>
              </a:spcBef>
              <a:spcAft>
                <a:spcPts val="300"/>
              </a:spcAft>
              <a:buClr>
                <a:srgbClr val="003399"/>
              </a:buClr>
            </a:pPr>
            <a:br>
              <a:rPr lang="en-US" sz="1400" b="1" dirty="0">
                <a:solidFill>
                  <a:schemeClr val="tx1"/>
                </a:solidFill>
              </a:rPr>
            </a:br>
            <a:r>
              <a:rPr lang="en-US" sz="1600" b="1" i="1" dirty="0">
                <a:solidFill>
                  <a:schemeClr val="tx1"/>
                </a:solidFill>
              </a:rPr>
              <a:t>Complex</a:t>
            </a:r>
            <a:endParaRPr lang="en-US" sz="1600" b="1" dirty="0">
              <a:solidFill>
                <a:schemeClr val="tx1"/>
              </a:solidFill>
            </a:endParaRPr>
          </a:p>
          <a:p>
            <a:pPr algn="ctr">
              <a:lnSpc>
                <a:spcPct val="90000"/>
              </a:lnSpc>
              <a:spcBef>
                <a:spcPts val="300"/>
              </a:spcBef>
              <a:spcAft>
                <a:spcPts val="300"/>
              </a:spcAft>
              <a:buClr>
                <a:srgbClr val="003399"/>
              </a:buClr>
            </a:pPr>
            <a:r>
              <a:rPr lang="en-US" sz="1400" b="1" dirty="0">
                <a:solidFill>
                  <a:schemeClr val="tx1">
                    <a:lumMod val="50000"/>
                    <a:lumOff val="50000"/>
                  </a:schemeClr>
                </a:solidFill>
              </a:rPr>
              <a:t>Programming </a:t>
            </a:r>
          </a:p>
          <a:p>
            <a:pPr algn="ctr">
              <a:lnSpc>
                <a:spcPct val="90000"/>
              </a:lnSpc>
              <a:spcBef>
                <a:spcPts val="300"/>
              </a:spcBef>
              <a:spcAft>
                <a:spcPts val="300"/>
              </a:spcAft>
              <a:buClr>
                <a:srgbClr val="003399"/>
              </a:buClr>
            </a:pPr>
            <a:r>
              <a:rPr lang="en-US" sz="1000" dirty="0">
                <a:solidFill>
                  <a:schemeClr val="tx1">
                    <a:lumMod val="50000"/>
                    <a:lumOff val="50000"/>
                  </a:schemeClr>
                </a:solidFill>
              </a:rPr>
              <a:t>(Python, R,  SAS etc.)</a:t>
            </a:r>
          </a:p>
        </p:txBody>
      </p:sp>
      <p:sp>
        <p:nvSpPr>
          <p:cNvPr id="18" name="Rechteck 17">
            <a:extLst>
              <a:ext uri="{FF2B5EF4-FFF2-40B4-BE49-F238E27FC236}">
                <a16:creationId xmlns:a16="http://schemas.microsoft.com/office/drawing/2014/main" id="{5DDC13B4-C454-46AB-85A5-096651790B39}"/>
              </a:ext>
            </a:extLst>
          </p:cNvPr>
          <p:cNvSpPr/>
          <p:nvPr/>
        </p:nvSpPr>
        <p:spPr>
          <a:xfrm>
            <a:off x="840000" y="5157000"/>
            <a:ext cx="2160000" cy="14400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nchorCtr="0"/>
          <a:lstStyle/>
          <a:p>
            <a:pPr algn="ctr">
              <a:lnSpc>
                <a:spcPct val="90000"/>
              </a:lnSpc>
              <a:spcBef>
                <a:spcPts val="300"/>
              </a:spcBef>
              <a:spcAft>
                <a:spcPts val="300"/>
              </a:spcAft>
              <a:buClr>
                <a:srgbClr val="003399"/>
              </a:buClr>
            </a:pPr>
            <a:r>
              <a:rPr lang="en-US" sz="1600" b="1" i="1" dirty="0">
                <a:solidFill>
                  <a:schemeClr val="tx1"/>
                </a:solidFill>
              </a:rPr>
              <a:t>Expensive</a:t>
            </a:r>
            <a:endParaRPr lang="en-US" sz="1600" b="1" dirty="0">
              <a:solidFill>
                <a:schemeClr val="tx1"/>
              </a:solidFill>
            </a:endParaRPr>
          </a:p>
          <a:p>
            <a:pPr algn="ctr">
              <a:lnSpc>
                <a:spcPct val="90000"/>
              </a:lnSpc>
              <a:spcBef>
                <a:spcPts val="300"/>
              </a:spcBef>
              <a:spcAft>
                <a:spcPts val="300"/>
              </a:spcAft>
              <a:buClr>
                <a:srgbClr val="003399"/>
              </a:buClr>
            </a:pPr>
            <a:r>
              <a:rPr lang="en-US" sz="1400" b="1" dirty="0">
                <a:solidFill>
                  <a:schemeClr val="tx1">
                    <a:lumMod val="50000"/>
                    <a:lumOff val="50000"/>
                  </a:schemeClr>
                </a:solidFill>
              </a:rPr>
              <a:t>Consultants</a:t>
            </a:r>
          </a:p>
        </p:txBody>
      </p:sp>
      <p:sp>
        <p:nvSpPr>
          <p:cNvPr id="19" name="Rechteck 18">
            <a:extLst>
              <a:ext uri="{FF2B5EF4-FFF2-40B4-BE49-F238E27FC236}">
                <a16:creationId xmlns:a16="http://schemas.microsoft.com/office/drawing/2014/main" id="{0F6F1041-4C09-427B-9A50-13718595F67D}"/>
              </a:ext>
            </a:extLst>
          </p:cNvPr>
          <p:cNvSpPr/>
          <p:nvPr/>
        </p:nvSpPr>
        <p:spPr>
          <a:xfrm>
            <a:off x="3144000" y="6309000"/>
            <a:ext cx="8208000" cy="2880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300"/>
              </a:spcBef>
              <a:spcAft>
                <a:spcPts val="300"/>
              </a:spcAft>
              <a:buClr>
                <a:srgbClr val="003399"/>
              </a:buClr>
            </a:pPr>
            <a:r>
              <a:rPr lang="en-US" sz="1400" b="1" dirty="0">
                <a:solidFill>
                  <a:schemeClr val="tx1"/>
                </a:solidFill>
              </a:rPr>
              <a:t>Solution is expensive with vendor lock-in and no long-term sustainability</a:t>
            </a:r>
          </a:p>
        </p:txBody>
      </p:sp>
      <p:sp>
        <p:nvSpPr>
          <p:cNvPr id="20" name="Rechteck 19">
            <a:extLst>
              <a:ext uri="{FF2B5EF4-FFF2-40B4-BE49-F238E27FC236}">
                <a16:creationId xmlns:a16="http://schemas.microsoft.com/office/drawing/2014/main" id="{36E1620E-CA03-4F44-AA56-896573CA9024}"/>
              </a:ext>
            </a:extLst>
          </p:cNvPr>
          <p:cNvSpPr/>
          <p:nvPr/>
        </p:nvSpPr>
        <p:spPr>
          <a:xfrm>
            <a:off x="3144000" y="4581000"/>
            <a:ext cx="8208000" cy="2880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300"/>
              </a:spcBef>
              <a:spcAft>
                <a:spcPts val="300"/>
              </a:spcAft>
              <a:buClr>
                <a:srgbClr val="003399"/>
              </a:buClr>
            </a:pPr>
            <a:r>
              <a:rPr lang="en-US" sz="1400" b="1" dirty="0">
                <a:solidFill>
                  <a:schemeClr val="tx1"/>
                </a:solidFill>
              </a:rPr>
              <a:t>Code difficult to create, comprehend, share, manage, maintain, or adapt</a:t>
            </a:r>
          </a:p>
        </p:txBody>
      </p:sp>
      <p:sp>
        <p:nvSpPr>
          <p:cNvPr id="21" name="Rechteck 20">
            <a:extLst>
              <a:ext uri="{FF2B5EF4-FFF2-40B4-BE49-F238E27FC236}">
                <a16:creationId xmlns:a16="http://schemas.microsoft.com/office/drawing/2014/main" id="{F72B769E-89DD-4884-9C9A-7E748EC5AE26}"/>
              </a:ext>
            </a:extLst>
          </p:cNvPr>
          <p:cNvSpPr/>
          <p:nvPr/>
        </p:nvSpPr>
        <p:spPr>
          <a:xfrm>
            <a:off x="3144000" y="2637000"/>
            <a:ext cx="8208000" cy="28800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300"/>
              </a:spcBef>
              <a:spcAft>
                <a:spcPts val="300"/>
              </a:spcAft>
              <a:buClr>
                <a:srgbClr val="003399"/>
              </a:buClr>
            </a:pPr>
            <a:r>
              <a:rPr lang="en-US" sz="1400" b="1" dirty="0">
                <a:solidFill>
                  <a:schemeClr val="tx1"/>
                </a:solidFill>
              </a:rPr>
              <a:t>Manual, opaque, un-auditable, poorly performing “code” with high risk for error</a:t>
            </a:r>
          </a:p>
        </p:txBody>
      </p:sp>
      <p:sp>
        <p:nvSpPr>
          <p:cNvPr id="22" name="Rechteck 21">
            <a:extLst>
              <a:ext uri="{FF2B5EF4-FFF2-40B4-BE49-F238E27FC236}">
                <a16:creationId xmlns:a16="http://schemas.microsoft.com/office/drawing/2014/main" id="{0BA41ED9-4CC3-4023-ADBF-5758259247C2}"/>
              </a:ext>
            </a:extLst>
          </p:cNvPr>
          <p:cNvSpPr/>
          <p:nvPr/>
        </p:nvSpPr>
        <p:spPr>
          <a:xfrm>
            <a:off x="3144000" y="1557000"/>
            <a:ext cx="7992000" cy="100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Only acceptable for simple, small, low-risk tasks</a:t>
            </a:r>
          </a:p>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Formulas are ‘hidden’ and opaque and not auditable. </a:t>
            </a:r>
          </a:p>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Macros are cumbersome and cryptic</a:t>
            </a:r>
          </a:p>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Performance extremely poor if working with large, real-world data sets.</a:t>
            </a:r>
          </a:p>
        </p:txBody>
      </p:sp>
      <p:sp>
        <p:nvSpPr>
          <p:cNvPr id="23" name="Rechteck 22">
            <a:extLst>
              <a:ext uri="{FF2B5EF4-FFF2-40B4-BE49-F238E27FC236}">
                <a16:creationId xmlns:a16="http://schemas.microsoft.com/office/drawing/2014/main" id="{25B275BA-B613-4C7D-A4AB-FF78182C226F}"/>
              </a:ext>
            </a:extLst>
          </p:cNvPr>
          <p:cNvSpPr/>
          <p:nvPr/>
        </p:nvSpPr>
        <p:spPr>
          <a:xfrm>
            <a:off x="3144000" y="3357000"/>
            <a:ext cx="7848000" cy="1152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Requires programming expertise and complex development environment</a:t>
            </a:r>
          </a:p>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Runs fast, but requires years of programming experience to program, debug and optimize.</a:t>
            </a:r>
          </a:p>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Others may have difficulties to understand what is written.</a:t>
            </a:r>
          </a:p>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Large, complex code with many functional details coded by hand.</a:t>
            </a:r>
          </a:p>
        </p:txBody>
      </p:sp>
      <p:sp>
        <p:nvSpPr>
          <p:cNvPr id="24" name="Rechteck 23">
            <a:extLst>
              <a:ext uri="{FF2B5EF4-FFF2-40B4-BE49-F238E27FC236}">
                <a16:creationId xmlns:a16="http://schemas.microsoft.com/office/drawing/2014/main" id="{7E493D41-9BB3-4C6B-B8E1-56B5D00FF627}"/>
              </a:ext>
            </a:extLst>
          </p:cNvPr>
          <p:cNvSpPr/>
          <p:nvPr/>
        </p:nvSpPr>
        <p:spPr>
          <a:xfrm>
            <a:off x="3144000" y="5229000"/>
            <a:ext cx="7344000" cy="100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Consultants are happy to solve specific point problems … for a fee.  </a:t>
            </a:r>
          </a:p>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Solutions can be decent, but if you need any changes, you will need to hire them again.</a:t>
            </a:r>
          </a:p>
          <a:p>
            <a:pPr marL="171450" indent="-171450">
              <a:spcBef>
                <a:spcPts val="200"/>
              </a:spcBef>
              <a:spcAft>
                <a:spcPts val="200"/>
              </a:spcAft>
              <a:buClr>
                <a:srgbClr val="003399"/>
              </a:buClr>
              <a:buFont typeface="Wingdings" panose="05000000000000000000" pitchFamily="2" charset="2"/>
              <a:buChar char="§"/>
            </a:pPr>
            <a:r>
              <a:rPr lang="en-US" sz="1400" dirty="0">
                <a:solidFill>
                  <a:schemeClr val="tx1"/>
                </a:solidFill>
              </a:rPr>
              <a:t>You end up depending on them, and you need to repeatedly convince management that the updates are worth the money.</a:t>
            </a:r>
          </a:p>
        </p:txBody>
      </p:sp>
      <p:sp>
        <p:nvSpPr>
          <p:cNvPr id="12" name="Titel 1">
            <a:extLst>
              <a:ext uri="{FF2B5EF4-FFF2-40B4-BE49-F238E27FC236}">
                <a16:creationId xmlns:a16="http://schemas.microsoft.com/office/drawing/2014/main" id="{B96D9E9B-8F83-3F46-B4C8-ADD9B9307782}"/>
              </a:ext>
            </a:extLst>
          </p:cNvPr>
          <p:cNvSpPr txBox="1">
            <a:spLocks/>
          </p:cNvSpPr>
          <p:nvPr/>
        </p:nvSpPr>
        <p:spPr>
          <a:xfrm>
            <a:off x="480000" y="513000"/>
            <a:ext cx="11232000" cy="684000"/>
          </a:xfrm>
          <a:prstGeom prst="rect">
            <a:avLst/>
          </a:prstGeom>
        </p:spPr>
        <p:txBody>
          <a:bodyPr vert="horz" lIns="0" tIns="45720" rIns="91440" bIns="45720" rtlCol="0" anchor="t" anchorCtr="0">
            <a:noAutofit/>
          </a:bodyPr>
          <a:lst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a:lstStyle>
          <a:p>
            <a:pPr algn="ctr"/>
            <a:r>
              <a:rPr lang="en-US" dirty="0">
                <a:solidFill>
                  <a:srgbClr val="3264C8"/>
                </a:solidFill>
              </a:rPr>
              <a:t>Current Spreadsheet Analytics Tools are </a:t>
            </a:r>
            <a:br>
              <a:rPr lang="en-US" dirty="0">
                <a:solidFill>
                  <a:srgbClr val="3264C8"/>
                </a:solidFill>
              </a:rPr>
            </a:br>
            <a:r>
              <a:rPr lang="en-US" dirty="0">
                <a:solidFill>
                  <a:srgbClr val="3264C8"/>
                </a:solidFill>
              </a:rPr>
              <a:t>Unsafe, Complex, and Expensive</a:t>
            </a:r>
            <a:endParaRPr lang="de-CH" dirty="0">
              <a:solidFill>
                <a:srgbClr val="3264C8"/>
              </a:solidFill>
            </a:endParaRPr>
          </a:p>
        </p:txBody>
      </p:sp>
      <p:sp>
        <p:nvSpPr>
          <p:cNvPr id="27" name="Line">
            <a:extLst>
              <a:ext uri="{FF2B5EF4-FFF2-40B4-BE49-F238E27FC236}">
                <a16:creationId xmlns:a16="http://schemas.microsoft.com/office/drawing/2014/main" id="{3BF4EF39-68BC-3748-ACDC-8A6F6F83CE63}"/>
              </a:ext>
            </a:extLst>
          </p:cNvPr>
          <p:cNvSpPr/>
          <p:nvPr/>
        </p:nvSpPr>
        <p:spPr>
          <a:xfrm>
            <a:off x="-21684" y="1269000"/>
            <a:ext cx="12192418" cy="0"/>
          </a:xfrm>
          <a:prstGeom prst="line">
            <a:avLst/>
          </a:prstGeom>
          <a:ln w="12700">
            <a:solidFill>
              <a:schemeClr val="bg1">
                <a:lumMod val="75000"/>
              </a:schemeClr>
            </a:solidFill>
          </a:ln>
        </p:spPr>
        <p:txBody>
          <a:bodyPr lIns="45719" rIns="45719"/>
          <a:lstStyle/>
          <a:p>
            <a:endParaRPr lang="en-US" dirty="0"/>
          </a:p>
        </p:txBody>
      </p:sp>
      <p:sp>
        <p:nvSpPr>
          <p:cNvPr id="26" name="Titel 1">
            <a:extLst>
              <a:ext uri="{FF2B5EF4-FFF2-40B4-BE49-F238E27FC236}">
                <a16:creationId xmlns:a16="http://schemas.microsoft.com/office/drawing/2014/main" id="{E5B81C65-1BB1-214A-B6F8-4E3DA2C47CBF}"/>
              </a:ext>
            </a:extLst>
          </p:cNvPr>
          <p:cNvSpPr>
            <a:spLocks noGrp="1"/>
          </p:cNvSpPr>
          <p:nvPr>
            <p:ph type="title"/>
          </p:nvPr>
        </p:nvSpPr>
        <p:spPr>
          <a:xfrm>
            <a:off x="2207999" y="45000"/>
            <a:ext cx="7848001" cy="390068"/>
          </a:xfrm>
        </p:spPr>
        <p:txBody>
          <a:bodyPr/>
          <a:lstStyle/>
          <a:p>
            <a:pPr algn="ctr"/>
            <a:r>
              <a:rPr lang="en-US" dirty="0">
                <a:solidFill>
                  <a:schemeClr val="bg1">
                    <a:lumMod val="65000"/>
                  </a:schemeClr>
                </a:solidFill>
              </a:rPr>
              <a:t>Problem Statement</a:t>
            </a:r>
            <a:endParaRPr lang="de-CH" dirty="0">
              <a:solidFill>
                <a:srgbClr val="3264C8"/>
              </a:solidFill>
            </a:endParaRPr>
          </a:p>
        </p:txBody>
      </p:sp>
    </p:spTree>
    <p:extLst>
      <p:ext uri="{BB962C8B-B14F-4D97-AF65-F5344CB8AC3E}">
        <p14:creationId xmlns:p14="http://schemas.microsoft.com/office/powerpoint/2010/main" val="18740867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107">
            <a:extLst>
              <a:ext uri="{FF2B5EF4-FFF2-40B4-BE49-F238E27FC236}">
                <a16:creationId xmlns:a16="http://schemas.microsoft.com/office/drawing/2014/main" id="{2D7572D2-4B2D-884D-BC33-43C1EA1AE337}"/>
              </a:ext>
            </a:extLst>
          </p:cNvPr>
          <p:cNvSpPr/>
          <p:nvPr/>
        </p:nvSpPr>
        <p:spPr>
          <a:xfrm>
            <a:off x="4152000" y="1197000"/>
            <a:ext cx="4479112" cy="1086236"/>
          </a:xfrm>
          <a:prstGeom prst="rect">
            <a:avLst/>
          </a:prstGeom>
          <a:solidFill>
            <a:schemeClr val="bg1">
              <a:lumMod val="95000"/>
              <a:alpha val="57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109" name="Rectangle 108">
            <a:extLst>
              <a:ext uri="{FF2B5EF4-FFF2-40B4-BE49-F238E27FC236}">
                <a16:creationId xmlns:a16="http://schemas.microsoft.com/office/drawing/2014/main" id="{090BB35B-FDEF-0B4B-A769-519C46369F64}"/>
              </a:ext>
            </a:extLst>
          </p:cNvPr>
          <p:cNvSpPr/>
          <p:nvPr/>
        </p:nvSpPr>
        <p:spPr>
          <a:xfrm>
            <a:off x="4367999" y="5741635"/>
            <a:ext cx="4697737" cy="967575"/>
          </a:xfrm>
          <a:prstGeom prst="rect">
            <a:avLst/>
          </a:prstGeom>
          <a:solidFill>
            <a:schemeClr val="bg1">
              <a:lumMod val="95000"/>
              <a:alpha val="57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287" name="Rechteck: abgerundete Ecken 14">
            <a:extLst>
              <a:ext uri="{FF2B5EF4-FFF2-40B4-BE49-F238E27FC236}">
                <a16:creationId xmlns:a16="http://schemas.microsoft.com/office/drawing/2014/main" id="{34DFA380-89E3-5E4B-88CA-296E5E2B95F4}"/>
              </a:ext>
            </a:extLst>
          </p:cNvPr>
          <p:cNvSpPr/>
          <p:nvPr/>
        </p:nvSpPr>
        <p:spPr>
          <a:xfrm>
            <a:off x="287999" y="2531713"/>
            <a:ext cx="11232000" cy="2703555"/>
          </a:xfrm>
          <a:prstGeom prst="roundRect">
            <a:avLst>
              <a:gd name="adj" fmla="val 11065"/>
            </a:avLst>
          </a:prstGeom>
          <a:gradFill flip="none" rotWithShape="1">
            <a:gsLst>
              <a:gs pos="0">
                <a:srgbClr val="1E3C78"/>
              </a:gs>
              <a:gs pos="100000">
                <a:srgbClr val="3264C8"/>
              </a:gs>
            </a:gsLst>
            <a:lin ang="5400000" scaled="1"/>
            <a:tileRect/>
          </a:gradFill>
          <a:ln w="12700">
            <a:miter lim="400000"/>
          </a:ln>
          <a:effectLst/>
        </p:spPr>
        <p:txBody>
          <a:bodyPr lIns="36000" tIns="36000" rIns="36000" bIns="36000" anchor="ctr"/>
          <a:lstStyle/>
          <a:p>
            <a:endParaRPr lang="en-US" dirty="0">
              <a:solidFill>
                <a:schemeClr val="tx1"/>
              </a:solidFill>
            </a:endParaRPr>
          </a:p>
        </p:txBody>
      </p:sp>
      <p:sp>
        <p:nvSpPr>
          <p:cNvPr id="2" name="Titel 1">
            <a:extLst>
              <a:ext uri="{FF2B5EF4-FFF2-40B4-BE49-F238E27FC236}">
                <a16:creationId xmlns:a16="http://schemas.microsoft.com/office/drawing/2014/main" id="{A164854C-5198-4628-AEAE-0950F1BC654B}"/>
              </a:ext>
            </a:extLst>
          </p:cNvPr>
          <p:cNvSpPr>
            <a:spLocks noGrp="1"/>
          </p:cNvSpPr>
          <p:nvPr>
            <p:ph type="title"/>
          </p:nvPr>
        </p:nvSpPr>
        <p:spPr>
          <a:xfrm>
            <a:off x="546945" y="495823"/>
            <a:ext cx="11232000" cy="341177"/>
          </a:xfrm>
        </p:spPr>
        <p:txBody>
          <a:bodyPr/>
          <a:lstStyle/>
          <a:p>
            <a:pPr algn="ctr"/>
            <a:r>
              <a:rPr lang="en-US" dirty="0">
                <a:solidFill>
                  <a:srgbClr val="3264C8"/>
                </a:solidFill>
              </a:rPr>
              <a:t>B4P Data Integration and Analytics Engine</a:t>
            </a:r>
            <a:endParaRPr lang="de-CH" dirty="0">
              <a:solidFill>
                <a:schemeClr val="bg1">
                  <a:lumMod val="50000"/>
                </a:schemeClr>
              </a:solidFill>
            </a:endParaRPr>
          </a:p>
        </p:txBody>
      </p:sp>
      <p:sp>
        <p:nvSpPr>
          <p:cNvPr id="161" name="Rectangle 79">
            <a:extLst>
              <a:ext uri="{FF2B5EF4-FFF2-40B4-BE49-F238E27FC236}">
                <a16:creationId xmlns:a16="http://schemas.microsoft.com/office/drawing/2014/main" id="{EE959F03-8282-D94F-B482-D68727801A53}"/>
              </a:ext>
            </a:extLst>
          </p:cNvPr>
          <p:cNvSpPr/>
          <p:nvPr/>
        </p:nvSpPr>
        <p:spPr>
          <a:xfrm>
            <a:off x="6771129" y="5954028"/>
            <a:ext cx="2117724" cy="523220"/>
          </a:xfrm>
          <a:prstGeom prst="rect">
            <a:avLst/>
          </a:prstGeom>
        </p:spPr>
        <p:txBody>
          <a:bodyPr wrap="square">
            <a:spAutoFit/>
          </a:bodyPr>
          <a:lstStyle/>
          <a:p>
            <a:r>
              <a:rPr lang="en-US" sz="1400" b="1" i="1" dirty="0">
                <a:solidFill>
                  <a:schemeClr val="tx1">
                    <a:lumMod val="75000"/>
                    <a:lumOff val="25000"/>
                  </a:schemeClr>
                </a:solidFill>
              </a:rPr>
              <a:t>Integrated analysis completed in seconds</a:t>
            </a:r>
            <a:endParaRPr lang="en-US" sz="1400" i="1" dirty="0">
              <a:solidFill>
                <a:schemeClr val="tx1">
                  <a:lumMod val="75000"/>
                  <a:lumOff val="25000"/>
                </a:schemeClr>
              </a:solidFill>
            </a:endParaRPr>
          </a:p>
        </p:txBody>
      </p:sp>
      <p:sp>
        <p:nvSpPr>
          <p:cNvPr id="162" name="Rechteck 48">
            <a:extLst>
              <a:ext uri="{FF2B5EF4-FFF2-40B4-BE49-F238E27FC236}">
                <a16:creationId xmlns:a16="http://schemas.microsoft.com/office/drawing/2014/main" id="{C02B1646-4056-5849-95A3-94652D6F000C}"/>
              </a:ext>
            </a:extLst>
          </p:cNvPr>
          <p:cNvSpPr/>
          <p:nvPr/>
        </p:nvSpPr>
        <p:spPr>
          <a:xfrm>
            <a:off x="1900461" y="3257921"/>
            <a:ext cx="864000" cy="369332"/>
          </a:xfrm>
          <a:prstGeom prst="rect">
            <a:avLst/>
          </a:prstGeom>
          <a:solidFill>
            <a:schemeClr val="bg1">
              <a:lumMod val="95000"/>
            </a:schemeClr>
          </a:solidFill>
          <a:ln w="9525">
            <a:solidFill>
              <a:srgbClr val="2850A0"/>
            </a:solidFill>
          </a:ln>
          <a:effectLst>
            <a:outerShdw blurRad="50800" dist="38100" dir="5640000" sx="108337" sy="108337"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rgbClr val="3264C8"/>
                </a:solidFill>
              </a:rPr>
              <a:t>Import</a:t>
            </a:r>
          </a:p>
        </p:txBody>
      </p:sp>
      <p:sp>
        <p:nvSpPr>
          <p:cNvPr id="163" name="Rechteck 49">
            <a:extLst>
              <a:ext uri="{FF2B5EF4-FFF2-40B4-BE49-F238E27FC236}">
                <a16:creationId xmlns:a16="http://schemas.microsoft.com/office/drawing/2014/main" id="{AF821C35-7DC3-A746-9765-044F67DE5DBD}"/>
              </a:ext>
            </a:extLst>
          </p:cNvPr>
          <p:cNvSpPr/>
          <p:nvPr/>
        </p:nvSpPr>
        <p:spPr>
          <a:xfrm>
            <a:off x="4204461" y="3250302"/>
            <a:ext cx="864000" cy="384570"/>
          </a:xfrm>
          <a:prstGeom prst="rect">
            <a:avLst/>
          </a:prstGeom>
          <a:solidFill>
            <a:schemeClr val="bg1">
              <a:lumMod val="95000"/>
            </a:schemeClr>
          </a:solidFill>
          <a:ln w="9525">
            <a:solidFill>
              <a:srgbClr val="2850A0"/>
            </a:solidFill>
          </a:ln>
          <a:effectLst>
            <a:outerShdw blurRad="50800" dist="38100" dir="5640000" sx="108337" sy="108337"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rgbClr val="3264C8"/>
                </a:solidFill>
              </a:rPr>
              <a:t>Validate</a:t>
            </a:r>
          </a:p>
        </p:txBody>
      </p:sp>
      <p:sp>
        <p:nvSpPr>
          <p:cNvPr id="164" name="Rechteck 50">
            <a:extLst>
              <a:ext uri="{FF2B5EF4-FFF2-40B4-BE49-F238E27FC236}">
                <a16:creationId xmlns:a16="http://schemas.microsoft.com/office/drawing/2014/main" id="{9946B06B-FFC7-0045-93CD-B5FE80873715}"/>
              </a:ext>
            </a:extLst>
          </p:cNvPr>
          <p:cNvSpPr/>
          <p:nvPr/>
        </p:nvSpPr>
        <p:spPr>
          <a:xfrm>
            <a:off x="7660461" y="3239617"/>
            <a:ext cx="864000" cy="405941"/>
          </a:xfrm>
          <a:prstGeom prst="rect">
            <a:avLst/>
          </a:prstGeom>
          <a:solidFill>
            <a:schemeClr val="bg1">
              <a:lumMod val="95000"/>
            </a:schemeClr>
          </a:solidFill>
          <a:ln w="9525">
            <a:solidFill>
              <a:srgbClr val="2850A0"/>
            </a:solidFill>
          </a:ln>
          <a:effectLst>
            <a:outerShdw blurRad="50800" dist="38100" dir="5640000" sx="108337" sy="108337"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rgbClr val="3264C8"/>
                </a:solidFill>
              </a:rPr>
              <a:t>Analyze</a:t>
            </a:r>
          </a:p>
        </p:txBody>
      </p:sp>
      <p:sp>
        <p:nvSpPr>
          <p:cNvPr id="165" name="Rechteck 51">
            <a:extLst>
              <a:ext uri="{FF2B5EF4-FFF2-40B4-BE49-F238E27FC236}">
                <a16:creationId xmlns:a16="http://schemas.microsoft.com/office/drawing/2014/main" id="{BF575B05-F4BB-914B-8CD9-10417216B9FD}"/>
              </a:ext>
            </a:extLst>
          </p:cNvPr>
          <p:cNvSpPr/>
          <p:nvPr/>
        </p:nvSpPr>
        <p:spPr>
          <a:xfrm>
            <a:off x="9964461" y="3250303"/>
            <a:ext cx="864000" cy="384569"/>
          </a:xfrm>
          <a:prstGeom prst="rect">
            <a:avLst/>
          </a:prstGeom>
          <a:solidFill>
            <a:schemeClr val="bg1">
              <a:lumMod val="95000"/>
            </a:schemeClr>
          </a:solidFill>
          <a:ln w="9525">
            <a:solidFill>
              <a:srgbClr val="2850A0"/>
            </a:solidFill>
          </a:ln>
          <a:effectLst>
            <a:outerShdw blurRad="50800" dist="38100" dir="5640000" sx="108337" sy="108337"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rgbClr val="3264C8"/>
                </a:solidFill>
              </a:rPr>
              <a:t>Export</a:t>
            </a:r>
          </a:p>
        </p:txBody>
      </p:sp>
      <p:sp>
        <p:nvSpPr>
          <p:cNvPr id="166" name="Gleichschenkliges Dreieck 52">
            <a:extLst>
              <a:ext uri="{FF2B5EF4-FFF2-40B4-BE49-F238E27FC236}">
                <a16:creationId xmlns:a16="http://schemas.microsoft.com/office/drawing/2014/main" id="{F2106078-7B0D-9841-90F1-AD2F8C5581D0}"/>
              </a:ext>
            </a:extLst>
          </p:cNvPr>
          <p:cNvSpPr/>
          <p:nvPr/>
        </p:nvSpPr>
        <p:spPr>
          <a:xfrm rot="5400000">
            <a:off x="2855983" y="3383616"/>
            <a:ext cx="144016" cy="144016"/>
          </a:xfrm>
          <a:prstGeom prst="triangle">
            <a:avLst/>
          </a:prstGeom>
          <a:solidFill>
            <a:schemeClr val="bg1">
              <a:lumMod val="95000"/>
            </a:schemeClr>
          </a:solidFill>
          <a:ln w="9525">
            <a:noFill/>
          </a:ln>
          <a:effectLst>
            <a:outerShdw blurRad="796129" dist="25400" dir="5400000" algn="ctr" rotWithShape="0">
              <a:srgbClr val="000000">
                <a:alpha val="43137"/>
              </a:srgb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167" name="Gleichschenkliges Dreieck 53">
            <a:extLst>
              <a:ext uri="{FF2B5EF4-FFF2-40B4-BE49-F238E27FC236}">
                <a16:creationId xmlns:a16="http://schemas.microsoft.com/office/drawing/2014/main" id="{3944E1B2-5F66-044F-A9D9-682A17697FD4}"/>
              </a:ext>
            </a:extLst>
          </p:cNvPr>
          <p:cNvSpPr/>
          <p:nvPr/>
        </p:nvSpPr>
        <p:spPr>
          <a:xfrm rot="5400000">
            <a:off x="7419278" y="3383632"/>
            <a:ext cx="144016" cy="144016"/>
          </a:xfrm>
          <a:prstGeom prst="triangle">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168" name="Gleichschenkliges Dreieck 54">
            <a:extLst>
              <a:ext uri="{FF2B5EF4-FFF2-40B4-BE49-F238E27FC236}">
                <a16:creationId xmlns:a16="http://schemas.microsoft.com/office/drawing/2014/main" id="{32154DF8-11D2-C14B-8B5E-B113DFA8CBDD}"/>
              </a:ext>
            </a:extLst>
          </p:cNvPr>
          <p:cNvSpPr/>
          <p:nvPr/>
        </p:nvSpPr>
        <p:spPr>
          <a:xfrm rot="5400000">
            <a:off x="9748461" y="3383632"/>
            <a:ext cx="144016" cy="144016"/>
          </a:xfrm>
          <a:prstGeom prst="triangle">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cxnSp>
        <p:nvCxnSpPr>
          <p:cNvPr id="169" name="Gerade Verbindung mit Pfeil 55">
            <a:extLst>
              <a:ext uri="{FF2B5EF4-FFF2-40B4-BE49-F238E27FC236}">
                <a16:creationId xmlns:a16="http://schemas.microsoft.com/office/drawing/2014/main" id="{004DD720-6051-7242-A928-1004A256AB49}"/>
              </a:ext>
            </a:extLst>
          </p:cNvPr>
          <p:cNvCxnSpPr>
            <a:cxnSpLocks/>
          </p:cNvCxnSpPr>
          <p:nvPr/>
        </p:nvCxnSpPr>
        <p:spPr>
          <a:xfrm>
            <a:off x="1900461" y="3167616"/>
            <a:ext cx="8928000" cy="0"/>
          </a:xfrm>
          <a:prstGeom prst="straightConnector1">
            <a:avLst/>
          </a:prstGeom>
          <a:ln w="22225">
            <a:solidFill>
              <a:schemeClr val="bg1">
                <a:lumMod val="8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187" name="Rechteck 58">
            <a:extLst>
              <a:ext uri="{FF2B5EF4-FFF2-40B4-BE49-F238E27FC236}">
                <a16:creationId xmlns:a16="http://schemas.microsoft.com/office/drawing/2014/main" id="{05354DCC-6A13-9348-9B5A-D90DE0EB1DBA}"/>
              </a:ext>
            </a:extLst>
          </p:cNvPr>
          <p:cNvSpPr/>
          <p:nvPr/>
        </p:nvSpPr>
        <p:spPr>
          <a:xfrm>
            <a:off x="3052461" y="3250302"/>
            <a:ext cx="864000" cy="384571"/>
          </a:xfrm>
          <a:prstGeom prst="rect">
            <a:avLst/>
          </a:prstGeom>
          <a:solidFill>
            <a:schemeClr val="bg1">
              <a:lumMod val="95000"/>
            </a:schemeClr>
          </a:solidFill>
          <a:ln w="9525">
            <a:solidFill>
              <a:srgbClr val="2850A0"/>
            </a:solidFill>
          </a:ln>
          <a:effectLst>
            <a:outerShdw blurRad="50800" dist="38100" dir="5640000" sx="108337" sy="108337"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rgbClr val="3264C8"/>
                </a:solidFill>
              </a:rPr>
              <a:t>Clean</a:t>
            </a:r>
          </a:p>
        </p:txBody>
      </p:sp>
      <p:sp>
        <p:nvSpPr>
          <p:cNvPr id="188" name="Gleichschenkliges Dreieck 59">
            <a:extLst>
              <a:ext uri="{FF2B5EF4-FFF2-40B4-BE49-F238E27FC236}">
                <a16:creationId xmlns:a16="http://schemas.microsoft.com/office/drawing/2014/main" id="{979FD7E3-86DE-D74A-9ED0-576E99D702B9}"/>
              </a:ext>
            </a:extLst>
          </p:cNvPr>
          <p:cNvSpPr/>
          <p:nvPr/>
        </p:nvSpPr>
        <p:spPr>
          <a:xfrm rot="5400000">
            <a:off x="4007983" y="3383632"/>
            <a:ext cx="144016" cy="144016"/>
          </a:xfrm>
          <a:prstGeom prst="triangle">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189" name="Rechteck 65">
            <a:extLst>
              <a:ext uri="{FF2B5EF4-FFF2-40B4-BE49-F238E27FC236}">
                <a16:creationId xmlns:a16="http://schemas.microsoft.com/office/drawing/2014/main" id="{2049C425-3E06-D24B-8F6E-039587387B01}"/>
              </a:ext>
            </a:extLst>
          </p:cNvPr>
          <p:cNvSpPr/>
          <p:nvPr/>
        </p:nvSpPr>
        <p:spPr>
          <a:xfrm>
            <a:off x="6508461" y="3239616"/>
            <a:ext cx="864000" cy="405942"/>
          </a:xfrm>
          <a:prstGeom prst="rect">
            <a:avLst/>
          </a:prstGeom>
          <a:solidFill>
            <a:schemeClr val="bg1">
              <a:lumMod val="95000"/>
            </a:schemeClr>
          </a:solidFill>
          <a:ln w="9525">
            <a:solidFill>
              <a:srgbClr val="2850A0"/>
            </a:solidFill>
          </a:ln>
          <a:effectLst>
            <a:outerShdw blurRad="50800" dist="38100" dir="5640000" sx="108337" sy="108337"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rgbClr val="3264C8"/>
                </a:solidFill>
              </a:rPr>
              <a:t>Augment</a:t>
            </a:r>
          </a:p>
        </p:txBody>
      </p:sp>
      <p:sp>
        <p:nvSpPr>
          <p:cNvPr id="190" name="Gleichschenkliges Dreieck 66">
            <a:extLst>
              <a:ext uri="{FF2B5EF4-FFF2-40B4-BE49-F238E27FC236}">
                <a16:creationId xmlns:a16="http://schemas.microsoft.com/office/drawing/2014/main" id="{374D8FF6-9ED7-9E48-8BC0-37A7FBB4CA64}"/>
              </a:ext>
            </a:extLst>
          </p:cNvPr>
          <p:cNvSpPr/>
          <p:nvPr/>
        </p:nvSpPr>
        <p:spPr>
          <a:xfrm rot="5400000">
            <a:off x="5159983" y="3383632"/>
            <a:ext cx="144016" cy="144016"/>
          </a:xfrm>
          <a:prstGeom prst="triangle">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191" name="Gleichschenkliges Dreieck 72">
            <a:extLst>
              <a:ext uri="{FF2B5EF4-FFF2-40B4-BE49-F238E27FC236}">
                <a16:creationId xmlns:a16="http://schemas.microsoft.com/office/drawing/2014/main" id="{0E4BC1DA-2E2B-DF43-BA52-C93E0CAD5EB5}"/>
              </a:ext>
            </a:extLst>
          </p:cNvPr>
          <p:cNvSpPr/>
          <p:nvPr/>
        </p:nvSpPr>
        <p:spPr>
          <a:xfrm rot="5400000">
            <a:off x="6292461" y="3383616"/>
            <a:ext cx="144016" cy="144016"/>
          </a:xfrm>
          <a:prstGeom prst="triangle">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192" name="Rechteck 73">
            <a:extLst>
              <a:ext uri="{FF2B5EF4-FFF2-40B4-BE49-F238E27FC236}">
                <a16:creationId xmlns:a16="http://schemas.microsoft.com/office/drawing/2014/main" id="{7945B50E-E5AA-A043-9583-816D30DF386F}"/>
              </a:ext>
            </a:extLst>
          </p:cNvPr>
          <p:cNvSpPr/>
          <p:nvPr/>
        </p:nvSpPr>
        <p:spPr>
          <a:xfrm>
            <a:off x="5356461" y="3246842"/>
            <a:ext cx="864000" cy="391491"/>
          </a:xfrm>
          <a:prstGeom prst="rect">
            <a:avLst/>
          </a:prstGeom>
          <a:solidFill>
            <a:schemeClr val="bg1">
              <a:lumMod val="95000"/>
            </a:schemeClr>
          </a:solidFill>
          <a:ln w="9525">
            <a:solidFill>
              <a:srgbClr val="2850A0"/>
            </a:solidFill>
          </a:ln>
          <a:effectLst>
            <a:outerShdw blurRad="50800" dist="38100" dir="5640000" sx="108337" sy="108337"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rgbClr val="3264C8"/>
                </a:solidFill>
              </a:rPr>
              <a:t>Merge</a:t>
            </a:r>
          </a:p>
        </p:txBody>
      </p:sp>
      <p:sp>
        <p:nvSpPr>
          <p:cNvPr id="193" name="Rechteck 74">
            <a:extLst>
              <a:ext uri="{FF2B5EF4-FFF2-40B4-BE49-F238E27FC236}">
                <a16:creationId xmlns:a16="http://schemas.microsoft.com/office/drawing/2014/main" id="{3E5DAD90-D58B-674A-817E-D3DFC2935336}"/>
              </a:ext>
            </a:extLst>
          </p:cNvPr>
          <p:cNvSpPr/>
          <p:nvPr/>
        </p:nvSpPr>
        <p:spPr>
          <a:xfrm>
            <a:off x="8812461" y="3239617"/>
            <a:ext cx="864000" cy="405941"/>
          </a:xfrm>
          <a:prstGeom prst="rect">
            <a:avLst/>
          </a:prstGeom>
          <a:solidFill>
            <a:schemeClr val="bg1">
              <a:lumMod val="95000"/>
            </a:schemeClr>
          </a:solidFill>
          <a:ln w="9525">
            <a:solidFill>
              <a:srgbClr val="2850A0"/>
            </a:solidFill>
          </a:ln>
          <a:effectLst>
            <a:outerShdw blurRad="50800" dist="38100" dir="5640000" sx="108337" sy="108337"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b="1" dirty="0">
                <a:solidFill>
                  <a:srgbClr val="3264C8"/>
                </a:solidFill>
              </a:rPr>
              <a:t>Format</a:t>
            </a:r>
          </a:p>
        </p:txBody>
      </p:sp>
      <p:sp>
        <p:nvSpPr>
          <p:cNvPr id="194" name="Gleichschenkliges Dreieck 75">
            <a:extLst>
              <a:ext uri="{FF2B5EF4-FFF2-40B4-BE49-F238E27FC236}">
                <a16:creationId xmlns:a16="http://schemas.microsoft.com/office/drawing/2014/main" id="{5E2C4D80-B976-AD45-B22B-F3DB8180175D}"/>
              </a:ext>
            </a:extLst>
          </p:cNvPr>
          <p:cNvSpPr/>
          <p:nvPr/>
        </p:nvSpPr>
        <p:spPr>
          <a:xfrm rot="5400000">
            <a:off x="8631111" y="3383632"/>
            <a:ext cx="144016" cy="144016"/>
          </a:xfrm>
          <a:prstGeom prst="triangle">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sp>
        <p:nvSpPr>
          <p:cNvPr id="195" name="Rechteck 4">
            <a:extLst>
              <a:ext uri="{FF2B5EF4-FFF2-40B4-BE49-F238E27FC236}">
                <a16:creationId xmlns:a16="http://schemas.microsoft.com/office/drawing/2014/main" id="{5F802801-8D2A-4D4B-8BC6-C690F6E87F13}"/>
              </a:ext>
            </a:extLst>
          </p:cNvPr>
          <p:cNvSpPr/>
          <p:nvPr/>
        </p:nvSpPr>
        <p:spPr>
          <a:xfrm>
            <a:off x="1900461" y="3815616"/>
            <a:ext cx="955522" cy="136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Load data from files:</a:t>
            </a:r>
            <a:br>
              <a:rPr lang="en-US" sz="800" dirty="0">
                <a:solidFill>
                  <a:schemeClr val="bg1"/>
                </a:solidFill>
              </a:rPr>
            </a:br>
            <a:r>
              <a:rPr lang="en-US" sz="800" dirty="0">
                <a:solidFill>
                  <a:schemeClr val="bg1"/>
                </a:solidFill>
              </a:rPr>
              <a:t>Excel, CSV,</a:t>
            </a:r>
            <a:br>
              <a:rPr lang="en-US" sz="800" dirty="0">
                <a:solidFill>
                  <a:schemeClr val="bg1"/>
                </a:solidFill>
              </a:rPr>
            </a:br>
            <a:r>
              <a:rPr lang="en-US" sz="800" dirty="0">
                <a:solidFill>
                  <a:schemeClr val="bg1"/>
                </a:solidFill>
              </a:rPr>
              <a:t>HTML, XML,</a:t>
            </a:r>
            <a:br>
              <a:rPr lang="en-US" sz="800" dirty="0">
                <a:solidFill>
                  <a:schemeClr val="bg1"/>
                </a:solidFill>
              </a:rPr>
            </a:br>
            <a:r>
              <a:rPr lang="en-US" sz="800" dirty="0">
                <a:solidFill>
                  <a:schemeClr val="bg1"/>
                </a:solidFill>
              </a:rPr>
              <a:t>JSON, ZIP, TXT</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Load data from</a:t>
            </a:r>
            <a:br>
              <a:rPr lang="en-US" sz="800" dirty="0">
                <a:solidFill>
                  <a:schemeClr val="bg1"/>
                </a:solidFill>
              </a:rPr>
            </a:br>
            <a:r>
              <a:rPr lang="en-US" sz="800" dirty="0">
                <a:solidFill>
                  <a:schemeClr val="bg1"/>
                </a:solidFill>
              </a:rPr>
              <a:t>web pages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Load data from</a:t>
            </a:r>
            <a:br>
              <a:rPr lang="en-US" sz="800" dirty="0">
                <a:solidFill>
                  <a:schemeClr val="bg1"/>
                </a:solidFill>
              </a:rPr>
            </a:br>
            <a:r>
              <a:rPr lang="en-US" sz="800" dirty="0">
                <a:solidFill>
                  <a:schemeClr val="bg1"/>
                </a:solidFill>
              </a:rPr>
              <a:t>database exports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Search and Identify</a:t>
            </a:r>
            <a:br>
              <a:rPr lang="en-US" sz="800" dirty="0">
                <a:solidFill>
                  <a:schemeClr val="bg1"/>
                </a:solidFill>
              </a:rPr>
            </a:br>
            <a:r>
              <a:rPr lang="en-US" sz="800" dirty="0">
                <a:solidFill>
                  <a:schemeClr val="bg1"/>
                </a:solidFill>
              </a:rPr>
              <a:t>any files to import</a:t>
            </a:r>
          </a:p>
          <a:p>
            <a:pPr>
              <a:spcBef>
                <a:spcPts val="100"/>
              </a:spcBef>
              <a:spcAft>
                <a:spcPts val="100"/>
              </a:spcAft>
              <a:buClr>
                <a:schemeClr val="bg1">
                  <a:lumMod val="50000"/>
                </a:schemeClr>
              </a:buClr>
            </a:pPr>
            <a:endParaRPr lang="en-US" sz="800" dirty="0">
              <a:solidFill>
                <a:schemeClr val="bg1"/>
              </a:solidFill>
            </a:endParaRPr>
          </a:p>
        </p:txBody>
      </p:sp>
      <p:sp>
        <p:nvSpPr>
          <p:cNvPr id="196" name="Rechteck 77">
            <a:extLst>
              <a:ext uri="{FF2B5EF4-FFF2-40B4-BE49-F238E27FC236}">
                <a16:creationId xmlns:a16="http://schemas.microsoft.com/office/drawing/2014/main" id="{653B4D16-E3E8-7040-AF33-4CB391482399}"/>
              </a:ext>
            </a:extLst>
          </p:cNvPr>
          <p:cNvSpPr/>
          <p:nvPr/>
        </p:nvSpPr>
        <p:spPr>
          <a:xfrm>
            <a:off x="4204461" y="3815616"/>
            <a:ext cx="864000" cy="136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Identify relevant</a:t>
            </a:r>
            <a:br>
              <a:rPr lang="en-US" sz="800" dirty="0">
                <a:solidFill>
                  <a:schemeClr val="bg1"/>
                </a:solidFill>
              </a:rPr>
            </a:br>
            <a:r>
              <a:rPr lang="en-US" sz="800" dirty="0">
                <a:solidFill>
                  <a:schemeClr val="bg1"/>
                </a:solidFill>
              </a:rPr>
              <a:t>data</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Harmonize</a:t>
            </a:r>
            <a:br>
              <a:rPr lang="en-US" sz="800" dirty="0">
                <a:solidFill>
                  <a:schemeClr val="bg1"/>
                </a:solidFill>
              </a:rPr>
            </a:br>
            <a:r>
              <a:rPr lang="en-US" sz="800" dirty="0">
                <a:solidFill>
                  <a:schemeClr val="bg1"/>
                </a:solidFill>
              </a:rPr>
              <a:t>terminologies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Resolve</a:t>
            </a:r>
            <a:br>
              <a:rPr lang="en-US" sz="800" dirty="0">
                <a:solidFill>
                  <a:schemeClr val="bg1"/>
                </a:solidFill>
              </a:rPr>
            </a:br>
            <a:r>
              <a:rPr lang="en-US" sz="800" dirty="0">
                <a:solidFill>
                  <a:schemeClr val="bg1"/>
                </a:solidFill>
              </a:rPr>
              <a:t>inconsistencies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Fill missing data</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Eliminate</a:t>
            </a:r>
            <a:br>
              <a:rPr lang="en-US" sz="800" dirty="0">
                <a:solidFill>
                  <a:schemeClr val="bg1"/>
                </a:solidFill>
              </a:rPr>
            </a:br>
            <a:r>
              <a:rPr lang="en-US" sz="800" dirty="0">
                <a:solidFill>
                  <a:schemeClr val="bg1"/>
                </a:solidFill>
              </a:rPr>
              <a:t>duplications</a:t>
            </a:r>
          </a:p>
        </p:txBody>
      </p:sp>
      <p:sp>
        <p:nvSpPr>
          <p:cNvPr id="198" name="Rechteck 78">
            <a:extLst>
              <a:ext uri="{FF2B5EF4-FFF2-40B4-BE49-F238E27FC236}">
                <a16:creationId xmlns:a16="http://schemas.microsoft.com/office/drawing/2014/main" id="{F9E0246B-D35A-1B4D-98C6-9FCCCB60D935}"/>
              </a:ext>
            </a:extLst>
          </p:cNvPr>
          <p:cNvSpPr/>
          <p:nvPr/>
        </p:nvSpPr>
        <p:spPr>
          <a:xfrm>
            <a:off x="3052461" y="3815616"/>
            <a:ext cx="864000" cy="136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Clean syntax</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Check and </a:t>
            </a:r>
            <a:br>
              <a:rPr lang="en-US" sz="800" dirty="0">
                <a:solidFill>
                  <a:schemeClr val="bg1"/>
                </a:solidFill>
              </a:rPr>
            </a:br>
            <a:r>
              <a:rPr lang="en-US" sz="800" dirty="0">
                <a:solidFill>
                  <a:schemeClr val="bg1"/>
                </a:solidFill>
              </a:rPr>
              <a:t>align headers</a:t>
            </a:r>
            <a:br>
              <a:rPr lang="en-US" sz="800" dirty="0">
                <a:solidFill>
                  <a:schemeClr val="bg1"/>
                </a:solidFill>
              </a:rPr>
            </a:br>
            <a:r>
              <a:rPr lang="en-US" sz="800" dirty="0">
                <a:solidFill>
                  <a:schemeClr val="bg1"/>
                </a:solidFill>
              </a:rPr>
              <a:t>and structure</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Explore and </a:t>
            </a:r>
            <a:br>
              <a:rPr lang="en-US" sz="800" dirty="0">
                <a:solidFill>
                  <a:schemeClr val="bg1"/>
                </a:solidFill>
              </a:rPr>
            </a:br>
            <a:r>
              <a:rPr lang="en-US" sz="800" dirty="0">
                <a:solidFill>
                  <a:schemeClr val="bg1"/>
                </a:solidFill>
              </a:rPr>
              <a:t>extract sub-tables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Filter out data</a:t>
            </a:r>
            <a:br>
              <a:rPr lang="en-US" sz="800" dirty="0">
                <a:solidFill>
                  <a:schemeClr val="bg1"/>
                </a:solidFill>
              </a:rPr>
            </a:br>
            <a:r>
              <a:rPr lang="en-US" sz="800" dirty="0">
                <a:solidFill>
                  <a:schemeClr val="bg1"/>
                </a:solidFill>
              </a:rPr>
              <a:t>not needed</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Align number</a:t>
            </a:r>
            <a:br>
              <a:rPr lang="en-US" sz="800" dirty="0">
                <a:solidFill>
                  <a:schemeClr val="bg1"/>
                </a:solidFill>
              </a:rPr>
            </a:br>
            <a:r>
              <a:rPr lang="en-US" sz="800" dirty="0">
                <a:solidFill>
                  <a:schemeClr val="bg1"/>
                </a:solidFill>
              </a:rPr>
              <a:t>formats</a:t>
            </a:r>
          </a:p>
        </p:txBody>
      </p:sp>
      <p:sp>
        <p:nvSpPr>
          <p:cNvPr id="199" name="Rechteck 79">
            <a:extLst>
              <a:ext uri="{FF2B5EF4-FFF2-40B4-BE49-F238E27FC236}">
                <a16:creationId xmlns:a16="http://schemas.microsoft.com/office/drawing/2014/main" id="{DFA26736-B3AB-B649-A23F-954F2549641F}"/>
              </a:ext>
            </a:extLst>
          </p:cNvPr>
          <p:cNvSpPr/>
          <p:nvPr/>
        </p:nvSpPr>
        <p:spPr>
          <a:xfrm>
            <a:off x="5356461" y="3815616"/>
            <a:ext cx="864000" cy="136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Merge </a:t>
            </a:r>
            <a:br>
              <a:rPr lang="en-US" sz="800" dirty="0">
                <a:solidFill>
                  <a:schemeClr val="bg1"/>
                </a:solidFill>
              </a:rPr>
            </a:br>
            <a:r>
              <a:rPr lang="en-US" sz="800" dirty="0">
                <a:solidFill>
                  <a:schemeClr val="bg1"/>
                </a:solidFill>
              </a:rPr>
              <a:t>multiple tables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Consolidate</a:t>
            </a:r>
            <a:br>
              <a:rPr lang="en-US" sz="800" dirty="0">
                <a:solidFill>
                  <a:schemeClr val="bg1"/>
                </a:solidFill>
              </a:rPr>
            </a:br>
            <a:r>
              <a:rPr lang="en-US" sz="800" dirty="0">
                <a:solidFill>
                  <a:schemeClr val="bg1"/>
                </a:solidFill>
              </a:rPr>
              <a:t>individual tables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Compare tables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Identify commonalities </a:t>
            </a:r>
            <a:br>
              <a:rPr lang="en-US" sz="800" dirty="0">
                <a:solidFill>
                  <a:schemeClr val="bg1"/>
                </a:solidFill>
              </a:rPr>
            </a:br>
            <a:r>
              <a:rPr lang="en-US" sz="800" dirty="0">
                <a:solidFill>
                  <a:schemeClr val="bg1"/>
                </a:solidFill>
              </a:rPr>
              <a:t>in multiple tables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Eliminate redundancies</a:t>
            </a:r>
          </a:p>
        </p:txBody>
      </p:sp>
      <p:sp>
        <p:nvSpPr>
          <p:cNvPr id="200" name="Rechteck 80">
            <a:extLst>
              <a:ext uri="{FF2B5EF4-FFF2-40B4-BE49-F238E27FC236}">
                <a16:creationId xmlns:a16="http://schemas.microsoft.com/office/drawing/2014/main" id="{EF53819C-7947-8E49-A862-C1E2988A2021}"/>
              </a:ext>
            </a:extLst>
          </p:cNvPr>
          <p:cNvSpPr/>
          <p:nvPr/>
        </p:nvSpPr>
        <p:spPr>
          <a:xfrm>
            <a:off x="6530095" y="3815616"/>
            <a:ext cx="864000" cy="136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Retrieve data</a:t>
            </a:r>
            <a:br>
              <a:rPr lang="en-US" sz="800" dirty="0">
                <a:solidFill>
                  <a:schemeClr val="bg1"/>
                </a:solidFill>
              </a:rPr>
            </a:br>
            <a:r>
              <a:rPr lang="en-US" sz="800" dirty="0">
                <a:solidFill>
                  <a:schemeClr val="bg1"/>
                </a:solidFill>
              </a:rPr>
              <a:t>from lookup tables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Add new calculated</a:t>
            </a:r>
            <a:br>
              <a:rPr lang="en-US" sz="800" dirty="0">
                <a:solidFill>
                  <a:schemeClr val="bg1"/>
                </a:solidFill>
              </a:rPr>
            </a:br>
            <a:r>
              <a:rPr lang="en-US" sz="800" dirty="0">
                <a:solidFill>
                  <a:schemeClr val="bg1"/>
                </a:solidFill>
              </a:rPr>
              <a:t>fields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Enrich the </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Information value</a:t>
            </a:r>
          </a:p>
          <a:p>
            <a:pPr marL="88900" indent="-88900">
              <a:spcBef>
                <a:spcPts val="100"/>
              </a:spcBef>
              <a:spcAft>
                <a:spcPts val="100"/>
              </a:spcAft>
              <a:buClr>
                <a:schemeClr val="bg1">
                  <a:lumMod val="50000"/>
                </a:schemeClr>
              </a:buClr>
              <a:buFont typeface="Wingdings" panose="05000000000000000000" pitchFamily="2" charset="2"/>
              <a:buChar char="§"/>
            </a:pPr>
            <a:endParaRPr lang="en-US" sz="800" dirty="0">
              <a:solidFill>
                <a:schemeClr val="bg1"/>
              </a:solidFill>
            </a:endParaRPr>
          </a:p>
        </p:txBody>
      </p:sp>
      <p:sp>
        <p:nvSpPr>
          <p:cNvPr id="201" name="Rechteck 86">
            <a:extLst>
              <a:ext uri="{FF2B5EF4-FFF2-40B4-BE49-F238E27FC236}">
                <a16:creationId xmlns:a16="http://schemas.microsoft.com/office/drawing/2014/main" id="{56139EF0-2967-B143-95F4-C5D94CEDB19E}"/>
              </a:ext>
            </a:extLst>
          </p:cNvPr>
          <p:cNvSpPr/>
          <p:nvPr/>
        </p:nvSpPr>
        <p:spPr>
          <a:xfrm>
            <a:off x="7660461" y="3815616"/>
            <a:ext cx="864000" cy="136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Analyze</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Calculate</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Pivots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Sort contents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Statistics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Align results</a:t>
            </a:r>
          </a:p>
        </p:txBody>
      </p:sp>
      <p:sp>
        <p:nvSpPr>
          <p:cNvPr id="202" name="Rechteck 88">
            <a:extLst>
              <a:ext uri="{FF2B5EF4-FFF2-40B4-BE49-F238E27FC236}">
                <a16:creationId xmlns:a16="http://schemas.microsoft.com/office/drawing/2014/main" id="{B865143E-407B-A445-9C58-043FEF256A21}"/>
              </a:ext>
            </a:extLst>
          </p:cNvPr>
          <p:cNvSpPr/>
          <p:nvPr/>
        </p:nvSpPr>
        <p:spPr>
          <a:xfrm>
            <a:off x="8812461" y="3815616"/>
            <a:ext cx="864000" cy="136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Sort and arrange</a:t>
            </a:r>
            <a:br>
              <a:rPr lang="en-US" sz="800" dirty="0">
                <a:solidFill>
                  <a:schemeClr val="bg1"/>
                </a:solidFill>
              </a:rPr>
            </a:br>
            <a:r>
              <a:rPr lang="en-US" sz="800" dirty="0">
                <a:solidFill>
                  <a:schemeClr val="bg1"/>
                </a:solidFill>
              </a:rPr>
              <a:t>rows and columns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Format numbers</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Add style,</a:t>
            </a:r>
            <a:br>
              <a:rPr lang="en-US" sz="800" dirty="0">
                <a:solidFill>
                  <a:schemeClr val="bg1"/>
                </a:solidFill>
              </a:rPr>
            </a:br>
            <a:r>
              <a:rPr lang="en-US" sz="800" dirty="0">
                <a:solidFill>
                  <a:schemeClr val="bg1"/>
                </a:solidFill>
              </a:rPr>
              <a:t>formats and</a:t>
            </a:r>
            <a:br>
              <a:rPr lang="en-US" sz="800" dirty="0">
                <a:solidFill>
                  <a:schemeClr val="bg1"/>
                </a:solidFill>
              </a:rPr>
            </a:br>
            <a:r>
              <a:rPr lang="en-US" sz="800" dirty="0">
                <a:solidFill>
                  <a:schemeClr val="bg1"/>
                </a:solidFill>
              </a:rPr>
              <a:t>colors</a:t>
            </a:r>
          </a:p>
        </p:txBody>
      </p:sp>
      <p:sp>
        <p:nvSpPr>
          <p:cNvPr id="203" name="Rechteck 89">
            <a:extLst>
              <a:ext uri="{FF2B5EF4-FFF2-40B4-BE49-F238E27FC236}">
                <a16:creationId xmlns:a16="http://schemas.microsoft.com/office/drawing/2014/main" id="{3D5820B3-579A-E546-A411-6EBCBF1DD71A}"/>
              </a:ext>
            </a:extLst>
          </p:cNvPr>
          <p:cNvSpPr/>
          <p:nvPr/>
        </p:nvSpPr>
        <p:spPr>
          <a:xfrm>
            <a:off x="9964460" y="3815616"/>
            <a:ext cx="1099539" cy="948109"/>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t" anchorCtr="0"/>
          <a:lstStyle/>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Save data to files:</a:t>
            </a:r>
            <a:br>
              <a:rPr lang="en-US" sz="800" dirty="0">
                <a:solidFill>
                  <a:schemeClr val="bg1"/>
                </a:solidFill>
              </a:rPr>
            </a:br>
            <a:r>
              <a:rPr lang="en-US" sz="800" dirty="0">
                <a:solidFill>
                  <a:schemeClr val="bg1"/>
                </a:solidFill>
              </a:rPr>
              <a:t>Excel, CSV,</a:t>
            </a:r>
            <a:br>
              <a:rPr lang="en-US" sz="800" dirty="0">
                <a:solidFill>
                  <a:schemeClr val="bg1"/>
                </a:solidFill>
              </a:rPr>
            </a:br>
            <a:r>
              <a:rPr lang="en-US" sz="800" dirty="0">
                <a:solidFill>
                  <a:schemeClr val="bg1"/>
                </a:solidFill>
              </a:rPr>
              <a:t>HTML, XML,</a:t>
            </a:r>
            <a:br>
              <a:rPr lang="en-US" sz="800" dirty="0">
                <a:solidFill>
                  <a:schemeClr val="bg1"/>
                </a:solidFill>
              </a:rPr>
            </a:br>
            <a:r>
              <a:rPr lang="en-US" sz="800" dirty="0">
                <a:solidFill>
                  <a:schemeClr val="bg1"/>
                </a:solidFill>
              </a:rPr>
              <a:t>JSON, ZIP, TXT</a:t>
            </a:r>
          </a:p>
          <a:p>
            <a:pPr marL="88900" indent="-88900">
              <a:spcBef>
                <a:spcPts val="100"/>
              </a:spcBef>
              <a:spcAft>
                <a:spcPts val="100"/>
              </a:spcAft>
              <a:buClr>
                <a:schemeClr val="bg1">
                  <a:lumMod val="50000"/>
                </a:schemeClr>
              </a:buClr>
              <a:buFont typeface="Wingdings" panose="05000000000000000000" pitchFamily="2" charset="2"/>
              <a:buChar char="§"/>
            </a:pPr>
            <a:r>
              <a:rPr lang="en-US" sz="800" dirty="0">
                <a:solidFill>
                  <a:schemeClr val="bg1"/>
                </a:solidFill>
              </a:rPr>
              <a:t>Trigger other tools</a:t>
            </a:r>
            <a:br>
              <a:rPr lang="en-US" sz="800" dirty="0">
                <a:solidFill>
                  <a:schemeClr val="bg1"/>
                </a:solidFill>
              </a:rPr>
            </a:br>
            <a:r>
              <a:rPr lang="en-US" sz="800" dirty="0">
                <a:solidFill>
                  <a:schemeClr val="bg1"/>
                </a:solidFill>
              </a:rPr>
              <a:t>that data is available</a:t>
            </a:r>
          </a:p>
        </p:txBody>
      </p:sp>
      <p:grpSp>
        <p:nvGrpSpPr>
          <p:cNvPr id="204" name="Group">
            <a:extLst>
              <a:ext uri="{FF2B5EF4-FFF2-40B4-BE49-F238E27FC236}">
                <a16:creationId xmlns:a16="http://schemas.microsoft.com/office/drawing/2014/main" id="{50FD9F08-11E1-944F-9267-A79E9C11C250}"/>
              </a:ext>
            </a:extLst>
          </p:cNvPr>
          <p:cNvGrpSpPr/>
          <p:nvPr/>
        </p:nvGrpSpPr>
        <p:grpSpPr>
          <a:xfrm>
            <a:off x="5534489" y="5804834"/>
            <a:ext cx="705510" cy="816414"/>
            <a:chOff x="0" y="0"/>
            <a:chExt cx="667887" cy="788698"/>
          </a:xfrm>
        </p:grpSpPr>
        <p:sp>
          <p:nvSpPr>
            <p:cNvPr id="205" name="Rectangle">
              <a:extLst>
                <a:ext uri="{FF2B5EF4-FFF2-40B4-BE49-F238E27FC236}">
                  <a16:creationId xmlns:a16="http://schemas.microsoft.com/office/drawing/2014/main" id="{29CBE8A2-AAEA-1541-9942-4ADE96A90D0D}"/>
                </a:ext>
              </a:extLst>
            </p:cNvPr>
            <p:cNvSpPr/>
            <p:nvPr/>
          </p:nvSpPr>
          <p:spPr>
            <a:xfrm>
              <a:off x="5014" y="0"/>
              <a:ext cx="662874" cy="768910"/>
            </a:xfrm>
            <a:prstGeom prst="rect">
              <a:avLst/>
            </a:prstGeom>
            <a:solidFill>
              <a:srgbClr val="FFFFFF"/>
            </a:solidFill>
            <a:ln w="12700" cap="flat">
              <a:solidFill>
                <a:schemeClr val="accent1">
                  <a:satOff val="-3054"/>
                  <a:lumOff val="-11647"/>
                </a:schemeClr>
              </a:solidFill>
              <a:prstDash val="solid"/>
              <a:round/>
            </a:ln>
            <a:effectLst>
              <a:outerShdw blurRad="38100" dist="58100" dir="6673739" rotWithShape="0">
                <a:srgbClr val="000000">
                  <a:alpha val="38000"/>
                </a:srgbClr>
              </a:outerShdw>
            </a:effectLst>
          </p:spPr>
          <p:txBody>
            <a:bodyPr wrap="square" lIns="36000" tIns="36000" rIns="36000" bIns="36000" numCol="1" anchor="ctr">
              <a:noAutofit/>
            </a:bodyPr>
            <a:lstStyle/>
            <a:p>
              <a:endParaRPr lang="en-US" dirty="0"/>
            </a:p>
          </p:txBody>
        </p:sp>
        <p:sp>
          <p:nvSpPr>
            <p:cNvPr id="206" name="Bar Chart">
              <a:extLst>
                <a:ext uri="{FF2B5EF4-FFF2-40B4-BE49-F238E27FC236}">
                  <a16:creationId xmlns:a16="http://schemas.microsoft.com/office/drawing/2014/main" id="{CDF758D0-DC45-2742-A02C-2F5E8EFBE0D8}"/>
                </a:ext>
              </a:extLst>
            </p:cNvPr>
            <p:cNvSpPr/>
            <p:nvPr/>
          </p:nvSpPr>
          <p:spPr>
            <a:xfrm>
              <a:off x="54718" y="27068"/>
              <a:ext cx="262121" cy="261425"/>
            </a:xfrm>
            <a:custGeom>
              <a:avLst/>
              <a:gdLst/>
              <a:ahLst/>
              <a:cxnLst>
                <a:cxn ang="0">
                  <a:pos x="wd2" y="hd2"/>
                </a:cxn>
                <a:cxn ang="5400000">
                  <a:pos x="wd2" y="hd2"/>
                </a:cxn>
                <a:cxn ang="10800000">
                  <a:pos x="wd2" y="hd2"/>
                </a:cxn>
                <a:cxn ang="16200000">
                  <a:pos x="wd2" y="hd2"/>
                </a:cxn>
              </a:cxnLst>
              <a:rect l="0" t="0" r="r" b="b"/>
              <a:pathLst>
                <a:path w="21600" h="21600" extrusionOk="0">
                  <a:moveTo>
                    <a:pt x="194" y="0"/>
                  </a:moveTo>
                  <a:cubicBezTo>
                    <a:pt x="87" y="0"/>
                    <a:pt x="0" y="87"/>
                    <a:pt x="0" y="194"/>
                  </a:cubicBezTo>
                  <a:lnTo>
                    <a:pt x="0" y="21404"/>
                  </a:lnTo>
                  <a:cubicBezTo>
                    <a:pt x="0" y="21511"/>
                    <a:pt x="87" y="21600"/>
                    <a:pt x="194" y="21600"/>
                  </a:cubicBezTo>
                  <a:lnTo>
                    <a:pt x="21406" y="21600"/>
                  </a:lnTo>
                  <a:cubicBezTo>
                    <a:pt x="21513" y="21600"/>
                    <a:pt x="21600" y="21511"/>
                    <a:pt x="21600" y="21404"/>
                  </a:cubicBezTo>
                  <a:lnTo>
                    <a:pt x="21600" y="20822"/>
                  </a:lnTo>
                  <a:cubicBezTo>
                    <a:pt x="21600" y="20715"/>
                    <a:pt x="21513" y="20628"/>
                    <a:pt x="21406" y="20628"/>
                  </a:cubicBezTo>
                  <a:lnTo>
                    <a:pt x="1163" y="20628"/>
                  </a:lnTo>
                  <a:cubicBezTo>
                    <a:pt x="1057" y="20628"/>
                    <a:pt x="970" y="20539"/>
                    <a:pt x="970" y="20432"/>
                  </a:cubicBezTo>
                  <a:lnTo>
                    <a:pt x="970" y="194"/>
                  </a:lnTo>
                  <a:cubicBezTo>
                    <a:pt x="970" y="87"/>
                    <a:pt x="883" y="0"/>
                    <a:pt x="776" y="0"/>
                  </a:cubicBezTo>
                  <a:lnTo>
                    <a:pt x="194" y="0"/>
                  </a:lnTo>
                  <a:close/>
                  <a:moveTo>
                    <a:pt x="16860" y="3004"/>
                  </a:moveTo>
                  <a:lnTo>
                    <a:pt x="16860" y="19065"/>
                  </a:lnTo>
                  <a:lnTo>
                    <a:pt x="19553" y="19065"/>
                  </a:lnTo>
                  <a:lnTo>
                    <a:pt x="19553" y="3004"/>
                  </a:lnTo>
                  <a:lnTo>
                    <a:pt x="16860" y="3004"/>
                  </a:lnTo>
                  <a:close/>
                  <a:moveTo>
                    <a:pt x="7272" y="6922"/>
                  </a:moveTo>
                  <a:lnTo>
                    <a:pt x="7272" y="19065"/>
                  </a:lnTo>
                  <a:lnTo>
                    <a:pt x="9965" y="19065"/>
                  </a:lnTo>
                  <a:lnTo>
                    <a:pt x="9965" y="6922"/>
                  </a:lnTo>
                  <a:lnTo>
                    <a:pt x="7272" y="6922"/>
                  </a:lnTo>
                  <a:close/>
                  <a:moveTo>
                    <a:pt x="12066" y="10127"/>
                  </a:moveTo>
                  <a:lnTo>
                    <a:pt x="12066" y="19065"/>
                  </a:lnTo>
                  <a:lnTo>
                    <a:pt x="14759" y="19065"/>
                  </a:lnTo>
                  <a:lnTo>
                    <a:pt x="14759" y="10127"/>
                  </a:lnTo>
                  <a:lnTo>
                    <a:pt x="12066" y="10127"/>
                  </a:lnTo>
                  <a:close/>
                  <a:moveTo>
                    <a:pt x="2478" y="15151"/>
                  </a:moveTo>
                  <a:lnTo>
                    <a:pt x="2478" y="19065"/>
                  </a:lnTo>
                  <a:lnTo>
                    <a:pt x="5171" y="19065"/>
                  </a:lnTo>
                  <a:lnTo>
                    <a:pt x="5171" y="15151"/>
                  </a:lnTo>
                  <a:lnTo>
                    <a:pt x="2478" y="15151"/>
                  </a:lnTo>
                  <a:close/>
                </a:path>
              </a:pathLst>
            </a:custGeom>
            <a:solidFill>
              <a:srgbClr val="FFFFFF"/>
            </a:solidFill>
            <a:ln w="9525" cap="flat">
              <a:solidFill>
                <a:schemeClr val="accent1"/>
              </a:solidFill>
              <a:prstDash val="solid"/>
              <a:round/>
            </a:ln>
            <a:effectLst/>
          </p:spPr>
          <p:txBody>
            <a:bodyPr wrap="square" lIns="36000" tIns="36000" rIns="36000" bIns="36000" numCol="1" anchor="ctr">
              <a:noAutofit/>
            </a:bodyPr>
            <a:lstStyle/>
            <a:p>
              <a:endParaRPr lang="en-US" dirty="0"/>
            </a:p>
          </p:txBody>
        </p:sp>
        <p:sp>
          <p:nvSpPr>
            <p:cNvPr id="207" name="Line Graph">
              <a:extLst>
                <a:ext uri="{FF2B5EF4-FFF2-40B4-BE49-F238E27FC236}">
                  <a16:creationId xmlns:a16="http://schemas.microsoft.com/office/drawing/2014/main" id="{FFFAC04D-3ADF-CF4D-8BCD-7ADC7A08023A}"/>
                </a:ext>
              </a:extLst>
            </p:cNvPr>
            <p:cNvSpPr/>
            <p:nvPr/>
          </p:nvSpPr>
          <p:spPr>
            <a:xfrm>
              <a:off x="371702" y="53647"/>
              <a:ext cx="208820" cy="208267"/>
            </a:xfrm>
            <a:custGeom>
              <a:avLst/>
              <a:gdLst/>
              <a:ahLst/>
              <a:cxnLst>
                <a:cxn ang="0">
                  <a:pos x="wd2" y="hd2"/>
                </a:cxn>
                <a:cxn ang="5400000">
                  <a:pos x="wd2" y="hd2"/>
                </a:cxn>
                <a:cxn ang="10800000">
                  <a:pos x="wd2" y="hd2"/>
                </a:cxn>
                <a:cxn ang="16200000">
                  <a:pos x="wd2" y="hd2"/>
                </a:cxn>
              </a:cxnLst>
              <a:rect l="0" t="0" r="r" b="b"/>
              <a:pathLst>
                <a:path w="21600" h="21600" extrusionOk="0">
                  <a:moveTo>
                    <a:pt x="194" y="0"/>
                  </a:moveTo>
                  <a:cubicBezTo>
                    <a:pt x="87" y="0"/>
                    <a:pt x="0" y="87"/>
                    <a:pt x="0" y="194"/>
                  </a:cubicBezTo>
                  <a:lnTo>
                    <a:pt x="0" y="21404"/>
                  </a:lnTo>
                  <a:cubicBezTo>
                    <a:pt x="0" y="21511"/>
                    <a:pt x="87" y="21600"/>
                    <a:pt x="194" y="21600"/>
                  </a:cubicBezTo>
                  <a:lnTo>
                    <a:pt x="21406" y="21600"/>
                  </a:lnTo>
                  <a:cubicBezTo>
                    <a:pt x="21513" y="21600"/>
                    <a:pt x="21600" y="21511"/>
                    <a:pt x="21600" y="21404"/>
                  </a:cubicBezTo>
                  <a:lnTo>
                    <a:pt x="21600" y="20822"/>
                  </a:lnTo>
                  <a:cubicBezTo>
                    <a:pt x="21600" y="20715"/>
                    <a:pt x="21513" y="20628"/>
                    <a:pt x="21406" y="20628"/>
                  </a:cubicBezTo>
                  <a:lnTo>
                    <a:pt x="1163" y="20628"/>
                  </a:lnTo>
                  <a:cubicBezTo>
                    <a:pt x="1057" y="20628"/>
                    <a:pt x="970" y="20539"/>
                    <a:pt x="970" y="20432"/>
                  </a:cubicBezTo>
                  <a:lnTo>
                    <a:pt x="970" y="194"/>
                  </a:lnTo>
                  <a:cubicBezTo>
                    <a:pt x="970" y="87"/>
                    <a:pt x="883" y="0"/>
                    <a:pt x="776" y="0"/>
                  </a:cubicBezTo>
                  <a:lnTo>
                    <a:pt x="194" y="0"/>
                  </a:lnTo>
                  <a:close/>
                  <a:moveTo>
                    <a:pt x="19991" y="7364"/>
                  </a:moveTo>
                  <a:lnTo>
                    <a:pt x="17165" y="8228"/>
                  </a:lnTo>
                  <a:lnTo>
                    <a:pt x="17811" y="8832"/>
                  </a:lnTo>
                  <a:lnTo>
                    <a:pt x="13288" y="13689"/>
                  </a:lnTo>
                  <a:lnTo>
                    <a:pt x="10021" y="10341"/>
                  </a:lnTo>
                  <a:lnTo>
                    <a:pt x="2932" y="17951"/>
                  </a:lnTo>
                  <a:lnTo>
                    <a:pt x="3799" y="18763"/>
                  </a:lnTo>
                  <a:lnTo>
                    <a:pt x="10041" y="12061"/>
                  </a:lnTo>
                  <a:lnTo>
                    <a:pt x="13327" y="15430"/>
                  </a:lnTo>
                  <a:lnTo>
                    <a:pt x="13766" y="14916"/>
                  </a:lnTo>
                  <a:lnTo>
                    <a:pt x="18678" y="9644"/>
                  </a:lnTo>
                  <a:lnTo>
                    <a:pt x="19324" y="10250"/>
                  </a:lnTo>
                  <a:lnTo>
                    <a:pt x="19991" y="7364"/>
                  </a:lnTo>
                  <a:close/>
                </a:path>
              </a:pathLst>
            </a:custGeom>
            <a:solidFill>
              <a:srgbClr val="FFFFFF"/>
            </a:solidFill>
            <a:ln w="9525" cap="flat">
              <a:solidFill>
                <a:schemeClr val="accent1"/>
              </a:solidFill>
              <a:prstDash val="solid"/>
              <a:round/>
            </a:ln>
            <a:effectLst/>
          </p:spPr>
          <p:txBody>
            <a:bodyPr wrap="square" lIns="36000" tIns="36000" rIns="36000" bIns="36000" numCol="1" anchor="ctr">
              <a:noAutofit/>
            </a:bodyPr>
            <a:lstStyle/>
            <a:p>
              <a:endParaRPr lang="en-US" dirty="0"/>
            </a:p>
          </p:txBody>
        </p:sp>
        <p:grpSp>
          <p:nvGrpSpPr>
            <p:cNvPr id="208" name="Group">
              <a:extLst>
                <a:ext uri="{FF2B5EF4-FFF2-40B4-BE49-F238E27FC236}">
                  <a16:creationId xmlns:a16="http://schemas.microsoft.com/office/drawing/2014/main" id="{C03F4198-818C-A742-BB30-7464435E2AB9}"/>
                </a:ext>
              </a:extLst>
            </p:cNvPr>
            <p:cNvGrpSpPr/>
            <p:nvPr/>
          </p:nvGrpSpPr>
          <p:grpSpPr>
            <a:xfrm>
              <a:off x="50957" y="322563"/>
              <a:ext cx="570988" cy="466136"/>
              <a:chOff x="0" y="0"/>
              <a:chExt cx="570986" cy="466134"/>
            </a:xfrm>
          </p:grpSpPr>
          <p:sp>
            <p:nvSpPr>
              <p:cNvPr id="223" name="Line">
                <a:extLst>
                  <a:ext uri="{FF2B5EF4-FFF2-40B4-BE49-F238E27FC236}">
                    <a16:creationId xmlns:a16="http://schemas.microsoft.com/office/drawing/2014/main" id="{D8125244-AC63-8F4E-9ABC-093DF1ACCF87}"/>
                  </a:ext>
                </a:extLst>
              </p:cNvPr>
              <p:cNvSpPr/>
              <p:nvPr/>
            </p:nvSpPr>
            <p:spPr>
              <a:xfrm flipV="1">
                <a:off x="-1" y="-1"/>
                <a:ext cx="2"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24" name="Line">
                <a:extLst>
                  <a:ext uri="{FF2B5EF4-FFF2-40B4-BE49-F238E27FC236}">
                    <a16:creationId xmlns:a16="http://schemas.microsoft.com/office/drawing/2014/main" id="{8CD8B035-8498-E148-8779-72EBE1A2BB43}"/>
                  </a:ext>
                </a:extLst>
              </p:cNvPr>
              <p:cNvSpPr/>
              <p:nvPr/>
            </p:nvSpPr>
            <p:spPr>
              <a:xfrm flipV="1">
                <a:off x="95164"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25" name="Line">
                <a:extLst>
                  <a:ext uri="{FF2B5EF4-FFF2-40B4-BE49-F238E27FC236}">
                    <a16:creationId xmlns:a16="http://schemas.microsoft.com/office/drawing/2014/main" id="{735D0599-C083-464A-B3E7-8CB0E7CE1901}"/>
                  </a:ext>
                </a:extLst>
              </p:cNvPr>
              <p:cNvSpPr/>
              <p:nvPr/>
            </p:nvSpPr>
            <p:spPr>
              <a:xfrm flipV="1">
                <a:off x="570986"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26" name="Line">
                <a:extLst>
                  <a:ext uri="{FF2B5EF4-FFF2-40B4-BE49-F238E27FC236}">
                    <a16:creationId xmlns:a16="http://schemas.microsoft.com/office/drawing/2014/main" id="{972D9BDE-8440-3545-9CB1-785C43F29226}"/>
                  </a:ext>
                </a:extLst>
              </p:cNvPr>
              <p:cNvSpPr/>
              <p:nvPr/>
            </p:nvSpPr>
            <p:spPr>
              <a:xfrm flipV="1">
                <a:off x="285493"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27" name="Line">
                <a:extLst>
                  <a:ext uri="{FF2B5EF4-FFF2-40B4-BE49-F238E27FC236}">
                    <a16:creationId xmlns:a16="http://schemas.microsoft.com/office/drawing/2014/main" id="{F18A58F7-8794-2B43-9192-32C13C32F382}"/>
                  </a:ext>
                </a:extLst>
              </p:cNvPr>
              <p:cNvSpPr/>
              <p:nvPr/>
            </p:nvSpPr>
            <p:spPr>
              <a:xfrm flipV="1">
                <a:off x="380657"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28" name="Line">
                <a:extLst>
                  <a:ext uri="{FF2B5EF4-FFF2-40B4-BE49-F238E27FC236}">
                    <a16:creationId xmlns:a16="http://schemas.microsoft.com/office/drawing/2014/main" id="{7EF6E1F1-DE0A-B541-B4EF-BBFFD80FCF46}"/>
                  </a:ext>
                </a:extLst>
              </p:cNvPr>
              <p:cNvSpPr/>
              <p:nvPr/>
            </p:nvSpPr>
            <p:spPr>
              <a:xfrm flipV="1">
                <a:off x="190328"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29" name="Line">
                <a:extLst>
                  <a:ext uri="{FF2B5EF4-FFF2-40B4-BE49-F238E27FC236}">
                    <a16:creationId xmlns:a16="http://schemas.microsoft.com/office/drawing/2014/main" id="{95710A3F-228B-4F4B-B951-58F2F53D6D36}"/>
                  </a:ext>
                </a:extLst>
              </p:cNvPr>
              <p:cNvSpPr/>
              <p:nvPr/>
            </p:nvSpPr>
            <p:spPr>
              <a:xfrm flipV="1">
                <a:off x="475822" y="-1"/>
                <a:ext cx="1" cy="466136"/>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grpSp>
        <p:grpSp>
          <p:nvGrpSpPr>
            <p:cNvPr id="209" name="Group">
              <a:extLst>
                <a:ext uri="{FF2B5EF4-FFF2-40B4-BE49-F238E27FC236}">
                  <a16:creationId xmlns:a16="http://schemas.microsoft.com/office/drawing/2014/main" id="{E0B3F97B-6278-0F40-8B69-B05E9AF59A65}"/>
                </a:ext>
              </a:extLst>
            </p:cNvPr>
            <p:cNvGrpSpPr/>
            <p:nvPr/>
          </p:nvGrpSpPr>
          <p:grpSpPr>
            <a:xfrm>
              <a:off x="-1" y="322563"/>
              <a:ext cx="665607" cy="466136"/>
              <a:chOff x="0" y="0"/>
              <a:chExt cx="665605" cy="466134"/>
            </a:xfrm>
          </p:grpSpPr>
          <p:sp>
            <p:nvSpPr>
              <p:cNvPr id="210" name="Line">
                <a:extLst>
                  <a:ext uri="{FF2B5EF4-FFF2-40B4-BE49-F238E27FC236}">
                    <a16:creationId xmlns:a16="http://schemas.microsoft.com/office/drawing/2014/main" id="{54EA8214-F2A5-634E-8F92-76326E68006E}"/>
                  </a:ext>
                </a:extLst>
              </p:cNvPr>
              <p:cNvSpPr/>
              <p:nvPr/>
            </p:nvSpPr>
            <p:spPr>
              <a:xfrm>
                <a:off x="3617" y="38844"/>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11" name="Line">
                <a:extLst>
                  <a:ext uri="{FF2B5EF4-FFF2-40B4-BE49-F238E27FC236}">
                    <a16:creationId xmlns:a16="http://schemas.microsoft.com/office/drawing/2014/main" id="{A8932569-B58B-8C43-B781-260B397F6612}"/>
                  </a:ext>
                </a:extLst>
              </p:cNvPr>
              <p:cNvSpPr/>
              <p:nvPr/>
            </p:nvSpPr>
            <p:spPr>
              <a:xfrm>
                <a:off x="0" y="310756"/>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12" name="Line">
                <a:extLst>
                  <a:ext uri="{FF2B5EF4-FFF2-40B4-BE49-F238E27FC236}">
                    <a16:creationId xmlns:a16="http://schemas.microsoft.com/office/drawing/2014/main" id="{5C375767-564C-9A46-8C3A-4A0C39375DBB}"/>
                  </a:ext>
                </a:extLst>
              </p:cNvPr>
              <p:cNvSpPr/>
              <p:nvPr/>
            </p:nvSpPr>
            <p:spPr>
              <a:xfrm>
                <a:off x="0" y="427290"/>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13" name="Line">
                <a:extLst>
                  <a:ext uri="{FF2B5EF4-FFF2-40B4-BE49-F238E27FC236}">
                    <a16:creationId xmlns:a16="http://schemas.microsoft.com/office/drawing/2014/main" id="{029CACE0-2DCC-754D-AB45-3053B16B6981}"/>
                  </a:ext>
                </a:extLst>
              </p:cNvPr>
              <p:cNvSpPr/>
              <p:nvPr/>
            </p:nvSpPr>
            <p:spPr>
              <a:xfrm>
                <a:off x="0" y="0"/>
                <a:ext cx="660180" cy="0"/>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14" name="Line">
                <a:extLst>
                  <a:ext uri="{FF2B5EF4-FFF2-40B4-BE49-F238E27FC236}">
                    <a16:creationId xmlns:a16="http://schemas.microsoft.com/office/drawing/2014/main" id="{EC5E2A52-81DE-E04C-838B-C33AB3538EB7}"/>
                  </a:ext>
                </a:extLst>
              </p:cNvPr>
              <p:cNvSpPr/>
              <p:nvPr/>
            </p:nvSpPr>
            <p:spPr>
              <a:xfrm>
                <a:off x="0" y="77689"/>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15" name="Line">
                <a:extLst>
                  <a:ext uri="{FF2B5EF4-FFF2-40B4-BE49-F238E27FC236}">
                    <a16:creationId xmlns:a16="http://schemas.microsoft.com/office/drawing/2014/main" id="{010A6E17-457F-1B42-A4D7-5224267AA553}"/>
                  </a:ext>
                </a:extLst>
              </p:cNvPr>
              <p:cNvSpPr/>
              <p:nvPr/>
            </p:nvSpPr>
            <p:spPr>
              <a:xfrm>
                <a:off x="0" y="466134"/>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16" name="Line">
                <a:extLst>
                  <a:ext uri="{FF2B5EF4-FFF2-40B4-BE49-F238E27FC236}">
                    <a16:creationId xmlns:a16="http://schemas.microsoft.com/office/drawing/2014/main" id="{FB49BA75-17CD-2642-B5CE-70E3BF3CC372}"/>
                  </a:ext>
                </a:extLst>
              </p:cNvPr>
              <p:cNvSpPr/>
              <p:nvPr/>
            </p:nvSpPr>
            <p:spPr>
              <a:xfrm>
                <a:off x="0" y="194222"/>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17" name="Line">
                <a:extLst>
                  <a:ext uri="{FF2B5EF4-FFF2-40B4-BE49-F238E27FC236}">
                    <a16:creationId xmlns:a16="http://schemas.microsoft.com/office/drawing/2014/main" id="{3F513AE9-C16B-F34C-B188-A0085A112C3C}"/>
                  </a:ext>
                </a:extLst>
              </p:cNvPr>
              <p:cNvSpPr/>
              <p:nvPr/>
            </p:nvSpPr>
            <p:spPr>
              <a:xfrm>
                <a:off x="3617" y="116533"/>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18" name="Line">
                <a:extLst>
                  <a:ext uri="{FF2B5EF4-FFF2-40B4-BE49-F238E27FC236}">
                    <a16:creationId xmlns:a16="http://schemas.microsoft.com/office/drawing/2014/main" id="{DBFE2284-B688-EC4B-9F82-E82B482F8D24}"/>
                  </a:ext>
                </a:extLst>
              </p:cNvPr>
              <p:cNvSpPr/>
              <p:nvPr/>
            </p:nvSpPr>
            <p:spPr>
              <a:xfrm>
                <a:off x="3617" y="388445"/>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19" name="Line">
                <a:extLst>
                  <a:ext uri="{FF2B5EF4-FFF2-40B4-BE49-F238E27FC236}">
                    <a16:creationId xmlns:a16="http://schemas.microsoft.com/office/drawing/2014/main" id="{02165BE8-7F74-ED4A-884E-2ED8A2618CDF}"/>
                  </a:ext>
                </a:extLst>
              </p:cNvPr>
              <p:cNvSpPr/>
              <p:nvPr/>
            </p:nvSpPr>
            <p:spPr>
              <a:xfrm>
                <a:off x="3617" y="233067"/>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20" name="Line">
                <a:extLst>
                  <a:ext uri="{FF2B5EF4-FFF2-40B4-BE49-F238E27FC236}">
                    <a16:creationId xmlns:a16="http://schemas.microsoft.com/office/drawing/2014/main" id="{30B7D4D7-B27F-5340-8D73-3C368DABA888}"/>
                  </a:ext>
                </a:extLst>
              </p:cNvPr>
              <p:cNvSpPr/>
              <p:nvPr/>
            </p:nvSpPr>
            <p:spPr>
              <a:xfrm>
                <a:off x="1808" y="271911"/>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21" name="Line">
                <a:extLst>
                  <a:ext uri="{FF2B5EF4-FFF2-40B4-BE49-F238E27FC236}">
                    <a16:creationId xmlns:a16="http://schemas.microsoft.com/office/drawing/2014/main" id="{D9D743C3-7F72-9247-877D-F6DBC13AB8D8}"/>
                  </a:ext>
                </a:extLst>
              </p:cNvPr>
              <p:cNvSpPr/>
              <p:nvPr/>
            </p:nvSpPr>
            <p:spPr>
              <a:xfrm>
                <a:off x="1808" y="349600"/>
                <a:ext cx="660180"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sp>
            <p:nvSpPr>
              <p:cNvPr id="222" name="Line">
                <a:extLst>
                  <a:ext uri="{FF2B5EF4-FFF2-40B4-BE49-F238E27FC236}">
                    <a16:creationId xmlns:a16="http://schemas.microsoft.com/office/drawing/2014/main" id="{8DFF8921-3B81-6441-9690-6F2900CCC25C}"/>
                  </a:ext>
                </a:extLst>
              </p:cNvPr>
              <p:cNvSpPr/>
              <p:nvPr/>
            </p:nvSpPr>
            <p:spPr>
              <a:xfrm>
                <a:off x="5425" y="155378"/>
                <a:ext cx="660181" cy="1"/>
              </a:xfrm>
              <a:prstGeom prst="line">
                <a:avLst/>
              </a:prstGeom>
              <a:noFill/>
              <a:ln w="6350" cap="flat">
                <a:solidFill>
                  <a:schemeClr val="accent1"/>
                </a:solidFill>
                <a:prstDash val="solid"/>
                <a:round/>
              </a:ln>
              <a:effectLst>
                <a:outerShdw blurRad="38100" dist="20000" dir="5400000" rotWithShape="0">
                  <a:srgbClr val="000000">
                    <a:alpha val="38000"/>
                  </a:srgbClr>
                </a:outerShdw>
              </a:effectLst>
            </p:spPr>
            <p:txBody>
              <a:bodyPr wrap="square" lIns="45719" tIns="45719" rIns="45719" bIns="45719" numCol="1" anchor="t">
                <a:noAutofit/>
              </a:bodyPr>
              <a:lstStyle/>
              <a:p>
                <a:endParaRPr lang="en-US" dirty="0"/>
              </a:p>
            </p:txBody>
          </p:sp>
        </p:grpSp>
      </p:grpSp>
      <p:sp>
        <p:nvSpPr>
          <p:cNvPr id="186" name="Rectangle 79">
            <a:extLst>
              <a:ext uri="{FF2B5EF4-FFF2-40B4-BE49-F238E27FC236}">
                <a16:creationId xmlns:a16="http://schemas.microsoft.com/office/drawing/2014/main" id="{F1164FCE-5B3B-5242-B016-BEFDF6659E4E}"/>
              </a:ext>
            </a:extLst>
          </p:cNvPr>
          <p:cNvSpPr/>
          <p:nvPr/>
        </p:nvSpPr>
        <p:spPr>
          <a:xfrm>
            <a:off x="6995999" y="1433123"/>
            <a:ext cx="1519992" cy="523220"/>
          </a:xfrm>
          <a:prstGeom prst="rect">
            <a:avLst/>
          </a:prstGeom>
        </p:spPr>
        <p:txBody>
          <a:bodyPr wrap="square">
            <a:spAutoFit/>
          </a:bodyPr>
          <a:lstStyle/>
          <a:p>
            <a:pPr algn="ctr"/>
            <a:r>
              <a:rPr lang="en-US" sz="1400" b="1" i="1" dirty="0">
                <a:solidFill>
                  <a:schemeClr val="tx1">
                    <a:lumMod val="75000"/>
                    <a:lumOff val="25000"/>
                  </a:schemeClr>
                </a:solidFill>
              </a:rPr>
              <a:t>Many complex</a:t>
            </a:r>
          </a:p>
          <a:p>
            <a:pPr algn="ctr"/>
            <a:r>
              <a:rPr lang="en-US" sz="1400" b="1" i="1" dirty="0">
                <a:solidFill>
                  <a:schemeClr val="tx1">
                    <a:lumMod val="75000"/>
                    <a:lumOff val="25000"/>
                  </a:schemeClr>
                </a:solidFill>
              </a:rPr>
              <a:t>data sources</a:t>
            </a:r>
            <a:endParaRPr lang="en-US" sz="1400" i="1" dirty="0">
              <a:solidFill>
                <a:schemeClr val="tx1">
                  <a:lumMod val="75000"/>
                  <a:lumOff val="25000"/>
                </a:schemeClr>
              </a:solidFill>
            </a:endParaRPr>
          </a:p>
        </p:txBody>
      </p:sp>
      <p:grpSp>
        <p:nvGrpSpPr>
          <p:cNvPr id="230" name="Group 229">
            <a:extLst>
              <a:ext uri="{FF2B5EF4-FFF2-40B4-BE49-F238E27FC236}">
                <a16:creationId xmlns:a16="http://schemas.microsoft.com/office/drawing/2014/main" id="{1869FAE5-5CF2-0D4C-8F6D-82DECBFE6C52}"/>
              </a:ext>
            </a:extLst>
          </p:cNvPr>
          <p:cNvGrpSpPr/>
          <p:nvPr/>
        </p:nvGrpSpPr>
        <p:grpSpPr>
          <a:xfrm>
            <a:off x="4798293" y="1503843"/>
            <a:ext cx="1817570" cy="381780"/>
            <a:chOff x="1224722" y="4834720"/>
            <a:chExt cx="1817570" cy="381780"/>
          </a:xfrm>
        </p:grpSpPr>
        <p:grpSp>
          <p:nvGrpSpPr>
            <p:cNvPr id="231" name="Group 230">
              <a:extLst>
                <a:ext uri="{FF2B5EF4-FFF2-40B4-BE49-F238E27FC236}">
                  <a16:creationId xmlns:a16="http://schemas.microsoft.com/office/drawing/2014/main" id="{BFE87EFA-E243-2149-9953-2EFF17F1BF6A}"/>
                </a:ext>
              </a:extLst>
            </p:cNvPr>
            <p:cNvGrpSpPr/>
            <p:nvPr/>
          </p:nvGrpSpPr>
          <p:grpSpPr>
            <a:xfrm>
              <a:off x="1224722" y="4860923"/>
              <a:ext cx="288497" cy="329375"/>
              <a:chOff x="3732405" y="2367361"/>
              <a:chExt cx="288497" cy="329375"/>
            </a:xfrm>
          </p:grpSpPr>
          <p:sp>
            <p:nvSpPr>
              <p:cNvPr id="265" name="Rectangle">
                <a:extLst>
                  <a:ext uri="{FF2B5EF4-FFF2-40B4-BE49-F238E27FC236}">
                    <a16:creationId xmlns:a16="http://schemas.microsoft.com/office/drawing/2014/main" id="{C9FFB6DD-C507-254E-BAC1-FBE23F34EF2B}"/>
                  </a:ext>
                </a:extLst>
              </p:cNvPr>
              <p:cNvSpPr/>
              <p:nvPr/>
            </p:nvSpPr>
            <p:spPr>
              <a:xfrm>
                <a:off x="3732405" y="2367361"/>
                <a:ext cx="175089" cy="256651"/>
              </a:xfrm>
              <a:prstGeom prst="rect">
                <a:avLst/>
              </a:prstGeom>
              <a:solidFill>
                <a:srgbClr val="FFFFFF"/>
              </a:solidFill>
              <a:ln w="19050" cap="flat">
                <a:solidFill>
                  <a:schemeClr val="bg1">
                    <a:lumMod val="65000"/>
                  </a:schemeClr>
                </a:solidFill>
                <a:prstDash val="solid"/>
                <a:round/>
              </a:ln>
              <a:effectLst>
                <a:outerShdw blurRad="38100" dist="65517" dir="7882388" rotWithShape="0">
                  <a:srgbClr val="000000">
                    <a:alpha val="38000"/>
                  </a:srgbClr>
                </a:outerShdw>
              </a:effectLst>
            </p:spPr>
            <p:txBody>
              <a:bodyPr wrap="square" lIns="36000" tIns="36000" rIns="36000" bIns="36000" numCol="1" anchor="ctr">
                <a:noAutofit/>
              </a:bodyPr>
              <a:lstStyle/>
              <a:p>
                <a:endParaRPr lang="en-US" dirty="0"/>
              </a:p>
            </p:txBody>
          </p:sp>
          <p:sp>
            <p:nvSpPr>
              <p:cNvPr id="266" name="Rectangle">
                <a:extLst>
                  <a:ext uri="{FF2B5EF4-FFF2-40B4-BE49-F238E27FC236}">
                    <a16:creationId xmlns:a16="http://schemas.microsoft.com/office/drawing/2014/main" id="{E4246D9C-34E8-3548-B418-8F7BB0C2840D}"/>
                  </a:ext>
                </a:extLst>
              </p:cNvPr>
              <p:cNvSpPr/>
              <p:nvPr/>
            </p:nvSpPr>
            <p:spPr>
              <a:xfrm>
                <a:off x="3784746" y="2403722"/>
                <a:ext cx="175090" cy="256652"/>
              </a:xfrm>
              <a:prstGeom prst="rect">
                <a:avLst/>
              </a:prstGeom>
              <a:solidFill>
                <a:srgbClr val="FFFFFF"/>
              </a:solidFill>
              <a:ln w="19050" cap="flat">
                <a:solidFill>
                  <a:schemeClr val="bg1">
                    <a:lumMod val="65000"/>
                  </a:schemeClr>
                </a:solidFill>
                <a:prstDash val="solid"/>
                <a:round/>
              </a:ln>
              <a:effectLst>
                <a:outerShdw blurRad="38100" dist="65517" dir="4905046" rotWithShape="0">
                  <a:srgbClr val="000000">
                    <a:alpha val="38000"/>
                  </a:srgbClr>
                </a:outerShdw>
              </a:effectLst>
            </p:spPr>
            <p:txBody>
              <a:bodyPr wrap="square" lIns="36000" tIns="36000" rIns="36000" bIns="36000" numCol="1" anchor="ctr">
                <a:noAutofit/>
              </a:bodyPr>
              <a:lstStyle/>
              <a:p>
                <a:endParaRPr lang="en-US" dirty="0"/>
              </a:p>
            </p:txBody>
          </p:sp>
          <p:sp>
            <p:nvSpPr>
              <p:cNvPr id="267" name="Rectangle">
                <a:extLst>
                  <a:ext uri="{FF2B5EF4-FFF2-40B4-BE49-F238E27FC236}">
                    <a16:creationId xmlns:a16="http://schemas.microsoft.com/office/drawing/2014/main" id="{D18F0A8D-EC57-ED43-82A7-514B2CE8312B}"/>
                  </a:ext>
                </a:extLst>
              </p:cNvPr>
              <p:cNvSpPr/>
              <p:nvPr/>
            </p:nvSpPr>
            <p:spPr>
              <a:xfrm>
                <a:off x="3845812" y="2440084"/>
                <a:ext cx="175090" cy="256652"/>
              </a:xfrm>
              <a:prstGeom prst="rect">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wrap="square" lIns="36000" tIns="36000" rIns="36000" bIns="36000" numCol="1" anchor="ctr">
                <a:noAutofit/>
              </a:bodyPr>
              <a:lstStyle/>
              <a:p>
                <a:endParaRPr lang="en-US" dirty="0"/>
              </a:p>
            </p:txBody>
          </p:sp>
        </p:grpSp>
        <p:grpSp>
          <p:nvGrpSpPr>
            <p:cNvPr id="232" name="Group 231">
              <a:extLst>
                <a:ext uri="{FF2B5EF4-FFF2-40B4-BE49-F238E27FC236}">
                  <a16:creationId xmlns:a16="http://schemas.microsoft.com/office/drawing/2014/main" id="{0B1AD322-38D3-B24D-993B-A605C3949B9C}"/>
                </a:ext>
              </a:extLst>
            </p:cNvPr>
            <p:cNvGrpSpPr/>
            <p:nvPr/>
          </p:nvGrpSpPr>
          <p:grpSpPr>
            <a:xfrm>
              <a:off x="2267791" y="4849132"/>
              <a:ext cx="288496" cy="352957"/>
              <a:chOff x="3732405" y="3352009"/>
              <a:chExt cx="288496" cy="352957"/>
            </a:xfrm>
          </p:grpSpPr>
          <p:sp>
            <p:nvSpPr>
              <p:cNvPr id="263" name="Cylinder">
                <a:extLst>
                  <a:ext uri="{FF2B5EF4-FFF2-40B4-BE49-F238E27FC236}">
                    <a16:creationId xmlns:a16="http://schemas.microsoft.com/office/drawing/2014/main" id="{38B3D389-A5A5-064F-90ED-D3A3EC2379A7}"/>
                  </a:ext>
                </a:extLst>
              </p:cNvPr>
              <p:cNvSpPr/>
              <p:nvPr/>
            </p:nvSpPr>
            <p:spPr>
              <a:xfrm>
                <a:off x="3732405" y="3352009"/>
                <a:ext cx="201350" cy="265810"/>
              </a:xfrm>
              <a:custGeom>
                <a:avLst/>
                <a:gdLst/>
                <a:ahLst/>
                <a:cxnLst>
                  <a:cxn ang="0">
                    <a:pos x="wd2" y="hd2"/>
                  </a:cxn>
                  <a:cxn ang="5400000">
                    <a:pos x="wd2" y="hd2"/>
                  </a:cxn>
                  <a:cxn ang="10800000">
                    <a:pos x="wd2" y="hd2"/>
                  </a:cxn>
                  <a:cxn ang="16200000">
                    <a:pos x="wd2" y="hd2"/>
                  </a:cxn>
                </a:cxnLst>
                <a:rect l="0" t="0" r="r" b="b"/>
                <a:pathLst>
                  <a:path w="19679" h="21600" extrusionOk="0">
                    <a:moveTo>
                      <a:pt x="9839" y="0"/>
                    </a:moveTo>
                    <a:cubicBezTo>
                      <a:pt x="7321" y="0"/>
                      <a:pt x="4803" y="241"/>
                      <a:pt x="2882" y="724"/>
                    </a:cubicBezTo>
                    <a:cubicBezTo>
                      <a:pt x="-961" y="1689"/>
                      <a:pt x="-961" y="3255"/>
                      <a:pt x="2882" y="4221"/>
                    </a:cubicBezTo>
                    <a:cubicBezTo>
                      <a:pt x="6724" y="5186"/>
                      <a:pt x="12954" y="5186"/>
                      <a:pt x="16796" y="4221"/>
                    </a:cubicBezTo>
                    <a:cubicBezTo>
                      <a:pt x="20639" y="3255"/>
                      <a:pt x="20639" y="1689"/>
                      <a:pt x="16796" y="724"/>
                    </a:cubicBezTo>
                    <a:cubicBezTo>
                      <a:pt x="14875" y="241"/>
                      <a:pt x="12357" y="0"/>
                      <a:pt x="9839" y="0"/>
                    </a:cubicBezTo>
                    <a:close/>
                    <a:moveTo>
                      <a:pt x="0" y="3593"/>
                    </a:moveTo>
                    <a:lnTo>
                      <a:pt x="0" y="18993"/>
                    </a:lnTo>
                    <a:cubicBezTo>
                      <a:pt x="0" y="20356"/>
                      <a:pt x="4405" y="21600"/>
                      <a:pt x="9839" y="21600"/>
                    </a:cubicBezTo>
                    <a:cubicBezTo>
                      <a:pt x="15273" y="21600"/>
                      <a:pt x="19678" y="20356"/>
                      <a:pt x="19678" y="18993"/>
                    </a:cubicBezTo>
                    <a:lnTo>
                      <a:pt x="19678" y="3593"/>
                    </a:lnTo>
                    <a:cubicBezTo>
                      <a:pt x="18279" y="4621"/>
                      <a:pt x="14401" y="5357"/>
                      <a:pt x="9839" y="5357"/>
                    </a:cubicBezTo>
                    <a:cubicBezTo>
                      <a:pt x="5277" y="5357"/>
                      <a:pt x="1399" y="4621"/>
                      <a:pt x="0" y="3593"/>
                    </a:cubicBezTo>
                    <a:close/>
                  </a:path>
                </a:pathLst>
              </a:custGeom>
              <a:solidFill>
                <a:srgbClr val="FFFFFF"/>
              </a:solidFill>
              <a:ln w="19050" cap="flat">
                <a:solidFill>
                  <a:schemeClr val="bg1">
                    <a:lumMod val="65000"/>
                  </a:schemeClr>
                </a:solidFill>
                <a:prstDash val="solid"/>
                <a:round/>
              </a:ln>
              <a:effectLst>
                <a:outerShdw blurRad="38100" dist="78217" dir="7882388" rotWithShape="0">
                  <a:srgbClr val="000000">
                    <a:alpha val="38000"/>
                  </a:srgbClr>
                </a:outerShdw>
              </a:effectLst>
            </p:spPr>
            <p:txBody>
              <a:bodyPr wrap="square" lIns="36000" tIns="36000" rIns="36000" bIns="36000" numCol="1" anchor="ctr">
                <a:noAutofit/>
              </a:bodyPr>
              <a:lstStyle/>
              <a:p>
                <a:endParaRPr lang="en-US" dirty="0"/>
              </a:p>
            </p:txBody>
          </p:sp>
          <p:sp>
            <p:nvSpPr>
              <p:cNvPr id="264" name="Cylinder">
                <a:extLst>
                  <a:ext uri="{FF2B5EF4-FFF2-40B4-BE49-F238E27FC236}">
                    <a16:creationId xmlns:a16="http://schemas.microsoft.com/office/drawing/2014/main" id="{70327F22-1728-DD4B-85EA-842C31B53409}"/>
                  </a:ext>
                </a:extLst>
              </p:cNvPr>
              <p:cNvSpPr/>
              <p:nvPr/>
            </p:nvSpPr>
            <p:spPr>
              <a:xfrm>
                <a:off x="3819551" y="3439156"/>
                <a:ext cx="201350" cy="265810"/>
              </a:xfrm>
              <a:custGeom>
                <a:avLst/>
                <a:gdLst/>
                <a:ahLst/>
                <a:cxnLst>
                  <a:cxn ang="0">
                    <a:pos x="wd2" y="hd2"/>
                  </a:cxn>
                  <a:cxn ang="5400000">
                    <a:pos x="wd2" y="hd2"/>
                  </a:cxn>
                  <a:cxn ang="10800000">
                    <a:pos x="wd2" y="hd2"/>
                  </a:cxn>
                  <a:cxn ang="16200000">
                    <a:pos x="wd2" y="hd2"/>
                  </a:cxn>
                </a:cxnLst>
                <a:rect l="0" t="0" r="r" b="b"/>
                <a:pathLst>
                  <a:path w="19679" h="21600" extrusionOk="0">
                    <a:moveTo>
                      <a:pt x="9839" y="0"/>
                    </a:moveTo>
                    <a:cubicBezTo>
                      <a:pt x="7321" y="0"/>
                      <a:pt x="4803" y="241"/>
                      <a:pt x="2882" y="724"/>
                    </a:cubicBezTo>
                    <a:cubicBezTo>
                      <a:pt x="-961" y="1689"/>
                      <a:pt x="-961" y="3255"/>
                      <a:pt x="2882" y="4221"/>
                    </a:cubicBezTo>
                    <a:cubicBezTo>
                      <a:pt x="6724" y="5186"/>
                      <a:pt x="12954" y="5186"/>
                      <a:pt x="16796" y="4221"/>
                    </a:cubicBezTo>
                    <a:cubicBezTo>
                      <a:pt x="20639" y="3255"/>
                      <a:pt x="20639" y="1689"/>
                      <a:pt x="16796" y="724"/>
                    </a:cubicBezTo>
                    <a:cubicBezTo>
                      <a:pt x="14875" y="241"/>
                      <a:pt x="12357" y="0"/>
                      <a:pt x="9839" y="0"/>
                    </a:cubicBezTo>
                    <a:close/>
                    <a:moveTo>
                      <a:pt x="0" y="3593"/>
                    </a:moveTo>
                    <a:lnTo>
                      <a:pt x="0" y="18993"/>
                    </a:lnTo>
                    <a:cubicBezTo>
                      <a:pt x="0" y="20356"/>
                      <a:pt x="4405" y="21600"/>
                      <a:pt x="9839" y="21600"/>
                    </a:cubicBezTo>
                    <a:cubicBezTo>
                      <a:pt x="15273" y="21600"/>
                      <a:pt x="19678" y="20356"/>
                      <a:pt x="19678" y="18993"/>
                    </a:cubicBezTo>
                    <a:lnTo>
                      <a:pt x="19678" y="3593"/>
                    </a:lnTo>
                    <a:cubicBezTo>
                      <a:pt x="18279" y="4621"/>
                      <a:pt x="14401" y="5357"/>
                      <a:pt x="9839" y="5357"/>
                    </a:cubicBezTo>
                    <a:cubicBezTo>
                      <a:pt x="5277" y="5357"/>
                      <a:pt x="1399" y="4621"/>
                      <a:pt x="0" y="3593"/>
                    </a:cubicBezTo>
                    <a:close/>
                  </a:path>
                </a:pathLst>
              </a:custGeom>
              <a:solidFill>
                <a:srgbClr val="FFFFFF"/>
              </a:solidFill>
              <a:ln w="19050" cap="flat">
                <a:solidFill>
                  <a:schemeClr val="bg1">
                    <a:lumMod val="65000"/>
                  </a:schemeClr>
                </a:solidFill>
                <a:prstDash val="solid"/>
                <a:round/>
              </a:ln>
              <a:effectLst>
                <a:outerShdw blurRad="38100" dist="71525" dir="7882388" rotWithShape="0">
                  <a:srgbClr val="000000">
                    <a:alpha val="38000"/>
                  </a:srgbClr>
                </a:outerShdw>
              </a:effectLst>
            </p:spPr>
            <p:txBody>
              <a:bodyPr wrap="square" lIns="36000" tIns="36000" rIns="36000" bIns="36000" numCol="1" anchor="ctr">
                <a:noAutofit/>
              </a:bodyPr>
              <a:lstStyle/>
              <a:p>
                <a:endParaRPr lang="en-US" dirty="0"/>
              </a:p>
            </p:txBody>
          </p:sp>
        </p:grpSp>
        <p:grpSp>
          <p:nvGrpSpPr>
            <p:cNvPr id="233" name="Gruppieren 12">
              <a:extLst>
                <a:ext uri="{FF2B5EF4-FFF2-40B4-BE49-F238E27FC236}">
                  <a16:creationId xmlns:a16="http://schemas.microsoft.com/office/drawing/2014/main" id="{9AEB9E2C-69D5-6747-9095-CCB12D80E8E6}"/>
                </a:ext>
              </a:extLst>
            </p:cNvPr>
            <p:cNvGrpSpPr/>
            <p:nvPr/>
          </p:nvGrpSpPr>
          <p:grpSpPr>
            <a:xfrm>
              <a:off x="2718292" y="4863610"/>
              <a:ext cx="324000" cy="324000"/>
              <a:chOff x="2495600" y="4725144"/>
              <a:chExt cx="324000" cy="324000"/>
            </a:xfrm>
          </p:grpSpPr>
          <p:sp>
            <p:nvSpPr>
              <p:cNvPr id="261" name="World">
                <a:extLst>
                  <a:ext uri="{FF2B5EF4-FFF2-40B4-BE49-F238E27FC236}">
                    <a16:creationId xmlns:a16="http://schemas.microsoft.com/office/drawing/2014/main" id="{D0D888E7-F5E2-D94F-8FDD-1FD2FF346916}"/>
                  </a:ext>
                </a:extLst>
              </p:cNvPr>
              <p:cNvSpPr/>
              <p:nvPr/>
            </p:nvSpPr>
            <p:spPr>
              <a:xfrm>
                <a:off x="2495600" y="4725144"/>
                <a:ext cx="324000" cy="32400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5" y="0"/>
                      <a:pt x="0" y="4845"/>
                      <a:pt x="0" y="10800"/>
                    </a:cubicBezTo>
                    <a:cubicBezTo>
                      <a:pt x="0" y="16755"/>
                      <a:pt x="4845" y="21600"/>
                      <a:pt x="10800" y="21600"/>
                    </a:cubicBezTo>
                    <a:cubicBezTo>
                      <a:pt x="16755" y="21600"/>
                      <a:pt x="21600" y="16755"/>
                      <a:pt x="21600" y="10800"/>
                    </a:cubicBezTo>
                    <a:cubicBezTo>
                      <a:pt x="21600" y="4845"/>
                      <a:pt x="16755" y="0"/>
                      <a:pt x="10800" y="0"/>
                    </a:cubicBezTo>
                    <a:close/>
                    <a:moveTo>
                      <a:pt x="11993" y="938"/>
                    </a:moveTo>
                    <a:cubicBezTo>
                      <a:pt x="14122" y="1194"/>
                      <a:pt x="16044" y="2125"/>
                      <a:pt x="17542" y="3512"/>
                    </a:cubicBezTo>
                    <a:cubicBezTo>
                      <a:pt x="16898" y="4108"/>
                      <a:pt x="16188" y="4611"/>
                      <a:pt x="15429" y="5012"/>
                    </a:cubicBezTo>
                    <a:cubicBezTo>
                      <a:pt x="15343" y="4850"/>
                      <a:pt x="15255" y="4689"/>
                      <a:pt x="15162" y="4531"/>
                    </a:cubicBezTo>
                    <a:cubicBezTo>
                      <a:pt x="14347" y="3140"/>
                      <a:pt x="13267" y="1918"/>
                      <a:pt x="11993" y="938"/>
                    </a:cubicBezTo>
                    <a:close/>
                    <a:moveTo>
                      <a:pt x="9560" y="943"/>
                    </a:moveTo>
                    <a:cubicBezTo>
                      <a:pt x="8289" y="1922"/>
                      <a:pt x="7211" y="3142"/>
                      <a:pt x="6397" y="4531"/>
                    </a:cubicBezTo>
                    <a:cubicBezTo>
                      <a:pt x="6308" y="4684"/>
                      <a:pt x="6222" y="4839"/>
                      <a:pt x="6139" y="4995"/>
                    </a:cubicBezTo>
                    <a:cubicBezTo>
                      <a:pt x="5392" y="4597"/>
                      <a:pt x="4693" y="4100"/>
                      <a:pt x="4058" y="3512"/>
                    </a:cubicBezTo>
                    <a:cubicBezTo>
                      <a:pt x="5545" y="2136"/>
                      <a:pt x="7450" y="1207"/>
                      <a:pt x="9560" y="943"/>
                    </a:cubicBezTo>
                    <a:close/>
                    <a:moveTo>
                      <a:pt x="10366" y="1421"/>
                    </a:moveTo>
                    <a:lnTo>
                      <a:pt x="10366" y="6141"/>
                    </a:lnTo>
                    <a:cubicBezTo>
                      <a:pt x="9165" y="6090"/>
                      <a:pt x="8002" y="5827"/>
                      <a:pt x="6920" y="5368"/>
                    </a:cubicBezTo>
                    <a:cubicBezTo>
                      <a:pt x="6992" y="5234"/>
                      <a:pt x="7066" y="5100"/>
                      <a:pt x="7143" y="4968"/>
                    </a:cubicBezTo>
                    <a:cubicBezTo>
                      <a:pt x="7960" y="3575"/>
                      <a:pt x="9062" y="2365"/>
                      <a:pt x="10366" y="1421"/>
                    </a:cubicBezTo>
                    <a:close/>
                    <a:moveTo>
                      <a:pt x="11234" y="1451"/>
                    </a:moveTo>
                    <a:cubicBezTo>
                      <a:pt x="12520" y="2391"/>
                      <a:pt x="13607" y="3589"/>
                      <a:pt x="14415" y="4968"/>
                    </a:cubicBezTo>
                    <a:cubicBezTo>
                      <a:pt x="14495" y="5104"/>
                      <a:pt x="14572" y="5244"/>
                      <a:pt x="14646" y="5383"/>
                    </a:cubicBezTo>
                    <a:cubicBezTo>
                      <a:pt x="13574" y="5833"/>
                      <a:pt x="12424" y="6090"/>
                      <a:pt x="11234" y="6141"/>
                    </a:cubicBezTo>
                    <a:lnTo>
                      <a:pt x="11234" y="1451"/>
                    </a:lnTo>
                    <a:close/>
                    <a:moveTo>
                      <a:pt x="3448" y="4128"/>
                    </a:moveTo>
                    <a:cubicBezTo>
                      <a:pt x="4152" y="4783"/>
                      <a:pt x="4928" y="5335"/>
                      <a:pt x="5759" y="5775"/>
                    </a:cubicBezTo>
                    <a:cubicBezTo>
                      <a:pt x="5120" y="7219"/>
                      <a:pt x="4759" y="8779"/>
                      <a:pt x="4701" y="10368"/>
                    </a:cubicBezTo>
                    <a:lnTo>
                      <a:pt x="876" y="10368"/>
                    </a:lnTo>
                    <a:cubicBezTo>
                      <a:pt x="979" y="7972"/>
                      <a:pt x="1935" y="5793"/>
                      <a:pt x="3448" y="4128"/>
                    </a:cubicBezTo>
                    <a:close/>
                    <a:moveTo>
                      <a:pt x="18152" y="4128"/>
                    </a:moveTo>
                    <a:cubicBezTo>
                      <a:pt x="19665" y="5793"/>
                      <a:pt x="20621" y="7972"/>
                      <a:pt x="20724" y="10368"/>
                    </a:cubicBezTo>
                    <a:lnTo>
                      <a:pt x="16858" y="10368"/>
                    </a:lnTo>
                    <a:cubicBezTo>
                      <a:pt x="16800" y="8785"/>
                      <a:pt x="16441" y="7231"/>
                      <a:pt x="15807" y="5792"/>
                    </a:cubicBezTo>
                    <a:cubicBezTo>
                      <a:pt x="16650" y="5349"/>
                      <a:pt x="17439" y="4792"/>
                      <a:pt x="18152" y="4128"/>
                    </a:cubicBezTo>
                    <a:close/>
                    <a:moveTo>
                      <a:pt x="6541" y="6148"/>
                    </a:moveTo>
                    <a:cubicBezTo>
                      <a:pt x="7739" y="6662"/>
                      <a:pt x="9031" y="6956"/>
                      <a:pt x="10366" y="7008"/>
                    </a:cubicBezTo>
                    <a:lnTo>
                      <a:pt x="10366" y="10368"/>
                    </a:lnTo>
                    <a:lnTo>
                      <a:pt x="5569" y="10368"/>
                    </a:lnTo>
                    <a:cubicBezTo>
                      <a:pt x="5626" y="8908"/>
                      <a:pt x="5956" y="7475"/>
                      <a:pt x="6541" y="6148"/>
                    </a:cubicBezTo>
                    <a:close/>
                    <a:moveTo>
                      <a:pt x="15024" y="6163"/>
                    </a:moveTo>
                    <a:cubicBezTo>
                      <a:pt x="15604" y="7486"/>
                      <a:pt x="15934" y="8914"/>
                      <a:pt x="15991" y="10368"/>
                    </a:cubicBezTo>
                    <a:lnTo>
                      <a:pt x="11234" y="10368"/>
                    </a:lnTo>
                    <a:lnTo>
                      <a:pt x="11234" y="7008"/>
                    </a:lnTo>
                    <a:cubicBezTo>
                      <a:pt x="12557" y="6956"/>
                      <a:pt x="13835" y="6668"/>
                      <a:pt x="15024" y="6163"/>
                    </a:cubicBezTo>
                    <a:close/>
                    <a:moveTo>
                      <a:pt x="876" y="11234"/>
                    </a:moveTo>
                    <a:lnTo>
                      <a:pt x="4700" y="11234"/>
                    </a:lnTo>
                    <a:cubicBezTo>
                      <a:pt x="4753" y="12849"/>
                      <a:pt x="5119" y="14437"/>
                      <a:pt x="5773" y="15903"/>
                    </a:cubicBezTo>
                    <a:cubicBezTo>
                      <a:pt x="4953" y="16335"/>
                      <a:pt x="4185" y="16876"/>
                      <a:pt x="3488" y="17518"/>
                    </a:cubicBezTo>
                    <a:cubicBezTo>
                      <a:pt x="1952" y="15847"/>
                      <a:pt x="980" y="13652"/>
                      <a:pt x="876" y="11234"/>
                    </a:cubicBezTo>
                    <a:close/>
                    <a:moveTo>
                      <a:pt x="5567" y="11234"/>
                    </a:moveTo>
                    <a:lnTo>
                      <a:pt x="10366" y="11234"/>
                    </a:lnTo>
                    <a:lnTo>
                      <a:pt x="10366" y="14676"/>
                    </a:lnTo>
                    <a:cubicBezTo>
                      <a:pt x="9036" y="14728"/>
                      <a:pt x="7749" y="15021"/>
                      <a:pt x="6554" y="15532"/>
                    </a:cubicBezTo>
                    <a:cubicBezTo>
                      <a:pt x="5955" y="14182"/>
                      <a:pt x="5619" y="12720"/>
                      <a:pt x="5567" y="11234"/>
                    </a:cubicBezTo>
                    <a:close/>
                    <a:moveTo>
                      <a:pt x="11234" y="11234"/>
                    </a:moveTo>
                    <a:lnTo>
                      <a:pt x="15992" y="11234"/>
                    </a:lnTo>
                    <a:cubicBezTo>
                      <a:pt x="15940" y="12714"/>
                      <a:pt x="15605" y="14169"/>
                      <a:pt x="15010" y="15515"/>
                    </a:cubicBezTo>
                    <a:cubicBezTo>
                      <a:pt x="13825" y="15013"/>
                      <a:pt x="12552" y="14728"/>
                      <a:pt x="11234" y="14676"/>
                    </a:cubicBezTo>
                    <a:lnTo>
                      <a:pt x="11234" y="11234"/>
                    </a:lnTo>
                    <a:close/>
                    <a:moveTo>
                      <a:pt x="16860" y="11234"/>
                    </a:moveTo>
                    <a:lnTo>
                      <a:pt x="20724" y="11234"/>
                    </a:lnTo>
                    <a:cubicBezTo>
                      <a:pt x="20620" y="13652"/>
                      <a:pt x="19648" y="15847"/>
                      <a:pt x="18112" y="17518"/>
                    </a:cubicBezTo>
                    <a:cubicBezTo>
                      <a:pt x="17406" y="16867"/>
                      <a:pt x="16627" y="16321"/>
                      <a:pt x="15795" y="15886"/>
                    </a:cubicBezTo>
                    <a:cubicBezTo>
                      <a:pt x="16444" y="14425"/>
                      <a:pt x="16807" y="12842"/>
                      <a:pt x="16860" y="11234"/>
                    </a:cubicBezTo>
                    <a:close/>
                    <a:moveTo>
                      <a:pt x="10366" y="15544"/>
                    </a:moveTo>
                    <a:lnTo>
                      <a:pt x="10366" y="20226"/>
                    </a:lnTo>
                    <a:cubicBezTo>
                      <a:pt x="9026" y="19256"/>
                      <a:pt x="7899" y="18005"/>
                      <a:pt x="7077" y="16566"/>
                    </a:cubicBezTo>
                    <a:cubicBezTo>
                      <a:pt x="7029" y="16481"/>
                      <a:pt x="6982" y="16396"/>
                      <a:pt x="6936" y="16310"/>
                    </a:cubicBezTo>
                    <a:cubicBezTo>
                      <a:pt x="8013" y="15855"/>
                      <a:pt x="9170" y="15594"/>
                      <a:pt x="10366" y="15544"/>
                    </a:cubicBezTo>
                    <a:close/>
                    <a:moveTo>
                      <a:pt x="11234" y="15544"/>
                    </a:moveTo>
                    <a:cubicBezTo>
                      <a:pt x="12418" y="15594"/>
                      <a:pt x="13563" y="15849"/>
                      <a:pt x="14631" y="16295"/>
                    </a:cubicBezTo>
                    <a:cubicBezTo>
                      <a:pt x="14582" y="16386"/>
                      <a:pt x="14532" y="16476"/>
                      <a:pt x="14480" y="16566"/>
                    </a:cubicBezTo>
                    <a:cubicBezTo>
                      <a:pt x="13667" y="17990"/>
                      <a:pt x="12556" y="19230"/>
                      <a:pt x="11234" y="20196"/>
                    </a:cubicBezTo>
                    <a:lnTo>
                      <a:pt x="11234" y="15544"/>
                    </a:lnTo>
                    <a:close/>
                    <a:moveTo>
                      <a:pt x="15415" y="16666"/>
                    </a:moveTo>
                    <a:cubicBezTo>
                      <a:pt x="16162" y="17059"/>
                      <a:pt x="16861" y="17548"/>
                      <a:pt x="17498" y="18131"/>
                    </a:cubicBezTo>
                    <a:cubicBezTo>
                      <a:pt x="16023" y="19479"/>
                      <a:pt x="14143" y="20390"/>
                      <a:pt x="12062" y="20655"/>
                    </a:cubicBezTo>
                    <a:cubicBezTo>
                      <a:pt x="13343" y="19655"/>
                      <a:pt x="14426" y="18410"/>
                      <a:pt x="15233" y="16997"/>
                    </a:cubicBezTo>
                    <a:cubicBezTo>
                      <a:pt x="15295" y="16887"/>
                      <a:pt x="15356" y="16777"/>
                      <a:pt x="15415" y="16666"/>
                    </a:cubicBezTo>
                    <a:close/>
                    <a:moveTo>
                      <a:pt x="6153" y="16683"/>
                    </a:moveTo>
                    <a:cubicBezTo>
                      <a:pt x="6209" y="16788"/>
                      <a:pt x="6267" y="16893"/>
                      <a:pt x="6326" y="16997"/>
                    </a:cubicBezTo>
                    <a:cubicBezTo>
                      <a:pt x="7132" y="18407"/>
                      <a:pt x="8212" y="19649"/>
                      <a:pt x="9489" y="20648"/>
                    </a:cubicBezTo>
                    <a:cubicBezTo>
                      <a:pt x="7428" y="20375"/>
                      <a:pt x="5565" y="19468"/>
                      <a:pt x="4102" y="18131"/>
                    </a:cubicBezTo>
                    <a:cubicBezTo>
                      <a:pt x="4730" y="17557"/>
                      <a:pt x="5418" y="17073"/>
                      <a:pt x="6153" y="16683"/>
                    </a:cubicBezTo>
                    <a:close/>
                  </a:path>
                </a:pathLst>
              </a:custGeom>
              <a:solidFill>
                <a:srgbClr val="FFFFFF"/>
              </a:solidFill>
              <a:ln w="9525" cap="flat">
                <a:solidFill>
                  <a:schemeClr val="bg1"/>
                </a:solidFill>
                <a:prstDash val="solid"/>
                <a:round/>
              </a:ln>
              <a:effectLst>
                <a:outerShdw blurRad="38100" dist="71525" dir="7882388" rotWithShape="0">
                  <a:srgbClr val="000000">
                    <a:alpha val="38000"/>
                  </a:srgbClr>
                </a:outerShdw>
              </a:effectLst>
            </p:spPr>
            <p:txBody>
              <a:bodyPr wrap="square" lIns="36000" tIns="36000" rIns="36000" bIns="36000" numCol="1" anchor="ctr">
                <a:noAutofit/>
              </a:bodyPr>
              <a:lstStyle/>
              <a:p>
                <a:endParaRPr lang="en-US" dirty="0"/>
              </a:p>
            </p:txBody>
          </p:sp>
          <p:sp>
            <p:nvSpPr>
              <p:cNvPr id="262" name="World">
                <a:extLst>
                  <a:ext uri="{FF2B5EF4-FFF2-40B4-BE49-F238E27FC236}">
                    <a16:creationId xmlns:a16="http://schemas.microsoft.com/office/drawing/2014/main" id="{F5CACA9E-0DB2-6E44-8C78-9A040F7E3D10}"/>
                  </a:ext>
                </a:extLst>
              </p:cNvPr>
              <p:cNvSpPr/>
              <p:nvPr/>
            </p:nvSpPr>
            <p:spPr>
              <a:xfrm>
                <a:off x="2495600" y="4725144"/>
                <a:ext cx="324000" cy="32400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45" y="0"/>
                      <a:pt x="0" y="4845"/>
                      <a:pt x="0" y="10800"/>
                    </a:cubicBezTo>
                    <a:cubicBezTo>
                      <a:pt x="0" y="16755"/>
                      <a:pt x="4845" y="21600"/>
                      <a:pt x="10800" y="21600"/>
                    </a:cubicBezTo>
                    <a:cubicBezTo>
                      <a:pt x="16755" y="21600"/>
                      <a:pt x="21600" y="16755"/>
                      <a:pt x="21600" y="10800"/>
                    </a:cubicBezTo>
                    <a:cubicBezTo>
                      <a:pt x="21600" y="4845"/>
                      <a:pt x="16755" y="0"/>
                      <a:pt x="10800" y="0"/>
                    </a:cubicBezTo>
                    <a:close/>
                    <a:moveTo>
                      <a:pt x="11993" y="938"/>
                    </a:moveTo>
                    <a:cubicBezTo>
                      <a:pt x="14122" y="1194"/>
                      <a:pt x="16044" y="2125"/>
                      <a:pt x="17542" y="3512"/>
                    </a:cubicBezTo>
                    <a:cubicBezTo>
                      <a:pt x="16898" y="4108"/>
                      <a:pt x="16188" y="4611"/>
                      <a:pt x="15429" y="5012"/>
                    </a:cubicBezTo>
                    <a:cubicBezTo>
                      <a:pt x="15343" y="4850"/>
                      <a:pt x="15255" y="4689"/>
                      <a:pt x="15162" y="4531"/>
                    </a:cubicBezTo>
                    <a:cubicBezTo>
                      <a:pt x="14347" y="3140"/>
                      <a:pt x="13267" y="1918"/>
                      <a:pt x="11993" y="938"/>
                    </a:cubicBezTo>
                    <a:close/>
                    <a:moveTo>
                      <a:pt x="9560" y="943"/>
                    </a:moveTo>
                    <a:cubicBezTo>
                      <a:pt x="8289" y="1922"/>
                      <a:pt x="7211" y="3142"/>
                      <a:pt x="6397" y="4531"/>
                    </a:cubicBezTo>
                    <a:cubicBezTo>
                      <a:pt x="6308" y="4684"/>
                      <a:pt x="6222" y="4839"/>
                      <a:pt x="6139" y="4995"/>
                    </a:cubicBezTo>
                    <a:cubicBezTo>
                      <a:pt x="5392" y="4597"/>
                      <a:pt x="4693" y="4100"/>
                      <a:pt x="4058" y="3512"/>
                    </a:cubicBezTo>
                    <a:cubicBezTo>
                      <a:pt x="5545" y="2136"/>
                      <a:pt x="7450" y="1207"/>
                      <a:pt x="9560" y="943"/>
                    </a:cubicBezTo>
                    <a:close/>
                    <a:moveTo>
                      <a:pt x="10366" y="1421"/>
                    </a:moveTo>
                    <a:lnTo>
                      <a:pt x="10366" y="6141"/>
                    </a:lnTo>
                    <a:cubicBezTo>
                      <a:pt x="9165" y="6090"/>
                      <a:pt x="8002" y="5827"/>
                      <a:pt x="6920" y="5368"/>
                    </a:cubicBezTo>
                    <a:cubicBezTo>
                      <a:pt x="6992" y="5234"/>
                      <a:pt x="7066" y="5100"/>
                      <a:pt x="7143" y="4968"/>
                    </a:cubicBezTo>
                    <a:cubicBezTo>
                      <a:pt x="7960" y="3575"/>
                      <a:pt x="9062" y="2365"/>
                      <a:pt x="10366" y="1421"/>
                    </a:cubicBezTo>
                    <a:close/>
                    <a:moveTo>
                      <a:pt x="11234" y="1451"/>
                    </a:moveTo>
                    <a:cubicBezTo>
                      <a:pt x="12520" y="2391"/>
                      <a:pt x="13607" y="3589"/>
                      <a:pt x="14415" y="4968"/>
                    </a:cubicBezTo>
                    <a:cubicBezTo>
                      <a:pt x="14495" y="5104"/>
                      <a:pt x="14572" y="5244"/>
                      <a:pt x="14646" y="5383"/>
                    </a:cubicBezTo>
                    <a:cubicBezTo>
                      <a:pt x="13574" y="5833"/>
                      <a:pt x="12424" y="6090"/>
                      <a:pt x="11234" y="6141"/>
                    </a:cubicBezTo>
                    <a:lnTo>
                      <a:pt x="11234" y="1451"/>
                    </a:lnTo>
                    <a:close/>
                    <a:moveTo>
                      <a:pt x="3448" y="4128"/>
                    </a:moveTo>
                    <a:cubicBezTo>
                      <a:pt x="4152" y="4783"/>
                      <a:pt x="4928" y="5335"/>
                      <a:pt x="5759" y="5775"/>
                    </a:cubicBezTo>
                    <a:cubicBezTo>
                      <a:pt x="5120" y="7219"/>
                      <a:pt x="4759" y="8779"/>
                      <a:pt x="4701" y="10368"/>
                    </a:cubicBezTo>
                    <a:lnTo>
                      <a:pt x="876" y="10368"/>
                    </a:lnTo>
                    <a:cubicBezTo>
                      <a:pt x="979" y="7972"/>
                      <a:pt x="1935" y="5793"/>
                      <a:pt x="3448" y="4128"/>
                    </a:cubicBezTo>
                    <a:close/>
                    <a:moveTo>
                      <a:pt x="18152" y="4128"/>
                    </a:moveTo>
                    <a:cubicBezTo>
                      <a:pt x="19665" y="5793"/>
                      <a:pt x="20621" y="7972"/>
                      <a:pt x="20724" y="10368"/>
                    </a:cubicBezTo>
                    <a:lnTo>
                      <a:pt x="16858" y="10368"/>
                    </a:lnTo>
                    <a:cubicBezTo>
                      <a:pt x="16800" y="8785"/>
                      <a:pt x="16441" y="7231"/>
                      <a:pt x="15807" y="5792"/>
                    </a:cubicBezTo>
                    <a:cubicBezTo>
                      <a:pt x="16650" y="5349"/>
                      <a:pt x="17439" y="4792"/>
                      <a:pt x="18152" y="4128"/>
                    </a:cubicBezTo>
                    <a:close/>
                    <a:moveTo>
                      <a:pt x="6541" y="6148"/>
                    </a:moveTo>
                    <a:cubicBezTo>
                      <a:pt x="7739" y="6662"/>
                      <a:pt x="9031" y="6956"/>
                      <a:pt x="10366" y="7008"/>
                    </a:cubicBezTo>
                    <a:lnTo>
                      <a:pt x="10366" y="10368"/>
                    </a:lnTo>
                    <a:lnTo>
                      <a:pt x="5569" y="10368"/>
                    </a:lnTo>
                    <a:cubicBezTo>
                      <a:pt x="5626" y="8908"/>
                      <a:pt x="5956" y="7475"/>
                      <a:pt x="6541" y="6148"/>
                    </a:cubicBezTo>
                    <a:close/>
                    <a:moveTo>
                      <a:pt x="15024" y="6163"/>
                    </a:moveTo>
                    <a:cubicBezTo>
                      <a:pt x="15604" y="7486"/>
                      <a:pt x="15934" y="8914"/>
                      <a:pt x="15991" y="10368"/>
                    </a:cubicBezTo>
                    <a:lnTo>
                      <a:pt x="11234" y="10368"/>
                    </a:lnTo>
                    <a:lnTo>
                      <a:pt x="11234" y="7008"/>
                    </a:lnTo>
                    <a:cubicBezTo>
                      <a:pt x="12557" y="6956"/>
                      <a:pt x="13835" y="6668"/>
                      <a:pt x="15024" y="6163"/>
                    </a:cubicBezTo>
                    <a:close/>
                    <a:moveTo>
                      <a:pt x="876" y="11234"/>
                    </a:moveTo>
                    <a:lnTo>
                      <a:pt x="4700" y="11234"/>
                    </a:lnTo>
                    <a:cubicBezTo>
                      <a:pt x="4753" y="12849"/>
                      <a:pt x="5119" y="14437"/>
                      <a:pt x="5773" y="15903"/>
                    </a:cubicBezTo>
                    <a:cubicBezTo>
                      <a:pt x="4953" y="16335"/>
                      <a:pt x="4185" y="16876"/>
                      <a:pt x="3488" y="17518"/>
                    </a:cubicBezTo>
                    <a:cubicBezTo>
                      <a:pt x="1952" y="15847"/>
                      <a:pt x="980" y="13652"/>
                      <a:pt x="876" y="11234"/>
                    </a:cubicBezTo>
                    <a:close/>
                    <a:moveTo>
                      <a:pt x="5567" y="11234"/>
                    </a:moveTo>
                    <a:lnTo>
                      <a:pt x="10366" y="11234"/>
                    </a:lnTo>
                    <a:lnTo>
                      <a:pt x="10366" y="14676"/>
                    </a:lnTo>
                    <a:cubicBezTo>
                      <a:pt x="9036" y="14728"/>
                      <a:pt x="7749" y="15021"/>
                      <a:pt x="6554" y="15532"/>
                    </a:cubicBezTo>
                    <a:cubicBezTo>
                      <a:pt x="5955" y="14182"/>
                      <a:pt x="5619" y="12720"/>
                      <a:pt x="5567" y="11234"/>
                    </a:cubicBezTo>
                    <a:close/>
                    <a:moveTo>
                      <a:pt x="11234" y="11234"/>
                    </a:moveTo>
                    <a:lnTo>
                      <a:pt x="15992" y="11234"/>
                    </a:lnTo>
                    <a:cubicBezTo>
                      <a:pt x="15940" y="12714"/>
                      <a:pt x="15605" y="14169"/>
                      <a:pt x="15010" y="15515"/>
                    </a:cubicBezTo>
                    <a:cubicBezTo>
                      <a:pt x="13825" y="15013"/>
                      <a:pt x="12552" y="14728"/>
                      <a:pt x="11234" y="14676"/>
                    </a:cubicBezTo>
                    <a:lnTo>
                      <a:pt x="11234" y="11234"/>
                    </a:lnTo>
                    <a:close/>
                    <a:moveTo>
                      <a:pt x="16860" y="11234"/>
                    </a:moveTo>
                    <a:lnTo>
                      <a:pt x="20724" y="11234"/>
                    </a:lnTo>
                    <a:cubicBezTo>
                      <a:pt x="20620" y="13652"/>
                      <a:pt x="19648" y="15847"/>
                      <a:pt x="18112" y="17518"/>
                    </a:cubicBezTo>
                    <a:cubicBezTo>
                      <a:pt x="17406" y="16867"/>
                      <a:pt x="16627" y="16321"/>
                      <a:pt x="15795" y="15886"/>
                    </a:cubicBezTo>
                    <a:cubicBezTo>
                      <a:pt x="16444" y="14425"/>
                      <a:pt x="16807" y="12842"/>
                      <a:pt x="16860" y="11234"/>
                    </a:cubicBezTo>
                    <a:close/>
                    <a:moveTo>
                      <a:pt x="10366" y="15544"/>
                    </a:moveTo>
                    <a:lnTo>
                      <a:pt x="10366" y="20226"/>
                    </a:lnTo>
                    <a:cubicBezTo>
                      <a:pt x="9026" y="19256"/>
                      <a:pt x="7899" y="18005"/>
                      <a:pt x="7077" y="16566"/>
                    </a:cubicBezTo>
                    <a:cubicBezTo>
                      <a:pt x="7029" y="16481"/>
                      <a:pt x="6982" y="16396"/>
                      <a:pt x="6936" y="16310"/>
                    </a:cubicBezTo>
                    <a:cubicBezTo>
                      <a:pt x="8013" y="15855"/>
                      <a:pt x="9170" y="15594"/>
                      <a:pt x="10366" y="15544"/>
                    </a:cubicBezTo>
                    <a:close/>
                    <a:moveTo>
                      <a:pt x="11234" y="15544"/>
                    </a:moveTo>
                    <a:cubicBezTo>
                      <a:pt x="12418" y="15594"/>
                      <a:pt x="13563" y="15849"/>
                      <a:pt x="14631" y="16295"/>
                    </a:cubicBezTo>
                    <a:cubicBezTo>
                      <a:pt x="14582" y="16386"/>
                      <a:pt x="14532" y="16476"/>
                      <a:pt x="14480" y="16566"/>
                    </a:cubicBezTo>
                    <a:cubicBezTo>
                      <a:pt x="13667" y="17990"/>
                      <a:pt x="12556" y="19230"/>
                      <a:pt x="11234" y="20196"/>
                    </a:cubicBezTo>
                    <a:lnTo>
                      <a:pt x="11234" y="15544"/>
                    </a:lnTo>
                    <a:close/>
                    <a:moveTo>
                      <a:pt x="15415" y="16666"/>
                    </a:moveTo>
                    <a:cubicBezTo>
                      <a:pt x="16162" y="17059"/>
                      <a:pt x="16861" y="17548"/>
                      <a:pt x="17498" y="18131"/>
                    </a:cubicBezTo>
                    <a:cubicBezTo>
                      <a:pt x="16023" y="19479"/>
                      <a:pt x="14143" y="20390"/>
                      <a:pt x="12062" y="20655"/>
                    </a:cubicBezTo>
                    <a:cubicBezTo>
                      <a:pt x="13343" y="19655"/>
                      <a:pt x="14426" y="18410"/>
                      <a:pt x="15233" y="16997"/>
                    </a:cubicBezTo>
                    <a:cubicBezTo>
                      <a:pt x="15295" y="16887"/>
                      <a:pt x="15356" y="16777"/>
                      <a:pt x="15415" y="16666"/>
                    </a:cubicBezTo>
                    <a:close/>
                    <a:moveTo>
                      <a:pt x="6153" y="16683"/>
                    </a:moveTo>
                    <a:cubicBezTo>
                      <a:pt x="6209" y="16788"/>
                      <a:pt x="6267" y="16893"/>
                      <a:pt x="6326" y="16997"/>
                    </a:cubicBezTo>
                    <a:cubicBezTo>
                      <a:pt x="7132" y="18407"/>
                      <a:pt x="8212" y="19649"/>
                      <a:pt x="9489" y="20648"/>
                    </a:cubicBezTo>
                    <a:cubicBezTo>
                      <a:pt x="7428" y="20375"/>
                      <a:pt x="5565" y="19468"/>
                      <a:pt x="4102" y="18131"/>
                    </a:cubicBezTo>
                    <a:cubicBezTo>
                      <a:pt x="4730" y="17557"/>
                      <a:pt x="5418" y="17073"/>
                      <a:pt x="6153" y="16683"/>
                    </a:cubicBezTo>
                    <a:close/>
                  </a:path>
                </a:pathLst>
              </a:custGeom>
              <a:solidFill>
                <a:srgbClr val="FFFFFF"/>
              </a:solidFill>
              <a:ln w="6350">
                <a:solidFill>
                  <a:srgbClr val="535353"/>
                </a:solidFill>
                <a:miter lim="400000"/>
              </a:ln>
            </p:spPr>
            <p:txBody>
              <a:bodyPr lIns="36000" tIns="36000" rIns="36000" bIns="36000" anchor="ctr"/>
              <a:lstStyle/>
              <a:p>
                <a:endParaRPr lang="en-US" dirty="0"/>
              </a:p>
            </p:txBody>
          </p:sp>
        </p:grpSp>
        <p:grpSp>
          <p:nvGrpSpPr>
            <p:cNvPr id="234" name="Group 233">
              <a:extLst>
                <a:ext uri="{FF2B5EF4-FFF2-40B4-BE49-F238E27FC236}">
                  <a16:creationId xmlns:a16="http://schemas.microsoft.com/office/drawing/2014/main" id="{3714700D-A64E-844F-A165-CEB2293A5C97}"/>
                </a:ext>
              </a:extLst>
            </p:cNvPr>
            <p:cNvGrpSpPr/>
            <p:nvPr/>
          </p:nvGrpSpPr>
          <p:grpSpPr>
            <a:xfrm>
              <a:off x="1676640" y="4834720"/>
              <a:ext cx="428547" cy="381780"/>
              <a:chOff x="1203157" y="5351220"/>
              <a:chExt cx="428547" cy="381780"/>
            </a:xfrm>
          </p:grpSpPr>
          <p:grpSp>
            <p:nvGrpSpPr>
              <p:cNvPr id="235" name="Gruppieren 98">
                <a:extLst>
                  <a:ext uri="{FF2B5EF4-FFF2-40B4-BE49-F238E27FC236}">
                    <a16:creationId xmlns:a16="http://schemas.microsoft.com/office/drawing/2014/main" id="{1E1D105E-575D-C643-BF16-73D2EFE108EE}"/>
                  </a:ext>
                </a:extLst>
              </p:cNvPr>
              <p:cNvGrpSpPr/>
              <p:nvPr/>
            </p:nvGrpSpPr>
            <p:grpSpPr>
              <a:xfrm>
                <a:off x="1203157" y="5351220"/>
                <a:ext cx="287704" cy="288000"/>
                <a:chOff x="3360000" y="3069000"/>
                <a:chExt cx="287704" cy="288000"/>
              </a:xfrm>
            </p:grpSpPr>
            <p:sp>
              <p:nvSpPr>
                <p:cNvPr id="249" name="Rechteck: abgerundete Ecken 99">
                  <a:extLst>
                    <a:ext uri="{FF2B5EF4-FFF2-40B4-BE49-F238E27FC236}">
                      <a16:creationId xmlns:a16="http://schemas.microsoft.com/office/drawing/2014/main" id="{B1A857B7-D4AC-6F48-AD1B-C7A329745910}"/>
                    </a:ext>
                  </a:extLst>
                </p:cNvPr>
                <p:cNvSpPr/>
                <p:nvPr/>
              </p:nvSpPr>
              <p:spPr>
                <a:xfrm>
                  <a:off x="3431704" y="3104964"/>
                  <a:ext cx="216000" cy="216000"/>
                </a:xfrm>
                <a:prstGeom prst="roundRect">
                  <a:avLst>
                    <a:gd name="adj" fmla="val 11155"/>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wrap="square" lIns="36000" tIns="36000" rIns="36000" bIns="36000" numCol="1" anchor="ctr">
                  <a:noAutofit/>
                </a:bodyPr>
                <a:lstStyle/>
                <a:p>
                  <a:endParaRPr lang="en-US" dirty="0">
                    <a:solidFill>
                      <a:schemeClr val="tx1"/>
                    </a:solidFill>
                  </a:endParaRPr>
                </a:p>
              </p:txBody>
            </p:sp>
            <p:cxnSp>
              <p:nvCxnSpPr>
                <p:cNvPr id="250" name="Gerader Verbinder 100">
                  <a:extLst>
                    <a:ext uri="{FF2B5EF4-FFF2-40B4-BE49-F238E27FC236}">
                      <a16:creationId xmlns:a16="http://schemas.microsoft.com/office/drawing/2014/main" id="{0C18A91A-7D3C-FC4F-A571-D23DEEC39477}"/>
                    </a:ext>
                  </a:extLst>
                </p:cNvPr>
                <p:cNvCxnSpPr/>
                <p:nvPr/>
              </p:nvCxnSpPr>
              <p:spPr>
                <a:xfrm>
                  <a:off x="3530192"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51" name="Gerader Verbinder 101">
                  <a:extLst>
                    <a:ext uri="{FF2B5EF4-FFF2-40B4-BE49-F238E27FC236}">
                      <a16:creationId xmlns:a16="http://schemas.microsoft.com/office/drawing/2014/main" id="{0CBE9231-6D50-CF43-BD9E-1F79F9013738}"/>
                    </a:ext>
                  </a:extLst>
                </p:cNvPr>
                <p:cNvCxnSpPr/>
                <p:nvPr/>
              </p:nvCxnSpPr>
              <p:spPr>
                <a:xfrm>
                  <a:off x="3585244"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52" name="Gerader Verbinder 102">
                  <a:extLst>
                    <a:ext uri="{FF2B5EF4-FFF2-40B4-BE49-F238E27FC236}">
                      <a16:creationId xmlns:a16="http://schemas.microsoft.com/office/drawing/2014/main" id="{7D3D1D32-4341-C540-A70A-A9D197ADBCC0}"/>
                    </a:ext>
                  </a:extLst>
                </p:cNvPr>
                <p:cNvCxnSpPr/>
                <p:nvPr/>
              </p:nvCxnSpPr>
              <p:spPr>
                <a:xfrm>
                  <a:off x="3530192"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53" name="Gerader Verbinder 103">
                  <a:extLst>
                    <a:ext uri="{FF2B5EF4-FFF2-40B4-BE49-F238E27FC236}">
                      <a16:creationId xmlns:a16="http://schemas.microsoft.com/office/drawing/2014/main" id="{AF25A441-F028-2A45-88DA-A27C9E92D647}"/>
                    </a:ext>
                  </a:extLst>
                </p:cNvPr>
                <p:cNvCxnSpPr/>
                <p:nvPr/>
              </p:nvCxnSpPr>
              <p:spPr>
                <a:xfrm>
                  <a:off x="3585244"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54" name="Gerader Verbinder 104">
                  <a:extLst>
                    <a:ext uri="{FF2B5EF4-FFF2-40B4-BE49-F238E27FC236}">
                      <a16:creationId xmlns:a16="http://schemas.microsoft.com/office/drawing/2014/main" id="{911A2ED5-8826-5F4B-958B-CA6B66713FC4}"/>
                    </a:ext>
                  </a:extLst>
                </p:cNvPr>
                <p:cNvCxnSpPr/>
                <p:nvPr/>
              </p:nvCxnSpPr>
              <p:spPr>
                <a:xfrm>
                  <a:off x="3530192"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55" name="Gerader Verbinder 105">
                  <a:extLst>
                    <a:ext uri="{FF2B5EF4-FFF2-40B4-BE49-F238E27FC236}">
                      <a16:creationId xmlns:a16="http://schemas.microsoft.com/office/drawing/2014/main" id="{F2DB0CD2-3C03-BC4B-9FC6-C8A85DAE76C5}"/>
                    </a:ext>
                  </a:extLst>
                </p:cNvPr>
                <p:cNvCxnSpPr/>
                <p:nvPr/>
              </p:nvCxnSpPr>
              <p:spPr>
                <a:xfrm>
                  <a:off x="3585244"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56" name="Gerader Verbinder 106">
                  <a:extLst>
                    <a:ext uri="{FF2B5EF4-FFF2-40B4-BE49-F238E27FC236}">
                      <a16:creationId xmlns:a16="http://schemas.microsoft.com/office/drawing/2014/main" id="{3FBC2F87-B7C7-5E44-8C00-9691FE4900D7}"/>
                    </a:ext>
                  </a:extLst>
                </p:cNvPr>
                <p:cNvCxnSpPr/>
                <p:nvPr/>
              </p:nvCxnSpPr>
              <p:spPr>
                <a:xfrm>
                  <a:off x="3530192"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57" name="Gerader Verbinder 107">
                  <a:extLst>
                    <a:ext uri="{FF2B5EF4-FFF2-40B4-BE49-F238E27FC236}">
                      <a16:creationId xmlns:a16="http://schemas.microsoft.com/office/drawing/2014/main" id="{D1FB6AA3-1D60-5C4C-BADD-491A4A615F8E}"/>
                    </a:ext>
                  </a:extLst>
                </p:cNvPr>
                <p:cNvCxnSpPr/>
                <p:nvPr/>
              </p:nvCxnSpPr>
              <p:spPr>
                <a:xfrm>
                  <a:off x="3585244"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58" name="Gerader Verbinder 108">
                  <a:extLst>
                    <a:ext uri="{FF2B5EF4-FFF2-40B4-BE49-F238E27FC236}">
                      <a16:creationId xmlns:a16="http://schemas.microsoft.com/office/drawing/2014/main" id="{6A79BD25-E8CA-A947-B810-59C45977A54F}"/>
                    </a:ext>
                  </a:extLst>
                </p:cNvPr>
                <p:cNvCxnSpPr/>
                <p:nvPr/>
              </p:nvCxnSpPr>
              <p:spPr>
                <a:xfrm>
                  <a:off x="3530192"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59" name="Gerader Verbinder 109">
                  <a:extLst>
                    <a:ext uri="{FF2B5EF4-FFF2-40B4-BE49-F238E27FC236}">
                      <a16:creationId xmlns:a16="http://schemas.microsoft.com/office/drawing/2014/main" id="{474730AA-2472-7949-8C0E-8EA0284505D5}"/>
                    </a:ext>
                  </a:extLst>
                </p:cNvPr>
                <p:cNvCxnSpPr/>
                <p:nvPr/>
              </p:nvCxnSpPr>
              <p:spPr>
                <a:xfrm>
                  <a:off x="3585244"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260" name="Trapezoid 259">
                  <a:extLst>
                    <a:ext uri="{FF2B5EF4-FFF2-40B4-BE49-F238E27FC236}">
                      <a16:creationId xmlns:a16="http://schemas.microsoft.com/office/drawing/2014/main" id="{FF584762-5BE5-9B40-870D-467DA4C69E50}"/>
                    </a:ext>
                  </a:extLst>
                </p:cNvPr>
                <p:cNvSpPr/>
                <p:nvPr/>
              </p:nvSpPr>
              <p:spPr>
                <a:xfrm rot="16200000" flipH="1">
                  <a:off x="3306000" y="3123000"/>
                  <a:ext cx="288000" cy="180000"/>
                </a:xfrm>
                <a:prstGeom prst="trapezoid">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vert="vert" wrap="square" lIns="36000" tIns="36000" rIns="36000" bIns="36000" numCol="1" anchor="ctr">
                  <a:noAutofit/>
                </a:bodyPr>
                <a:lstStyle/>
                <a:p>
                  <a:pPr algn="ctr"/>
                  <a:r>
                    <a:rPr lang="en-US" sz="1400" b="1" dirty="0">
                      <a:solidFill>
                        <a:srgbClr val="A6A6A6"/>
                      </a:solidFill>
                    </a:rPr>
                    <a:t>X</a:t>
                  </a:r>
                  <a:endParaRPr lang="en-US" b="1" dirty="0">
                    <a:solidFill>
                      <a:srgbClr val="A6A6A6"/>
                    </a:solidFill>
                  </a:endParaRPr>
                </a:p>
              </p:txBody>
            </p:sp>
          </p:grpSp>
          <p:grpSp>
            <p:nvGrpSpPr>
              <p:cNvPr id="236" name="Gruppieren 98">
                <a:extLst>
                  <a:ext uri="{FF2B5EF4-FFF2-40B4-BE49-F238E27FC236}">
                    <a16:creationId xmlns:a16="http://schemas.microsoft.com/office/drawing/2014/main" id="{2B4D4E22-4694-0E41-B1F2-A91364C958EB}"/>
                  </a:ext>
                </a:extLst>
              </p:cNvPr>
              <p:cNvGrpSpPr/>
              <p:nvPr/>
            </p:nvGrpSpPr>
            <p:grpSpPr>
              <a:xfrm>
                <a:off x="1344000" y="5445000"/>
                <a:ext cx="287704" cy="288000"/>
                <a:chOff x="3360000" y="3069000"/>
                <a:chExt cx="287704" cy="288000"/>
              </a:xfrm>
            </p:grpSpPr>
            <p:sp>
              <p:nvSpPr>
                <p:cNvPr id="237" name="Rechteck: abgerundete Ecken 99">
                  <a:extLst>
                    <a:ext uri="{FF2B5EF4-FFF2-40B4-BE49-F238E27FC236}">
                      <a16:creationId xmlns:a16="http://schemas.microsoft.com/office/drawing/2014/main" id="{FF8C4172-AC2A-D842-83B8-044D16E0182A}"/>
                    </a:ext>
                  </a:extLst>
                </p:cNvPr>
                <p:cNvSpPr/>
                <p:nvPr/>
              </p:nvSpPr>
              <p:spPr>
                <a:xfrm>
                  <a:off x="3431704" y="3104964"/>
                  <a:ext cx="216000" cy="216000"/>
                </a:xfrm>
                <a:prstGeom prst="roundRect">
                  <a:avLst>
                    <a:gd name="adj" fmla="val 11155"/>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wrap="square" lIns="36000" tIns="36000" rIns="36000" bIns="36000" numCol="1" anchor="ctr">
                  <a:noAutofit/>
                </a:bodyPr>
                <a:lstStyle/>
                <a:p>
                  <a:endParaRPr lang="en-US" dirty="0">
                    <a:solidFill>
                      <a:schemeClr val="tx1"/>
                    </a:solidFill>
                  </a:endParaRPr>
                </a:p>
              </p:txBody>
            </p:sp>
            <p:cxnSp>
              <p:nvCxnSpPr>
                <p:cNvPr id="238" name="Gerader Verbinder 100">
                  <a:extLst>
                    <a:ext uri="{FF2B5EF4-FFF2-40B4-BE49-F238E27FC236}">
                      <a16:creationId xmlns:a16="http://schemas.microsoft.com/office/drawing/2014/main" id="{4CA1FA49-04D9-FE4F-81FA-C760A67198CD}"/>
                    </a:ext>
                  </a:extLst>
                </p:cNvPr>
                <p:cNvCxnSpPr/>
                <p:nvPr/>
              </p:nvCxnSpPr>
              <p:spPr>
                <a:xfrm>
                  <a:off x="3530192"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39" name="Gerader Verbinder 101">
                  <a:extLst>
                    <a:ext uri="{FF2B5EF4-FFF2-40B4-BE49-F238E27FC236}">
                      <a16:creationId xmlns:a16="http://schemas.microsoft.com/office/drawing/2014/main" id="{AE72F569-6ADE-144E-B24F-26E73A3E634B}"/>
                    </a:ext>
                  </a:extLst>
                </p:cNvPr>
                <p:cNvCxnSpPr/>
                <p:nvPr/>
              </p:nvCxnSpPr>
              <p:spPr>
                <a:xfrm>
                  <a:off x="3585244" y="3140968"/>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40" name="Gerader Verbinder 102">
                  <a:extLst>
                    <a:ext uri="{FF2B5EF4-FFF2-40B4-BE49-F238E27FC236}">
                      <a16:creationId xmlns:a16="http://schemas.microsoft.com/office/drawing/2014/main" id="{D0C6BD21-FF44-2D4B-A1D0-DEDC71E3D602}"/>
                    </a:ext>
                  </a:extLst>
                </p:cNvPr>
                <p:cNvCxnSpPr/>
                <p:nvPr/>
              </p:nvCxnSpPr>
              <p:spPr>
                <a:xfrm>
                  <a:off x="3530192"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41" name="Gerader Verbinder 103">
                  <a:extLst>
                    <a:ext uri="{FF2B5EF4-FFF2-40B4-BE49-F238E27FC236}">
                      <a16:creationId xmlns:a16="http://schemas.microsoft.com/office/drawing/2014/main" id="{CDA6E8D3-691A-DE4B-8F46-1AC0D27404AE}"/>
                    </a:ext>
                  </a:extLst>
                </p:cNvPr>
                <p:cNvCxnSpPr/>
                <p:nvPr/>
              </p:nvCxnSpPr>
              <p:spPr>
                <a:xfrm>
                  <a:off x="3585244" y="3176972"/>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42" name="Gerader Verbinder 104">
                  <a:extLst>
                    <a:ext uri="{FF2B5EF4-FFF2-40B4-BE49-F238E27FC236}">
                      <a16:creationId xmlns:a16="http://schemas.microsoft.com/office/drawing/2014/main" id="{D49981B3-391E-3748-A3ED-AFACA6BC7C40}"/>
                    </a:ext>
                  </a:extLst>
                </p:cNvPr>
                <p:cNvCxnSpPr/>
                <p:nvPr/>
              </p:nvCxnSpPr>
              <p:spPr>
                <a:xfrm>
                  <a:off x="3530192"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43" name="Gerader Verbinder 105">
                  <a:extLst>
                    <a:ext uri="{FF2B5EF4-FFF2-40B4-BE49-F238E27FC236}">
                      <a16:creationId xmlns:a16="http://schemas.microsoft.com/office/drawing/2014/main" id="{90CAE7A1-BE88-4E4C-ACA0-13000CC58388}"/>
                    </a:ext>
                  </a:extLst>
                </p:cNvPr>
                <p:cNvCxnSpPr/>
                <p:nvPr/>
              </p:nvCxnSpPr>
              <p:spPr>
                <a:xfrm>
                  <a:off x="3585244" y="3212976"/>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44" name="Gerader Verbinder 106">
                  <a:extLst>
                    <a:ext uri="{FF2B5EF4-FFF2-40B4-BE49-F238E27FC236}">
                      <a16:creationId xmlns:a16="http://schemas.microsoft.com/office/drawing/2014/main" id="{DDEE008D-A939-594E-A2E1-D1956917ACA6}"/>
                    </a:ext>
                  </a:extLst>
                </p:cNvPr>
                <p:cNvCxnSpPr/>
                <p:nvPr/>
              </p:nvCxnSpPr>
              <p:spPr>
                <a:xfrm>
                  <a:off x="3530192"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45" name="Gerader Verbinder 107">
                  <a:extLst>
                    <a:ext uri="{FF2B5EF4-FFF2-40B4-BE49-F238E27FC236}">
                      <a16:creationId xmlns:a16="http://schemas.microsoft.com/office/drawing/2014/main" id="{4F2CD793-5891-F242-B534-024D53AB0D22}"/>
                    </a:ext>
                  </a:extLst>
                </p:cNvPr>
                <p:cNvCxnSpPr/>
                <p:nvPr/>
              </p:nvCxnSpPr>
              <p:spPr>
                <a:xfrm>
                  <a:off x="3585244" y="3248980"/>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46" name="Gerader Verbinder 108">
                  <a:extLst>
                    <a:ext uri="{FF2B5EF4-FFF2-40B4-BE49-F238E27FC236}">
                      <a16:creationId xmlns:a16="http://schemas.microsoft.com/office/drawing/2014/main" id="{6A3F298B-D81F-0A48-8492-4B8AA4F0A6EE}"/>
                    </a:ext>
                  </a:extLst>
                </p:cNvPr>
                <p:cNvCxnSpPr/>
                <p:nvPr/>
              </p:nvCxnSpPr>
              <p:spPr>
                <a:xfrm>
                  <a:off x="3530192"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247" name="Gerader Verbinder 109">
                  <a:extLst>
                    <a:ext uri="{FF2B5EF4-FFF2-40B4-BE49-F238E27FC236}">
                      <a16:creationId xmlns:a16="http://schemas.microsoft.com/office/drawing/2014/main" id="{934D25A6-628D-ED4C-9AFE-E9A7DDC7944B}"/>
                    </a:ext>
                  </a:extLst>
                </p:cNvPr>
                <p:cNvCxnSpPr/>
                <p:nvPr/>
              </p:nvCxnSpPr>
              <p:spPr>
                <a:xfrm>
                  <a:off x="3585244" y="3284984"/>
                  <a:ext cx="36004" cy="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248" name="Trapezoid 247">
                  <a:extLst>
                    <a:ext uri="{FF2B5EF4-FFF2-40B4-BE49-F238E27FC236}">
                      <a16:creationId xmlns:a16="http://schemas.microsoft.com/office/drawing/2014/main" id="{F24B85C8-15D2-B34B-9DB6-463304FEC0FA}"/>
                    </a:ext>
                  </a:extLst>
                </p:cNvPr>
                <p:cNvSpPr/>
                <p:nvPr/>
              </p:nvSpPr>
              <p:spPr>
                <a:xfrm rot="16200000" flipH="1">
                  <a:off x="3306000" y="3123000"/>
                  <a:ext cx="288000" cy="180000"/>
                </a:xfrm>
                <a:prstGeom prst="trapezoid">
                  <a:avLst/>
                </a:prstGeom>
                <a:solidFill>
                  <a:srgbClr val="FFFFFF"/>
                </a:solidFill>
                <a:ln w="19050" cap="flat">
                  <a:solidFill>
                    <a:schemeClr val="bg1">
                      <a:lumMod val="65000"/>
                    </a:schemeClr>
                  </a:solidFill>
                  <a:prstDash val="solid"/>
                  <a:round/>
                </a:ln>
                <a:effectLst>
                  <a:outerShdw blurRad="38100" dist="65517" dir="6203283" rotWithShape="0">
                    <a:srgbClr val="000000">
                      <a:alpha val="38000"/>
                    </a:srgbClr>
                  </a:outerShdw>
                </a:effectLst>
              </p:spPr>
              <p:txBody>
                <a:bodyPr vert="vert" wrap="square" lIns="36000" tIns="36000" rIns="36000" bIns="36000" numCol="1" anchor="ctr">
                  <a:noAutofit/>
                </a:bodyPr>
                <a:lstStyle/>
                <a:p>
                  <a:pPr algn="ctr"/>
                  <a:r>
                    <a:rPr lang="en-US" sz="1400" b="1" dirty="0">
                      <a:solidFill>
                        <a:srgbClr val="A6A6A6"/>
                      </a:solidFill>
                    </a:rPr>
                    <a:t>X</a:t>
                  </a:r>
                  <a:endParaRPr lang="en-US" b="1" dirty="0">
                    <a:solidFill>
                      <a:srgbClr val="A6A6A6"/>
                    </a:solidFill>
                  </a:endParaRPr>
                </a:p>
              </p:txBody>
            </p:sp>
          </p:grpSp>
        </p:grpSp>
      </p:grpSp>
      <p:sp>
        <p:nvSpPr>
          <p:cNvPr id="269" name="Pfeil: nach rechts 95">
            <a:extLst>
              <a:ext uri="{FF2B5EF4-FFF2-40B4-BE49-F238E27FC236}">
                <a16:creationId xmlns:a16="http://schemas.microsoft.com/office/drawing/2014/main" id="{D7473593-698D-8648-936F-99611359DF97}"/>
              </a:ext>
            </a:extLst>
          </p:cNvPr>
          <p:cNvSpPr/>
          <p:nvPr/>
        </p:nvSpPr>
        <p:spPr>
          <a:xfrm rot="5400000">
            <a:off x="5519266" y="5101441"/>
            <a:ext cx="632387" cy="648001"/>
          </a:xfrm>
          <a:prstGeom prst="rightArrow">
            <a:avLst>
              <a:gd name="adj1" fmla="val 63574"/>
              <a:gd name="adj2" fmla="val 49849"/>
            </a:avLst>
          </a:prstGeom>
          <a:solidFill>
            <a:schemeClr val="bg1">
              <a:lumMod val="65000"/>
            </a:schemeClr>
          </a:solidFill>
          <a:ln w="9525"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6000" tIns="36000" rIns="36000" bIns="36000"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Arial"/>
              <a:ea typeface="Arial"/>
              <a:cs typeface="Arial"/>
              <a:sym typeface="Arial"/>
            </a:endParaRPr>
          </a:p>
        </p:txBody>
      </p:sp>
      <p:sp>
        <p:nvSpPr>
          <p:cNvPr id="270" name="Rectangle 79">
            <a:extLst>
              <a:ext uri="{FF2B5EF4-FFF2-40B4-BE49-F238E27FC236}">
                <a16:creationId xmlns:a16="http://schemas.microsoft.com/office/drawing/2014/main" id="{0A9728DE-6286-9540-B112-CA97404A77D6}"/>
              </a:ext>
            </a:extLst>
          </p:cNvPr>
          <p:cNvSpPr/>
          <p:nvPr/>
        </p:nvSpPr>
        <p:spPr>
          <a:xfrm>
            <a:off x="380622" y="3498769"/>
            <a:ext cx="1375120" cy="769441"/>
          </a:xfrm>
          <a:prstGeom prst="rect">
            <a:avLst/>
          </a:prstGeom>
        </p:spPr>
        <p:txBody>
          <a:bodyPr wrap="square">
            <a:spAutoFit/>
          </a:bodyPr>
          <a:lstStyle/>
          <a:p>
            <a:r>
              <a:rPr lang="en-US" sz="4400" b="1" dirty="0">
                <a:solidFill>
                  <a:schemeClr val="bg1"/>
                </a:solidFill>
              </a:rPr>
              <a:t>B4P</a:t>
            </a:r>
            <a:endParaRPr lang="en-US" sz="4400" dirty="0">
              <a:solidFill>
                <a:schemeClr val="bg1"/>
              </a:solidFill>
            </a:endParaRPr>
          </a:p>
        </p:txBody>
      </p:sp>
      <p:grpSp>
        <p:nvGrpSpPr>
          <p:cNvPr id="275" name="Gruppieren 10">
            <a:extLst>
              <a:ext uri="{FF2B5EF4-FFF2-40B4-BE49-F238E27FC236}">
                <a16:creationId xmlns:a16="http://schemas.microsoft.com/office/drawing/2014/main" id="{17A98125-1E95-5947-9BBB-6438ACB12C3E}"/>
              </a:ext>
            </a:extLst>
          </p:cNvPr>
          <p:cNvGrpSpPr/>
          <p:nvPr/>
        </p:nvGrpSpPr>
        <p:grpSpPr>
          <a:xfrm>
            <a:off x="10886589" y="2734630"/>
            <a:ext cx="393171" cy="432015"/>
            <a:chOff x="7789696" y="1644240"/>
            <a:chExt cx="431444" cy="576000"/>
          </a:xfrm>
        </p:grpSpPr>
        <p:sp>
          <p:nvSpPr>
            <p:cNvPr id="276" name="Ellipse 9">
              <a:extLst>
                <a:ext uri="{FF2B5EF4-FFF2-40B4-BE49-F238E27FC236}">
                  <a16:creationId xmlns:a16="http://schemas.microsoft.com/office/drawing/2014/main" id="{CCAF3ED6-A0D2-3D4C-B1FE-8F4250AB41B3}"/>
                </a:ext>
              </a:extLst>
            </p:cNvPr>
            <p:cNvSpPr/>
            <p:nvPr/>
          </p:nvSpPr>
          <p:spPr>
            <a:xfrm>
              <a:off x="7815420" y="1814520"/>
              <a:ext cx="360000" cy="360000"/>
            </a:xfrm>
            <a:prstGeom prst="ellipse">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pic>
          <p:nvPicPr>
            <p:cNvPr id="277" name="Grafik 57">
              <a:extLst>
                <a:ext uri="{FF2B5EF4-FFF2-40B4-BE49-F238E27FC236}">
                  <a16:creationId xmlns:a16="http://schemas.microsoft.com/office/drawing/2014/main" id="{3BFF1922-8325-1743-8AFE-D48874C926D8}"/>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7789696" y="1644240"/>
              <a:ext cx="431444" cy="576000"/>
            </a:xfrm>
            <a:prstGeom prst="rect">
              <a:avLst/>
            </a:prstGeom>
          </p:spPr>
        </p:pic>
      </p:grpSp>
      <p:sp>
        <p:nvSpPr>
          <p:cNvPr id="279" name="Rechteck 32">
            <a:extLst>
              <a:ext uri="{FF2B5EF4-FFF2-40B4-BE49-F238E27FC236}">
                <a16:creationId xmlns:a16="http://schemas.microsoft.com/office/drawing/2014/main" id="{A7B028F4-8C3F-C241-9C11-7FD3E2E2D6DD}"/>
              </a:ext>
            </a:extLst>
          </p:cNvPr>
          <p:cNvSpPr/>
          <p:nvPr/>
        </p:nvSpPr>
        <p:spPr>
          <a:xfrm>
            <a:off x="3431999" y="2949263"/>
            <a:ext cx="216000" cy="21600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000" b="1" dirty="0">
                <a:solidFill>
                  <a:schemeClr val="bg1">
                    <a:lumMod val="95000"/>
                  </a:schemeClr>
                </a:solidFill>
              </a:rPr>
              <a:t>2</a:t>
            </a:r>
          </a:p>
        </p:txBody>
      </p:sp>
      <p:sp>
        <p:nvSpPr>
          <p:cNvPr id="280" name="Rechteck 33">
            <a:extLst>
              <a:ext uri="{FF2B5EF4-FFF2-40B4-BE49-F238E27FC236}">
                <a16:creationId xmlns:a16="http://schemas.microsoft.com/office/drawing/2014/main" id="{9D08C7FF-9E7A-E747-A8C3-5F75CCD8A7C0}"/>
              </a:ext>
            </a:extLst>
          </p:cNvPr>
          <p:cNvSpPr/>
          <p:nvPr/>
        </p:nvSpPr>
        <p:spPr>
          <a:xfrm>
            <a:off x="4583999" y="2949263"/>
            <a:ext cx="216000" cy="21600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000" b="1" dirty="0">
                <a:solidFill>
                  <a:schemeClr val="bg1">
                    <a:lumMod val="95000"/>
                  </a:schemeClr>
                </a:solidFill>
              </a:rPr>
              <a:t>3</a:t>
            </a:r>
          </a:p>
        </p:txBody>
      </p:sp>
      <p:sp>
        <p:nvSpPr>
          <p:cNvPr id="281" name="Rechteck 34">
            <a:extLst>
              <a:ext uri="{FF2B5EF4-FFF2-40B4-BE49-F238E27FC236}">
                <a16:creationId xmlns:a16="http://schemas.microsoft.com/office/drawing/2014/main" id="{4E61604E-C909-3F43-9EDF-2CCFCE0127AF}"/>
              </a:ext>
            </a:extLst>
          </p:cNvPr>
          <p:cNvSpPr/>
          <p:nvPr/>
        </p:nvSpPr>
        <p:spPr>
          <a:xfrm>
            <a:off x="5735999" y="2949263"/>
            <a:ext cx="216000" cy="21600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000" b="1" dirty="0">
                <a:solidFill>
                  <a:schemeClr val="bg1">
                    <a:lumMod val="95000"/>
                  </a:schemeClr>
                </a:solidFill>
              </a:rPr>
              <a:t>4</a:t>
            </a:r>
          </a:p>
        </p:txBody>
      </p:sp>
      <p:sp>
        <p:nvSpPr>
          <p:cNvPr id="282" name="Rechteck 35">
            <a:extLst>
              <a:ext uri="{FF2B5EF4-FFF2-40B4-BE49-F238E27FC236}">
                <a16:creationId xmlns:a16="http://schemas.microsoft.com/office/drawing/2014/main" id="{D998ED10-AAE1-F24E-8641-6933E5EBA5DD}"/>
              </a:ext>
            </a:extLst>
          </p:cNvPr>
          <p:cNvSpPr/>
          <p:nvPr/>
        </p:nvSpPr>
        <p:spPr>
          <a:xfrm>
            <a:off x="6887999" y="2949263"/>
            <a:ext cx="216000" cy="21600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000" b="1" dirty="0">
                <a:solidFill>
                  <a:schemeClr val="bg1">
                    <a:lumMod val="95000"/>
                  </a:schemeClr>
                </a:solidFill>
              </a:rPr>
              <a:t>5</a:t>
            </a:r>
          </a:p>
        </p:txBody>
      </p:sp>
      <p:sp>
        <p:nvSpPr>
          <p:cNvPr id="283" name="Rechteck 36">
            <a:extLst>
              <a:ext uri="{FF2B5EF4-FFF2-40B4-BE49-F238E27FC236}">
                <a16:creationId xmlns:a16="http://schemas.microsoft.com/office/drawing/2014/main" id="{1C0C4F49-6B73-D543-8DD0-1E2E141752F5}"/>
              </a:ext>
            </a:extLst>
          </p:cNvPr>
          <p:cNvSpPr/>
          <p:nvPr/>
        </p:nvSpPr>
        <p:spPr>
          <a:xfrm>
            <a:off x="8039999" y="2949263"/>
            <a:ext cx="216000" cy="21600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000" b="1" dirty="0">
                <a:solidFill>
                  <a:schemeClr val="bg1">
                    <a:lumMod val="95000"/>
                  </a:schemeClr>
                </a:solidFill>
              </a:rPr>
              <a:t>6</a:t>
            </a:r>
          </a:p>
        </p:txBody>
      </p:sp>
      <p:sp>
        <p:nvSpPr>
          <p:cNvPr id="284" name="Rechteck 37">
            <a:extLst>
              <a:ext uri="{FF2B5EF4-FFF2-40B4-BE49-F238E27FC236}">
                <a16:creationId xmlns:a16="http://schemas.microsoft.com/office/drawing/2014/main" id="{B1784960-2AF4-824F-A2C2-0D7C7749BEED}"/>
              </a:ext>
            </a:extLst>
          </p:cNvPr>
          <p:cNvSpPr/>
          <p:nvPr/>
        </p:nvSpPr>
        <p:spPr>
          <a:xfrm>
            <a:off x="9191999" y="2949263"/>
            <a:ext cx="216000" cy="21600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000" b="1" dirty="0">
                <a:solidFill>
                  <a:schemeClr val="bg1">
                    <a:lumMod val="95000"/>
                  </a:schemeClr>
                </a:solidFill>
              </a:rPr>
              <a:t>7</a:t>
            </a:r>
          </a:p>
        </p:txBody>
      </p:sp>
      <p:sp>
        <p:nvSpPr>
          <p:cNvPr id="285" name="Rechteck 38">
            <a:extLst>
              <a:ext uri="{FF2B5EF4-FFF2-40B4-BE49-F238E27FC236}">
                <a16:creationId xmlns:a16="http://schemas.microsoft.com/office/drawing/2014/main" id="{377E1A98-26C5-2148-A0DB-41D5476D4CA0}"/>
              </a:ext>
            </a:extLst>
          </p:cNvPr>
          <p:cNvSpPr/>
          <p:nvPr/>
        </p:nvSpPr>
        <p:spPr>
          <a:xfrm>
            <a:off x="10343999" y="2949263"/>
            <a:ext cx="216000" cy="21600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000" b="1" dirty="0">
                <a:solidFill>
                  <a:schemeClr val="bg1">
                    <a:lumMod val="95000"/>
                  </a:schemeClr>
                </a:solidFill>
              </a:rPr>
              <a:t>8</a:t>
            </a:r>
          </a:p>
        </p:txBody>
      </p:sp>
      <p:sp>
        <p:nvSpPr>
          <p:cNvPr id="107" name="Rechteck 32">
            <a:extLst>
              <a:ext uri="{FF2B5EF4-FFF2-40B4-BE49-F238E27FC236}">
                <a16:creationId xmlns:a16="http://schemas.microsoft.com/office/drawing/2014/main" id="{C345BD75-760F-46FA-86F0-7F72BC55164C}"/>
              </a:ext>
            </a:extLst>
          </p:cNvPr>
          <p:cNvSpPr/>
          <p:nvPr/>
        </p:nvSpPr>
        <p:spPr>
          <a:xfrm>
            <a:off x="2351999" y="2949263"/>
            <a:ext cx="216000" cy="216000"/>
          </a:xfrm>
          <a:prstGeom prst="rect">
            <a:avLst/>
          </a:prstGeom>
          <a:no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1000" b="1" dirty="0">
                <a:solidFill>
                  <a:schemeClr val="bg1">
                    <a:lumMod val="95000"/>
                  </a:schemeClr>
                </a:solidFill>
              </a:rPr>
              <a:t>1</a:t>
            </a:r>
          </a:p>
        </p:txBody>
      </p:sp>
      <p:sp>
        <p:nvSpPr>
          <p:cNvPr id="160" name="Pfeil: nach rechts 95">
            <a:extLst>
              <a:ext uri="{FF2B5EF4-FFF2-40B4-BE49-F238E27FC236}">
                <a16:creationId xmlns:a16="http://schemas.microsoft.com/office/drawing/2014/main" id="{D14FB9C0-DA75-0B49-8BBF-0DD4FA010EDB}"/>
              </a:ext>
            </a:extLst>
          </p:cNvPr>
          <p:cNvSpPr/>
          <p:nvPr/>
        </p:nvSpPr>
        <p:spPr>
          <a:xfrm rot="5400000">
            <a:off x="5464465" y="2085244"/>
            <a:ext cx="647992" cy="648001"/>
          </a:xfrm>
          <a:prstGeom prst="rightArrow">
            <a:avLst>
              <a:gd name="adj1" fmla="val 63574"/>
              <a:gd name="adj2" fmla="val 49849"/>
            </a:avLst>
          </a:prstGeom>
          <a:solidFill>
            <a:schemeClr val="bg1">
              <a:lumMod val="65000"/>
            </a:schemeClr>
          </a:solidFill>
          <a:ln w="9525"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6000" tIns="36000" rIns="36000" bIns="36000" numCol="1" spcCol="38100" rtlCol="0" anchor="ctr">
            <a:no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Arial"/>
              <a:ea typeface="Arial"/>
              <a:cs typeface="Arial"/>
              <a:sym typeface="Arial"/>
            </a:endParaRPr>
          </a:p>
        </p:txBody>
      </p:sp>
      <p:sp>
        <p:nvSpPr>
          <p:cNvPr id="112" name="Titel 1">
            <a:extLst>
              <a:ext uri="{FF2B5EF4-FFF2-40B4-BE49-F238E27FC236}">
                <a16:creationId xmlns:a16="http://schemas.microsoft.com/office/drawing/2014/main" id="{2E0FFC56-58B2-634B-AF5E-37F2163F58FD}"/>
              </a:ext>
            </a:extLst>
          </p:cNvPr>
          <p:cNvSpPr txBox="1">
            <a:spLocks/>
          </p:cNvSpPr>
          <p:nvPr/>
        </p:nvSpPr>
        <p:spPr>
          <a:xfrm>
            <a:off x="2207999" y="45000"/>
            <a:ext cx="7848001" cy="390068"/>
          </a:xfrm>
          <a:prstGeom prst="rect">
            <a:avLst/>
          </a:prstGeom>
        </p:spPr>
        <p:txBody>
          <a:bodyPr vert="horz" lIns="0" tIns="45720" rIns="91440" bIns="45720" rtlCol="0" anchor="t" anchorCtr="0">
            <a:noAutofit/>
          </a:bodyPr>
          <a:lst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a:lstStyle>
          <a:p>
            <a:pPr algn="ctr"/>
            <a:r>
              <a:rPr lang="en-US" dirty="0">
                <a:solidFill>
                  <a:schemeClr val="bg1">
                    <a:lumMod val="65000"/>
                  </a:schemeClr>
                </a:solidFill>
              </a:rPr>
              <a:t>Solution</a:t>
            </a:r>
            <a:endParaRPr lang="de-CH" dirty="0">
              <a:solidFill>
                <a:srgbClr val="3264C8"/>
              </a:solidFill>
            </a:endParaRPr>
          </a:p>
        </p:txBody>
      </p:sp>
      <p:sp>
        <p:nvSpPr>
          <p:cNvPr id="113" name="Line">
            <a:extLst>
              <a:ext uri="{FF2B5EF4-FFF2-40B4-BE49-F238E27FC236}">
                <a16:creationId xmlns:a16="http://schemas.microsoft.com/office/drawing/2014/main" id="{7327AA1F-993F-7840-ABE8-286F5736C43C}"/>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380659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F74661B0-A393-8E42-8627-513DEDE1DBBE}"/>
              </a:ext>
            </a:extLst>
          </p:cNvPr>
          <p:cNvGrpSpPr/>
          <p:nvPr/>
        </p:nvGrpSpPr>
        <p:grpSpPr>
          <a:xfrm>
            <a:off x="6646230" y="1276384"/>
            <a:ext cx="4139115" cy="5025513"/>
            <a:chOff x="828741" y="1286776"/>
            <a:chExt cx="4139115" cy="5025513"/>
          </a:xfrm>
        </p:grpSpPr>
        <p:sp>
          <p:nvSpPr>
            <p:cNvPr id="10" name="Rechteck 9">
              <a:extLst>
                <a:ext uri="{FF2B5EF4-FFF2-40B4-BE49-F238E27FC236}">
                  <a16:creationId xmlns:a16="http://schemas.microsoft.com/office/drawing/2014/main" id="{D7D99C55-017C-4C36-82C1-575198FA047B}"/>
                </a:ext>
              </a:extLst>
            </p:cNvPr>
            <p:cNvSpPr/>
            <p:nvPr/>
          </p:nvSpPr>
          <p:spPr>
            <a:xfrm>
              <a:off x="828741" y="4728289"/>
              <a:ext cx="4139115" cy="1584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300"/>
                </a:spcBef>
                <a:spcAft>
                  <a:spcPts val="300"/>
                </a:spcAft>
                <a:buClr>
                  <a:srgbClr val="003399"/>
                </a:buClr>
              </a:pPr>
              <a:r>
                <a:rPr lang="en-US" sz="1200" b="1" dirty="0">
                  <a:solidFill>
                    <a:schemeClr val="tx1"/>
                  </a:solidFill>
                </a:rPr>
                <a:t>Principle of Low-Code Approach</a:t>
              </a:r>
            </a:p>
            <a:p>
              <a:pPr marL="171450" indent="-171450">
                <a:spcBef>
                  <a:spcPts val="300"/>
                </a:spcBef>
                <a:spcAft>
                  <a:spcPts val="300"/>
                </a:spcAft>
                <a:buClr>
                  <a:srgbClr val="003399"/>
                </a:buClr>
                <a:buFont typeface="Wingdings" panose="05000000000000000000" pitchFamily="2" charset="2"/>
                <a:buChar char="§"/>
              </a:pPr>
              <a:r>
                <a:rPr lang="en-US" sz="1200" b="1" dirty="0">
                  <a:solidFill>
                    <a:schemeClr val="tx1"/>
                  </a:solidFill>
                </a:rPr>
                <a:t>Simple syntax</a:t>
              </a:r>
              <a:r>
                <a:rPr lang="en-US" sz="1200" dirty="0">
                  <a:solidFill>
                    <a:schemeClr val="tx1"/>
                  </a:solidFill>
                </a:rPr>
                <a:t>: Easy to read, learn, understand and run</a:t>
              </a:r>
            </a:p>
            <a:p>
              <a:pPr marL="171450" indent="-171450">
                <a:spcBef>
                  <a:spcPts val="300"/>
                </a:spcBef>
                <a:spcAft>
                  <a:spcPts val="300"/>
                </a:spcAft>
                <a:buClr>
                  <a:srgbClr val="003399"/>
                </a:buClr>
                <a:buFont typeface="Wingdings" panose="05000000000000000000" pitchFamily="2" charset="2"/>
                <a:buChar char="§"/>
              </a:pPr>
              <a:r>
                <a:rPr lang="en-US" sz="1200" b="1" dirty="0">
                  <a:solidFill>
                    <a:schemeClr val="tx1"/>
                  </a:solidFill>
                </a:rPr>
                <a:t>Extensive library: </a:t>
              </a:r>
              <a:r>
                <a:rPr lang="en-US" sz="1200" dirty="0">
                  <a:solidFill>
                    <a:schemeClr val="tx1"/>
                  </a:solidFill>
                </a:rPr>
                <a:t> Over 800 powerful functions built-in, with easy extensibility for new functions.</a:t>
              </a:r>
            </a:p>
            <a:p>
              <a:pPr marL="171450" indent="-171450">
                <a:spcBef>
                  <a:spcPts val="300"/>
                </a:spcBef>
                <a:spcAft>
                  <a:spcPts val="300"/>
                </a:spcAft>
                <a:buClr>
                  <a:srgbClr val="003399"/>
                </a:buClr>
                <a:buFont typeface="Wingdings" panose="05000000000000000000" pitchFamily="2" charset="2"/>
                <a:buChar char="§"/>
              </a:pPr>
              <a:r>
                <a:rPr lang="en-US" sz="1200" b="1" dirty="0">
                  <a:solidFill>
                    <a:schemeClr val="tx1"/>
                  </a:solidFill>
                </a:rPr>
                <a:t>Compact methods </a:t>
              </a:r>
              <a:r>
                <a:rPr lang="en-US" sz="1200" dirty="0">
                  <a:solidFill>
                    <a:schemeClr val="tx1"/>
                  </a:solidFill>
                </a:rPr>
                <a:t>for powerful processing steps eliminates need for complex code, loops, or other administrative overhead.</a:t>
              </a:r>
            </a:p>
          </p:txBody>
        </p:sp>
        <p:sp>
          <p:nvSpPr>
            <p:cNvPr id="13" name="Rechteck 12">
              <a:extLst>
                <a:ext uri="{FF2B5EF4-FFF2-40B4-BE49-F238E27FC236}">
                  <a16:creationId xmlns:a16="http://schemas.microsoft.com/office/drawing/2014/main" id="{E21B0682-4B55-4660-96B2-8772D415A569}"/>
                </a:ext>
              </a:extLst>
            </p:cNvPr>
            <p:cNvSpPr/>
            <p:nvPr/>
          </p:nvSpPr>
          <p:spPr>
            <a:xfrm>
              <a:off x="932034" y="1286776"/>
              <a:ext cx="3167994" cy="36004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2000" b="1" dirty="0">
                  <a:solidFill>
                    <a:srgbClr val="3264C8"/>
                  </a:solidFill>
                  <a:latin typeface="+mj-lt"/>
                </a:rPr>
                <a:t>B4P Language</a:t>
              </a:r>
            </a:p>
          </p:txBody>
        </p:sp>
        <p:sp>
          <p:nvSpPr>
            <p:cNvPr id="3" name="Rectangle 2">
              <a:extLst>
                <a:ext uri="{FF2B5EF4-FFF2-40B4-BE49-F238E27FC236}">
                  <a16:creationId xmlns:a16="http://schemas.microsoft.com/office/drawing/2014/main" id="{B389FFD4-F702-FD4B-9D76-71BC8C3A1E4F}"/>
                </a:ext>
              </a:extLst>
            </p:cNvPr>
            <p:cNvSpPr/>
            <p:nvPr/>
          </p:nvSpPr>
          <p:spPr>
            <a:xfrm>
              <a:off x="853779" y="1841151"/>
              <a:ext cx="3816000" cy="646331"/>
            </a:xfrm>
            <a:prstGeom prst="rect">
              <a:avLst/>
            </a:prstGeom>
            <a:solidFill>
              <a:schemeClr val="bg1">
                <a:lumMod val="95000"/>
                <a:alpha val="49773"/>
              </a:schemeClr>
            </a:solidFill>
          </p:spPr>
          <p:txBody>
            <a:bodyPr wrap="square">
              <a:spAutoFit/>
            </a:bodyPr>
            <a:lstStyle/>
            <a:p>
              <a:pPr>
                <a:spcBef>
                  <a:spcPts val="300"/>
                </a:spcBef>
                <a:spcAft>
                  <a:spcPts val="300"/>
                </a:spcAft>
                <a:buClr>
                  <a:srgbClr val="003399"/>
                </a:buClr>
              </a:pPr>
              <a:r>
                <a:rPr lang="en-US" sz="1200" b="1" i="1" dirty="0">
                  <a:solidFill>
                    <a:srgbClr val="3264C8"/>
                  </a:solidFill>
                </a:rPr>
                <a:t>The B4P Language is a Low-Code, Domain-specific Language designed specifically for tabular data, and has over 800 functions built in.</a:t>
              </a:r>
            </a:p>
          </p:txBody>
        </p:sp>
        <p:pic>
          <p:nvPicPr>
            <p:cNvPr id="5" name="Picture 4" descr="Text&#10;&#10;Description automatically generated">
              <a:extLst>
                <a:ext uri="{FF2B5EF4-FFF2-40B4-BE49-F238E27FC236}">
                  <a16:creationId xmlns:a16="http://schemas.microsoft.com/office/drawing/2014/main" id="{45B2388F-6F63-444D-965A-13035E1633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5459" y="2779571"/>
              <a:ext cx="2139966" cy="1298857"/>
            </a:xfrm>
            <a:prstGeom prst="rect">
              <a:avLst/>
            </a:prstGeom>
            <a:effectLst>
              <a:outerShdw blurRad="66189" dist="92771" dir="8100000" algn="tr" rotWithShape="0">
                <a:prstClr val="black">
                  <a:alpha val="40000"/>
                </a:prstClr>
              </a:outerShdw>
            </a:effectLst>
          </p:spPr>
        </p:pic>
      </p:grpSp>
      <p:cxnSp>
        <p:nvCxnSpPr>
          <p:cNvPr id="20" name="Straight Connector 19">
            <a:extLst>
              <a:ext uri="{FF2B5EF4-FFF2-40B4-BE49-F238E27FC236}">
                <a16:creationId xmlns:a16="http://schemas.microsoft.com/office/drawing/2014/main" id="{CBFA3E50-F48A-2F48-BE54-DB3EFA161AB0}"/>
              </a:ext>
            </a:extLst>
          </p:cNvPr>
          <p:cNvCxnSpPr>
            <a:cxnSpLocks/>
          </p:cNvCxnSpPr>
          <p:nvPr/>
        </p:nvCxnSpPr>
        <p:spPr>
          <a:xfrm>
            <a:off x="5768190" y="837000"/>
            <a:ext cx="0" cy="5970221"/>
          </a:xfrm>
          <a:prstGeom prst="line">
            <a:avLst/>
          </a:prstGeom>
          <a:ln w="317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2" name="Titel 1">
            <a:extLst>
              <a:ext uri="{FF2B5EF4-FFF2-40B4-BE49-F238E27FC236}">
                <a16:creationId xmlns:a16="http://schemas.microsoft.com/office/drawing/2014/main" id="{7AEFCFB3-5859-D247-99F3-F8A3B9F9E7E1}"/>
              </a:ext>
            </a:extLst>
          </p:cNvPr>
          <p:cNvSpPr>
            <a:spLocks noGrp="1"/>
          </p:cNvSpPr>
          <p:nvPr>
            <p:ph type="title"/>
          </p:nvPr>
        </p:nvSpPr>
        <p:spPr>
          <a:xfrm>
            <a:off x="467637" y="45000"/>
            <a:ext cx="11232000" cy="717944"/>
          </a:xfrm>
        </p:spPr>
        <p:txBody>
          <a:bodyPr/>
          <a:lstStyle/>
          <a:p>
            <a:pPr algn="ctr"/>
            <a:r>
              <a:rPr lang="en-US" dirty="0">
                <a:solidFill>
                  <a:schemeClr val="bg1">
                    <a:lumMod val="65000"/>
                  </a:schemeClr>
                </a:solidFill>
              </a:rPr>
              <a:t>B4P Components </a:t>
            </a:r>
            <a:br>
              <a:rPr lang="en-US" dirty="0">
                <a:solidFill>
                  <a:schemeClr val="bg1">
                    <a:lumMod val="65000"/>
                  </a:schemeClr>
                </a:solidFill>
              </a:rPr>
            </a:br>
            <a:r>
              <a:rPr lang="en-US" dirty="0">
                <a:solidFill>
                  <a:srgbClr val="3264C8"/>
                </a:solidFill>
              </a:rPr>
              <a:t>B4P is both a Data Engine and Language</a:t>
            </a:r>
            <a:endParaRPr lang="de-CH" dirty="0">
              <a:solidFill>
                <a:schemeClr val="bg1">
                  <a:lumMod val="50000"/>
                </a:schemeClr>
              </a:solidFill>
            </a:endParaRPr>
          </a:p>
        </p:txBody>
      </p:sp>
      <p:grpSp>
        <p:nvGrpSpPr>
          <p:cNvPr id="2" name="Group 1">
            <a:extLst>
              <a:ext uri="{FF2B5EF4-FFF2-40B4-BE49-F238E27FC236}">
                <a16:creationId xmlns:a16="http://schemas.microsoft.com/office/drawing/2014/main" id="{E15F3656-9EAD-8C4F-896B-96A9432A7846}"/>
              </a:ext>
            </a:extLst>
          </p:cNvPr>
          <p:cNvGrpSpPr/>
          <p:nvPr/>
        </p:nvGrpSpPr>
        <p:grpSpPr>
          <a:xfrm>
            <a:off x="840000" y="1261285"/>
            <a:ext cx="4815901" cy="5356233"/>
            <a:chOff x="6488190" y="1269000"/>
            <a:chExt cx="4815901" cy="5356233"/>
          </a:xfrm>
        </p:grpSpPr>
        <p:sp>
          <p:nvSpPr>
            <p:cNvPr id="16" name="Rechteck 10">
              <a:extLst>
                <a:ext uri="{FF2B5EF4-FFF2-40B4-BE49-F238E27FC236}">
                  <a16:creationId xmlns:a16="http://schemas.microsoft.com/office/drawing/2014/main" id="{CB8D2DF6-9E49-2B4E-B2F0-16CA6E568E12}"/>
                </a:ext>
              </a:extLst>
            </p:cNvPr>
            <p:cNvSpPr/>
            <p:nvPr/>
          </p:nvSpPr>
          <p:spPr>
            <a:xfrm>
              <a:off x="6602311" y="4584289"/>
              <a:ext cx="4701780" cy="2040944"/>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marL="171450" indent="-171450">
                <a:spcBef>
                  <a:spcPts val="300"/>
                </a:spcBef>
                <a:spcAft>
                  <a:spcPts val="300"/>
                </a:spcAft>
                <a:buClr>
                  <a:srgbClr val="003399"/>
                </a:buClr>
                <a:buFont typeface="Wingdings" panose="05000000000000000000" pitchFamily="2" charset="2"/>
                <a:buChar char="§"/>
              </a:pPr>
              <a:r>
                <a:rPr lang="en-US" sz="1100" b="1" dirty="0">
                  <a:solidFill>
                    <a:schemeClr val="tx1"/>
                  </a:solidFill>
                </a:rPr>
                <a:t>Fast</a:t>
              </a:r>
              <a:r>
                <a:rPr lang="en-US" sz="1100" dirty="0">
                  <a:solidFill>
                    <a:schemeClr val="tx1"/>
                  </a:solidFill>
                </a:rPr>
                <a:t>:  Compiled and runs ‘on the metal’ to the peak performance of the very latest 8-core and 12-core processors from Intel and Apple (M1).</a:t>
              </a:r>
            </a:p>
            <a:p>
              <a:pPr marL="171450" indent="-171450">
                <a:spcBef>
                  <a:spcPts val="300"/>
                </a:spcBef>
                <a:spcAft>
                  <a:spcPts val="300"/>
                </a:spcAft>
                <a:buClr>
                  <a:srgbClr val="003399"/>
                </a:buClr>
                <a:buFont typeface="Wingdings" panose="05000000000000000000" pitchFamily="2" charset="2"/>
                <a:buChar char="§"/>
              </a:pPr>
              <a:r>
                <a:rPr lang="en-US" sz="1100" b="1" dirty="0">
                  <a:solidFill>
                    <a:schemeClr val="tx1"/>
                  </a:solidFill>
                </a:rPr>
                <a:t>Lightweight</a:t>
              </a:r>
              <a:r>
                <a:rPr lang="en-US" sz="1100" dirty="0">
                  <a:solidFill>
                    <a:schemeClr val="tx1"/>
                  </a:solidFill>
                </a:rPr>
                <a:t> (&lt; 3 MB installation footprint).</a:t>
              </a:r>
            </a:p>
            <a:p>
              <a:pPr marL="171450" indent="-171450">
                <a:spcBef>
                  <a:spcPts val="300"/>
                </a:spcBef>
                <a:spcAft>
                  <a:spcPts val="300"/>
                </a:spcAft>
                <a:buClr>
                  <a:srgbClr val="003399"/>
                </a:buClr>
                <a:buFont typeface="Wingdings" panose="05000000000000000000" pitchFamily="2" charset="2"/>
                <a:buChar char="§"/>
              </a:pPr>
              <a:r>
                <a:rPr lang="en-US" sz="1100" b="1" dirty="0">
                  <a:solidFill>
                    <a:schemeClr val="tx1"/>
                  </a:solidFill>
                </a:rPr>
                <a:t>Secure. </a:t>
              </a:r>
              <a:r>
                <a:rPr lang="en-US" sz="1100" dirty="0">
                  <a:solidFill>
                    <a:schemeClr val="tx1"/>
                  </a:solidFill>
                </a:rPr>
                <a:t>No connection to any ‘cloud service’. Runs 100% on standalone personal computer fully isolated within the corporate network. </a:t>
              </a:r>
            </a:p>
            <a:p>
              <a:pPr marL="171450" indent="-171450">
                <a:spcBef>
                  <a:spcPts val="300"/>
                </a:spcBef>
                <a:spcAft>
                  <a:spcPts val="300"/>
                </a:spcAft>
                <a:buClr>
                  <a:srgbClr val="003399"/>
                </a:buClr>
                <a:buFont typeface="Wingdings" panose="05000000000000000000" pitchFamily="2" charset="2"/>
                <a:buChar char="§"/>
              </a:pPr>
              <a:r>
                <a:rPr lang="en-US" sz="1100" b="1" dirty="0">
                  <a:solidFill>
                    <a:schemeClr val="tx1"/>
                  </a:solidFill>
                </a:rPr>
                <a:t>Reliability. </a:t>
              </a:r>
              <a:r>
                <a:rPr lang="en-US" sz="1100" dirty="0">
                  <a:solidFill>
                    <a:schemeClr val="tx1"/>
                  </a:solidFill>
                </a:rPr>
                <a:t>Single integrated analytics engine has no dependencies, including network access to any other resources. </a:t>
              </a:r>
            </a:p>
            <a:p>
              <a:pPr marL="171450" indent="-171450">
                <a:spcBef>
                  <a:spcPts val="300"/>
                </a:spcBef>
                <a:spcAft>
                  <a:spcPts val="300"/>
                </a:spcAft>
                <a:buClr>
                  <a:srgbClr val="003399"/>
                </a:buClr>
                <a:buFont typeface="Wingdings" panose="05000000000000000000" pitchFamily="2" charset="2"/>
                <a:buChar char="§"/>
              </a:pPr>
              <a:r>
                <a:rPr lang="en-US" sz="1100" b="1" dirty="0">
                  <a:solidFill>
                    <a:schemeClr val="tx1"/>
                  </a:solidFill>
                </a:rPr>
                <a:t>Many data formats supported </a:t>
              </a:r>
              <a:br>
                <a:rPr lang="en-US" sz="1100" b="1" dirty="0">
                  <a:solidFill>
                    <a:schemeClr val="tx1"/>
                  </a:solidFill>
                </a:rPr>
              </a:br>
              <a:r>
                <a:rPr lang="en-US" sz="1100" dirty="0">
                  <a:solidFill>
                    <a:schemeClr val="tx1"/>
                  </a:solidFill>
                </a:rPr>
                <a:t>(Excel, HTML, XML, JSON, text files, etc., full UNICODE)</a:t>
              </a:r>
            </a:p>
          </p:txBody>
        </p:sp>
        <p:sp>
          <p:nvSpPr>
            <p:cNvPr id="17" name="Rechteck 11">
              <a:extLst>
                <a:ext uri="{FF2B5EF4-FFF2-40B4-BE49-F238E27FC236}">
                  <a16:creationId xmlns:a16="http://schemas.microsoft.com/office/drawing/2014/main" id="{393F0D89-4441-244C-B969-1039AB5B09FB}"/>
                </a:ext>
              </a:extLst>
            </p:cNvPr>
            <p:cNvSpPr/>
            <p:nvPr/>
          </p:nvSpPr>
          <p:spPr>
            <a:xfrm>
              <a:off x="6960000" y="1269000"/>
              <a:ext cx="3466051" cy="36004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2000" b="1" dirty="0">
                  <a:solidFill>
                    <a:srgbClr val="3264C8"/>
                  </a:solidFill>
                  <a:latin typeface="+mj-lt"/>
                </a:rPr>
                <a:t>B4P Data Engine</a:t>
              </a:r>
            </a:p>
          </p:txBody>
        </p:sp>
        <p:sp>
          <p:nvSpPr>
            <p:cNvPr id="19" name="Rectangle 18">
              <a:extLst>
                <a:ext uri="{FF2B5EF4-FFF2-40B4-BE49-F238E27FC236}">
                  <a16:creationId xmlns:a16="http://schemas.microsoft.com/office/drawing/2014/main" id="{2E2A93A1-A94A-1A42-8E60-4A7E7BFD16BE}"/>
                </a:ext>
              </a:extLst>
            </p:cNvPr>
            <p:cNvSpPr/>
            <p:nvPr/>
          </p:nvSpPr>
          <p:spPr>
            <a:xfrm>
              <a:off x="6488190" y="1705017"/>
              <a:ext cx="4196209" cy="646331"/>
            </a:xfrm>
            <a:prstGeom prst="rect">
              <a:avLst/>
            </a:prstGeom>
            <a:solidFill>
              <a:schemeClr val="bg1">
                <a:lumMod val="95000"/>
                <a:alpha val="49773"/>
              </a:schemeClr>
            </a:solidFill>
          </p:spPr>
          <p:txBody>
            <a:bodyPr wrap="square">
              <a:spAutoFit/>
            </a:bodyPr>
            <a:lstStyle/>
            <a:p>
              <a:pPr>
                <a:spcBef>
                  <a:spcPts val="300"/>
                </a:spcBef>
                <a:spcAft>
                  <a:spcPts val="300"/>
                </a:spcAft>
                <a:buClr>
                  <a:srgbClr val="003399"/>
                </a:buClr>
              </a:pPr>
              <a:r>
                <a:rPr lang="en-US" sz="1200" b="1" i="1" dirty="0">
                  <a:solidFill>
                    <a:srgbClr val="3264C8"/>
                  </a:solidFill>
                </a:rPr>
                <a:t>The B4P  Data Engine has extreme performance processing Big Data – tens of millions of rows of data in seconds -  on commodity personal computers.</a:t>
              </a:r>
            </a:p>
          </p:txBody>
        </p:sp>
        <p:pic>
          <p:nvPicPr>
            <p:cNvPr id="7" name="Picture 6" descr="A picture containing text, sign, screenshot&#10;&#10;Description automatically generated">
              <a:extLst>
                <a:ext uri="{FF2B5EF4-FFF2-40B4-BE49-F238E27FC236}">
                  <a16:creationId xmlns:a16="http://schemas.microsoft.com/office/drawing/2014/main" id="{93DC79CA-3865-6147-8B69-1C3F74B2C7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0000" y="2511209"/>
              <a:ext cx="2728026" cy="1575420"/>
            </a:xfrm>
            <a:prstGeom prst="rect">
              <a:avLst/>
            </a:prstGeom>
          </p:spPr>
        </p:pic>
      </p:grpSp>
      <p:sp>
        <p:nvSpPr>
          <p:cNvPr id="21" name="Line">
            <a:extLst>
              <a:ext uri="{FF2B5EF4-FFF2-40B4-BE49-F238E27FC236}">
                <a16:creationId xmlns:a16="http://schemas.microsoft.com/office/drawing/2014/main" id="{78DD43DE-6A74-644F-9BD5-3CC188A83BE7}"/>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3338393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C7A0945-3580-124C-97B5-638A3AF38F9A}"/>
              </a:ext>
            </a:extLst>
          </p:cNvPr>
          <p:cNvSpPr/>
          <p:nvPr/>
        </p:nvSpPr>
        <p:spPr>
          <a:xfrm>
            <a:off x="912000" y="1390144"/>
            <a:ext cx="5961073" cy="4045712"/>
          </a:xfrm>
          <a:prstGeom prst="rect">
            <a:avLst/>
          </a:prstGeom>
          <a:solidFill>
            <a:schemeClr val="bg1">
              <a:lumMod val="95000"/>
              <a:alpha val="57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en-US" sz="1400" dirty="0">
              <a:solidFill>
                <a:schemeClr val="tx1"/>
              </a:solidFill>
            </a:endParaRPr>
          </a:p>
        </p:txBody>
      </p:sp>
      <p:sp>
        <p:nvSpPr>
          <p:cNvPr id="6" name="Rechteck 5">
            <a:extLst>
              <a:ext uri="{FF2B5EF4-FFF2-40B4-BE49-F238E27FC236}">
                <a16:creationId xmlns:a16="http://schemas.microsoft.com/office/drawing/2014/main" id="{A2977C84-DDDD-43A9-87CC-686BCD2325A2}"/>
              </a:ext>
            </a:extLst>
          </p:cNvPr>
          <p:cNvSpPr/>
          <p:nvPr/>
        </p:nvSpPr>
        <p:spPr>
          <a:xfrm>
            <a:off x="596533" y="6072411"/>
            <a:ext cx="6377484" cy="629715"/>
          </a:xfrm>
          <a:prstGeom prst="rect">
            <a:avLst/>
          </a:prstGeom>
          <a:solidFill>
            <a:schemeClr val="bg1">
              <a:lumMod val="95000"/>
              <a:alpha val="52384"/>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600" b="1" i="1" dirty="0">
                <a:solidFill>
                  <a:srgbClr val="3264C8"/>
                </a:solidFill>
              </a:rPr>
              <a:t>B4P is highest in both Code Performance and Code Efficiency, </a:t>
            </a:r>
          </a:p>
          <a:p>
            <a:pPr algn="ctr"/>
            <a:r>
              <a:rPr lang="en-US" sz="1600" b="1" i="1" dirty="0">
                <a:solidFill>
                  <a:srgbClr val="3264C8"/>
                </a:solidFill>
              </a:rPr>
              <a:t>providing complete solutions with less than 10-20 lines of code</a:t>
            </a:r>
          </a:p>
        </p:txBody>
      </p:sp>
      <p:cxnSp>
        <p:nvCxnSpPr>
          <p:cNvPr id="4" name="Gerade Verbindung mit Pfeil 3">
            <a:extLst>
              <a:ext uri="{FF2B5EF4-FFF2-40B4-BE49-F238E27FC236}">
                <a16:creationId xmlns:a16="http://schemas.microsoft.com/office/drawing/2014/main" id="{BDF823A3-4570-4E59-8362-70EFC9D0F422}"/>
              </a:ext>
            </a:extLst>
          </p:cNvPr>
          <p:cNvCxnSpPr/>
          <p:nvPr/>
        </p:nvCxnSpPr>
        <p:spPr>
          <a:xfrm>
            <a:off x="860259" y="5435857"/>
            <a:ext cx="597600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 name="Rechteck 14">
            <a:extLst>
              <a:ext uri="{FF2B5EF4-FFF2-40B4-BE49-F238E27FC236}">
                <a16:creationId xmlns:a16="http://schemas.microsoft.com/office/drawing/2014/main" id="{8CEF0B31-C6C2-4AA3-AD7D-CD02D19728E5}"/>
              </a:ext>
            </a:extLst>
          </p:cNvPr>
          <p:cNvSpPr/>
          <p:nvPr/>
        </p:nvSpPr>
        <p:spPr>
          <a:xfrm>
            <a:off x="2012259" y="5435857"/>
            <a:ext cx="3456000" cy="2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lgn="ctr">
              <a:spcBef>
                <a:spcPts val="100"/>
              </a:spcBef>
              <a:spcAft>
                <a:spcPts val="100"/>
              </a:spcAft>
              <a:buClr>
                <a:srgbClr val="003399"/>
              </a:buClr>
            </a:pPr>
            <a:r>
              <a:rPr lang="en-US" sz="1600" b="1" dirty="0">
                <a:solidFill>
                  <a:schemeClr val="tx1"/>
                </a:solidFill>
              </a:rPr>
              <a:t>Efficiency</a:t>
            </a:r>
            <a:endParaRPr lang="en-US" sz="1600" dirty="0">
              <a:solidFill>
                <a:schemeClr val="tx1"/>
              </a:solidFill>
            </a:endParaRPr>
          </a:p>
        </p:txBody>
      </p:sp>
      <p:sp>
        <p:nvSpPr>
          <p:cNvPr id="16" name="Rechteck 15">
            <a:extLst>
              <a:ext uri="{FF2B5EF4-FFF2-40B4-BE49-F238E27FC236}">
                <a16:creationId xmlns:a16="http://schemas.microsoft.com/office/drawing/2014/main" id="{D8C66E09-6A78-47E2-9C35-854059660911}"/>
              </a:ext>
            </a:extLst>
          </p:cNvPr>
          <p:cNvSpPr/>
          <p:nvPr/>
        </p:nvSpPr>
        <p:spPr>
          <a:xfrm>
            <a:off x="6116259" y="5435857"/>
            <a:ext cx="720000" cy="2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lgn="r">
              <a:spcBef>
                <a:spcPts val="100"/>
              </a:spcBef>
              <a:spcAft>
                <a:spcPts val="100"/>
              </a:spcAft>
              <a:buClr>
                <a:srgbClr val="003399"/>
              </a:buClr>
            </a:pPr>
            <a:r>
              <a:rPr lang="en-US" sz="1200" b="1" dirty="0">
                <a:solidFill>
                  <a:schemeClr val="tx1"/>
                </a:solidFill>
              </a:rPr>
              <a:t>High</a:t>
            </a:r>
          </a:p>
        </p:txBody>
      </p:sp>
      <p:sp>
        <p:nvSpPr>
          <p:cNvPr id="17" name="Rechteck 16">
            <a:extLst>
              <a:ext uri="{FF2B5EF4-FFF2-40B4-BE49-F238E27FC236}">
                <a16:creationId xmlns:a16="http://schemas.microsoft.com/office/drawing/2014/main" id="{25744FB5-127B-489D-9EA1-1DD180D66DB9}"/>
              </a:ext>
            </a:extLst>
          </p:cNvPr>
          <p:cNvSpPr/>
          <p:nvPr/>
        </p:nvSpPr>
        <p:spPr>
          <a:xfrm>
            <a:off x="788259" y="5435857"/>
            <a:ext cx="720000" cy="2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100"/>
              </a:spcBef>
              <a:spcAft>
                <a:spcPts val="100"/>
              </a:spcAft>
              <a:buClr>
                <a:srgbClr val="003399"/>
              </a:buClr>
            </a:pPr>
            <a:r>
              <a:rPr lang="en-US" sz="1200" b="1" dirty="0">
                <a:solidFill>
                  <a:schemeClr val="tx1"/>
                </a:solidFill>
              </a:rPr>
              <a:t>Low</a:t>
            </a:r>
          </a:p>
        </p:txBody>
      </p:sp>
      <p:cxnSp>
        <p:nvCxnSpPr>
          <p:cNvPr id="18" name="Gerade Verbindung mit Pfeil 17">
            <a:extLst>
              <a:ext uri="{FF2B5EF4-FFF2-40B4-BE49-F238E27FC236}">
                <a16:creationId xmlns:a16="http://schemas.microsoft.com/office/drawing/2014/main" id="{390681E7-1613-4085-A2C2-527610B91EFA}"/>
              </a:ext>
            </a:extLst>
          </p:cNvPr>
          <p:cNvCxnSpPr>
            <a:cxnSpLocks/>
          </p:cNvCxnSpPr>
          <p:nvPr/>
        </p:nvCxnSpPr>
        <p:spPr>
          <a:xfrm flipH="1" flipV="1">
            <a:off x="853130" y="1443986"/>
            <a:ext cx="7129" cy="399187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9" name="Rechteck 18">
            <a:extLst>
              <a:ext uri="{FF2B5EF4-FFF2-40B4-BE49-F238E27FC236}">
                <a16:creationId xmlns:a16="http://schemas.microsoft.com/office/drawing/2014/main" id="{6A8BA73E-E763-4B04-8998-A8ED23948F9D}"/>
              </a:ext>
            </a:extLst>
          </p:cNvPr>
          <p:cNvSpPr/>
          <p:nvPr/>
        </p:nvSpPr>
        <p:spPr>
          <a:xfrm>
            <a:off x="356259" y="5219857"/>
            <a:ext cx="432000" cy="2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lgn="r">
              <a:spcBef>
                <a:spcPts val="100"/>
              </a:spcBef>
              <a:spcAft>
                <a:spcPts val="100"/>
              </a:spcAft>
              <a:buClr>
                <a:srgbClr val="003399"/>
              </a:buClr>
            </a:pPr>
            <a:r>
              <a:rPr lang="en-US" sz="1200" b="1" dirty="0">
                <a:solidFill>
                  <a:schemeClr val="tx1"/>
                </a:solidFill>
              </a:rPr>
              <a:t>Low</a:t>
            </a:r>
          </a:p>
        </p:txBody>
      </p:sp>
      <p:sp>
        <p:nvSpPr>
          <p:cNvPr id="20" name="Rechteck 19">
            <a:extLst>
              <a:ext uri="{FF2B5EF4-FFF2-40B4-BE49-F238E27FC236}">
                <a16:creationId xmlns:a16="http://schemas.microsoft.com/office/drawing/2014/main" id="{2F4F5FFA-F812-4E54-8B73-86E758C2E2AD}"/>
              </a:ext>
            </a:extLst>
          </p:cNvPr>
          <p:cNvSpPr/>
          <p:nvPr/>
        </p:nvSpPr>
        <p:spPr>
          <a:xfrm>
            <a:off x="336000" y="1390143"/>
            <a:ext cx="432000" cy="2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lgn="r">
              <a:spcBef>
                <a:spcPts val="100"/>
              </a:spcBef>
              <a:spcAft>
                <a:spcPts val="100"/>
              </a:spcAft>
              <a:buClr>
                <a:srgbClr val="003399"/>
              </a:buClr>
            </a:pPr>
            <a:r>
              <a:rPr lang="en-US" sz="1200" b="1" dirty="0">
                <a:solidFill>
                  <a:schemeClr val="tx1"/>
                </a:solidFill>
              </a:rPr>
              <a:t>High</a:t>
            </a:r>
          </a:p>
        </p:txBody>
      </p:sp>
      <p:sp>
        <p:nvSpPr>
          <p:cNvPr id="21" name="Rechteck 20">
            <a:extLst>
              <a:ext uri="{FF2B5EF4-FFF2-40B4-BE49-F238E27FC236}">
                <a16:creationId xmlns:a16="http://schemas.microsoft.com/office/drawing/2014/main" id="{87D581E7-BA3B-4612-A6BC-89BE70DB8C5A}"/>
              </a:ext>
            </a:extLst>
          </p:cNvPr>
          <p:cNvSpPr/>
          <p:nvPr/>
        </p:nvSpPr>
        <p:spPr>
          <a:xfrm rot="16200000">
            <a:off x="-975741" y="3374715"/>
            <a:ext cx="2952000" cy="288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lgn="ctr">
              <a:spcBef>
                <a:spcPts val="100"/>
              </a:spcBef>
              <a:spcAft>
                <a:spcPts val="100"/>
              </a:spcAft>
              <a:buClr>
                <a:srgbClr val="003399"/>
              </a:buClr>
            </a:pPr>
            <a:r>
              <a:rPr lang="en-US" sz="1600" b="1" dirty="0">
                <a:solidFill>
                  <a:schemeClr val="tx1"/>
                </a:solidFill>
              </a:rPr>
              <a:t>Performance</a:t>
            </a:r>
            <a:endParaRPr lang="en-US" sz="1600" dirty="0">
              <a:solidFill>
                <a:schemeClr val="tx1"/>
              </a:solidFill>
            </a:endParaRPr>
          </a:p>
        </p:txBody>
      </p:sp>
      <p:sp>
        <p:nvSpPr>
          <p:cNvPr id="22" name="Rechteck: abgerundete Ecken 21">
            <a:extLst>
              <a:ext uri="{FF2B5EF4-FFF2-40B4-BE49-F238E27FC236}">
                <a16:creationId xmlns:a16="http://schemas.microsoft.com/office/drawing/2014/main" id="{5F5505FA-E5AE-4741-BBCD-D7FEB5B55B25}"/>
              </a:ext>
            </a:extLst>
          </p:cNvPr>
          <p:cNvSpPr/>
          <p:nvPr/>
        </p:nvSpPr>
        <p:spPr>
          <a:xfrm>
            <a:off x="2711098" y="4376462"/>
            <a:ext cx="1343031" cy="875594"/>
          </a:xfrm>
          <a:prstGeom prst="roundRect">
            <a:avLst/>
          </a:prstGeom>
          <a:solidFill>
            <a:srgbClr val="C8D8E6">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dirty="0">
                <a:solidFill>
                  <a:schemeClr val="tx1"/>
                </a:solidFill>
              </a:rPr>
              <a:t>Excel</a:t>
            </a:r>
          </a:p>
          <a:p>
            <a:pPr algn="ctr"/>
            <a:r>
              <a:rPr lang="en-US" sz="1200" dirty="0">
                <a:solidFill>
                  <a:schemeClr val="tx1"/>
                </a:solidFill>
              </a:rPr>
              <a:t>Visual Basic</a:t>
            </a:r>
          </a:p>
          <a:p>
            <a:pPr algn="ctr"/>
            <a:r>
              <a:rPr lang="en-US" sz="1200" dirty="0">
                <a:solidFill>
                  <a:schemeClr val="tx1"/>
                </a:solidFill>
              </a:rPr>
              <a:t>(processing tables)</a:t>
            </a:r>
          </a:p>
        </p:txBody>
      </p:sp>
      <p:sp>
        <p:nvSpPr>
          <p:cNvPr id="24" name="Rechteck: abgerundete Ecken 23">
            <a:extLst>
              <a:ext uri="{FF2B5EF4-FFF2-40B4-BE49-F238E27FC236}">
                <a16:creationId xmlns:a16="http://schemas.microsoft.com/office/drawing/2014/main" id="{5F5DBCF5-0ED5-4683-91C8-4CBE987C20CB}"/>
              </a:ext>
            </a:extLst>
          </p:cNvPr>
          <p:cNvSpPr/>
          <p:nvPr/>
        </p:nvSpPr>
        <p:spPr>
          <a:xfrm>
            <a:off x="1142729" y="1691857"/>
            <a:ext cx="929590" cy="982629"/>
          </a:xfrm>
          <a:prstGeom prst="roundRect">
            <a:avLst/>
          </a:prstGeom>
          <a:solidFill>
            <a:srgbClr val="C8D8E6">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dirty="0">
                <a:solidFill>
                  <a:schemeClr val="tx1"/>
                </a:solidFill>
              </a:rPr>
              <a:t>C / C++</a:t>
            </a:r>
          </a:p>
        </p:txBody>
      </p:sp>
      <p:sp>
        <p:nvSpPr>
          <p:cNvPr id="25" name="Rechteck: abgerundete Ecken 24">
            <a:extLst>
              <a:ext uri="{FF2B5EF4-FFF2-40B4-BE49-F238E27FC236}">
                <a16:creationId xmlns:a16="http://schemas.microsoft.com/office/drawing/2014/main" id="{DD11AF04-277A-44DA-9B4C-DA1BEFAA586B}"/>
              </a:ext>
            </a:extLst>
          </p:cNvPr>
          <p:cNvSpPr/>
          <p:nvPr/>
        </p:nvSpPr>
        <p:spPr>
          <a:xfrm>
            <a:off x="5627640" y="1673640"/>
            <a:ext cx="936719" cy="1026217"/>
          </a:xfrm>
          <a:prstGeom prst="roundRect">
            <a:avLst/>
          </a:prstGeom>
          <a:solidFill>
            <a:srgbClr val="3264C8">
              <a:alpha val="80907"/>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400" b="1" dirty="0">
                <a:solidFill>
                  <a:schemeClr val="bg1"/>
                </a:solidFill>
              </a:rPr>
              <a:t>B4P</a:t>
            </a:r>
          </a:p>
        </p:txBody>
      </p:sp>
      <p:sp>
        <p:nvSpPr>
          <p:cNvPr id="26" name="Rechteck: abgerundete Ecken 25">
            <a:extLst>
              <a:ext uri="{FF2B5EF4-FFF2-40B4-BE49-F238E27FC236}">
                <a16:creationId xmlns:a16="http://schemas.microsoft.com/office/drawing/2014/main" id="{5768CF80-49CF-447C-BF74-55011BF5FB6C}"/>
              </a:ext>
            </a:extLst>
          </p:cNvPr>
          <p:cNvSpPr/>
          <p:nvPr/>
        </p:nvSpPr>
        <p:spPr>
          <a:xfrm>
            <a:off x="3993799" y="2601813"/>
            <a:ext cx="1098158" cy="880907"/>
          </a:xfrm>
          <a:prstGeom prst="roundRect">
            <a:avLst/>
          </a:prstGeom>
          <a:solidFill>
            <a:srgbClr val="C8D8E6">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dirty="0">
                <a:solidFill>
                  <a:schemeClr val="tx1"/>
                </a:solidFill>
              </a:rPr>
              <a:t>Python</a:t>
            </a:r>
          </a:p>
          <a:p>
            <a:pPr algn="ctr"/>
            <a:r>
              <a:rPr lang="en-US" sz="1200" dirty="0">
                <a:solidFill>
                  <a:schemeClr val="tx1"/>
                </a:solidFill>
              </a:rPr>
              <a:t>(with Pandas)</a:t>
            </a:r>
          </a:p>
        </p:txBody>
      </p:sp>
      <p:sp>
        <p:nvSpPr>
          <p:cNvPr id="27" name="Rechteck 26">
            <a:extLst>
              <a:ext uri="{FF2B5EF4-FFF2-40B4-BE49-F238E27FC236}">
                <a16:creationId xmlns:a16="http://schemas.microsoft.com/office/drawing/2014/main" id="{15F0E82B-00C3-4E22-8015-5573E0089707}"/>
              </a:ext>
            </a:extLst>
          </p:cNvPr>
          <p:cNvSpPr/>
          <p:nvPr/>
        </p:nvSpPr>
        <p:spPr>
          <a:xfrm>
            <a:off x="7609450" y="2023003"/>
            <a:ext cx="4161073" cy="436426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t" anchorCtr="0"/>
          <a:lstStyle/>
          <a:p>
            <a:pPr>
              <a:spcBef>
                <a:spcPts val="600"/>
              </a:spcBef>
              <a:spcAft>
                <a:spcPts val="100"/>
              </a:spcAft>
              <a:buClr>
                <a:srgbClr val="003399"/>
              </a:buClr>
            </a:pPr>
            <a:r>
              <a:rPr lang="en-US" sz="1200" b="1" dirty="0">
                <a:solidFill>
                  <a:schemeClr val="tx1">
                    <a:lumMod val="75000"/>
                    <a:lumOff val="25000"/>
                  </a:schemeClr>
                </a:solidFill>
              </a:rPr>
              <a:t>High Performance and Scalability</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Processes extremely large data (tens of millions of rows) in seconds</a:t>
            </a:r>
          </a:p>
          <a:p>
            <a:pPr>
              <a:spcBef>
                <a:spcPts val="600"/>
              </a:spcBef>
              <a:spcAft>
                <a:spcPts val="100"/>
              </a:spcAft>
              <a:buClr>
                <a:srgbClr val="003399"/>
              </a:buClr>
            </a:pPr>
            <a:r>
              <a:rPr lang="en-US" sz="1200" b="1" dirty="0">
                <a:solidFill>
                  <a:schemeClr val="tx1">
                    <a:lumMod val="75000"/>
                    <a:lumOff val="25000"/>
                  </a:schemeClr>
                </a:solidFill>
              </a:rPr>
              <a:t>High Efficiency and Simplicity </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Single statements replace need for 10-50 lines of code in other languages.</a:t>
            </a:r>
          </a:p>
          <a:p>
            <a:pPr>
              <a:spcBef>
                <a:spcPts val="600"/>
              </a:spcBef>
              <a:spcAft>
                <a:spcPts val="100"/>
              </a:spcAft>
              <a:buClr>
                <a:srgbClr val="003399"/>
              </a:buClr>
            </a:pPr>
            <a:endParaRPr lang="en-US" sz="1200" b="1" dirty="0">
              <a:solidFill>
                <a:schemeClr val="tx1">
                  <a:lumMod val="75000"/>
                  <a:lumOff val="25000"/>
                </a:schemeClr>
              </a:solidFill>
            </a:endParaRPr>
          </a:p>
          <a:p>
            <a:pPr>
              <a:spcBef>
                <a:spcPts val="600"/>
              </a:spcBef>
              <a:spcAft>
                <a:spcPts val="100"/>
              </a:spcAft>
              <a:buClr>
                <a:srgbClr val="003399"/>
              </a:buClr>
            </a:pPr>
            <a:r>
              <a:rPr lang="en-US" sz="1200" b="1" dirty="0">
                <a:solidFill>
                  <a:schemeClr val="tx1">
                    <a:lumMod val="75000"/>
                    <a:lumOff val="25000"/>
                  </a:schemeClr>
                </a:solidFill>
              </a:rPr>
              <a:t>Low Code</a:t>
            </a:r>
          </a:p>
          <a:p>
            <a:pPr marL="171450" indent="-171450">
              <a:spcBef>
                <a:spcPts val="100"/>
              </a:spcBef>
              <a:spcAft>
                <a:spcPts val="100"/>
              </a:spcAft>
              <a:buClr>
                <a:srgbClr val="003399"/>
              </a:buClr>
              <a:buFont typeface="Wingdings" panose="05000000000000000000" pitchFamily="2" charset="2"/>
              <a:buChar char="§"/>
            </a:pPr>
            <a:r>
              <a:rPr lang="en-US" sz="1200" b="1" dirty="0">
                <a:solidFill>
                  <a:schemeClr val="tx1">
                    <a:lumMod val="75000"/>
                    <a:lumOff val="25000"/>
                  </a:schemeClr>
                </a:solidFill>
              </a:rPr>
              <a:t>Delivers solution with minimal coding</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Maximum functionality with fewest lines of code</a:t>
            </a:r>
          </a:p>
          <a:p>
            <a:pPr marL="171450" indent="-171450">
              <a:spcBef>
                <a:spcPts val="100"/>
              </a:spcBef>
              <a:spcAft>
                <a:spcPts val="100"/>
              </a:spcAft>
              <a:buClr>
                <a:srgbClr val="003399"/>
              </a:buClr>
              <a:buFont typeface="Wingdings" panose="05000000000000000000" pitchFamily="2" charset="2"/>
              <a:buChar char="§"/>
            </a:pPr>
            <a:endParaRPr lang="en-US" sz="1200" dirty="0">
              <a:solidFill>
                <a:schemeClr val="tx1">
                  <a:lumMod val="75000"/>
                  <a:lumOff val="25000"/>
                </a:schemeClr>
              </a:solidFill>
            </a:endParaRPr>
          </a:p>
          <a:p>
            <a:pPr>
              <a:spcBef>
                <a:spcPts val="600"/>
              </a:spcBef>
              <a:spcAft>
                <a:spcPts val="100"/>
              </a:spcAft>
              <a:buClr>
                <a:srgbClr val="003399"/>
              </a:buClr>
            </a:pPr>
            <a:r>
              <a:rPr lang="en-US" sz="1200" b="1" dirty="0">
                <a:solidFill>
                  <a:schemeClr val="tx1">
                    <a:lumMod val="75000"/>
                    <a:lumOff val="25000"/>
                  </a:schemeClr>
                </a:solidFill>
              </a:rPr>
              <a:t>Optimized for Simplicity of Coding</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Function library and semantics allow for flexible and powerful operations without loops and variables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Example: </a:t>
            </a:r>
            <a:r>
              <a:rPr lang="en-US" sz="1200" b="1" dirty="0">
                <a:solidFill>
                  <a:schemeClr val="tx1">
                    <a:lumMod val="75000"/>
                    <a:lumOff val="25000"/>
                  </a:schemeClr>
                </a:solidFill>
              </a:rPr>
              <a:t>table process </a:t>
            </a:r>
            <a:r>
              <a:rPr lang="en-US" sz="1200" dirty="0">
                <a:solidFill>
                  <a:schemeClr val="tx1">
                    <a:lumMod val="75000"/>
                    <a:lumOff val="25000"/>
                  </a:schemeClr>
                </a:solidFill>
              </a:rPr>
              <a:t>( ... )</a:t>
            </a:r>
          </a:p>
          <a:p>
            <a:pPr>
              <a:spcBef>
                <a:spcPts val="100"/>
              </a:spcBef>
              <a:spcAft>
                <a:spcPts val="100"/>
              </a:spcAft>
              <a:buClr>
                <a:srgbClr val="003399"/>
              </a:buClr>
            </a:pPr>
            <a:endParaRPr lang="en-US" sz="1200" dirty="0">
              <a:solidFill>
                <a:schemeClr val="tx1">
                  <a:lumMod val="75000"/>
                  <a:lumOff val="25000"/>
                </a:schemeClr>
              </a:solidFill>
            </a:endParaRPr>
          </a:p>
          <a:p>
            <a:pPr>
              <a:spcBef>
                <a:spcPts val="100"/>
              </a:spcBef>
              <a:spcAft>
                <a:spcPts val="100"/>
              </a:spcAft>
              <a:buClr>
                <a:srgbClr val="003399"/>
              </a:buClr>
            </a:pPr>
            <a:r>
              <a:rPr lang="en-US" sz="1200" b="1" dirty="0">
                <a:solidFill>
                  <a:schemeClr val="tx1">
                    <a:lumMod val="75000"/>
                    <a:lumOff val="25000"/>
                  </a:schemeClr>
                </a:solidFill>
              </a:rPr>
              <a:t>Programs are Portable across all Platforms</a:t>
            </a:r>
          </a:p>
          <a:p>
            <a:pPr marL="171450" indent="-171450">
              <a:spcBef>
                <a:spcPts val="100"/>
              </a:spcBef>
              <a:spcAft>
                <a:spcPts val="100"/>
              </a:spcAft>
              <a:buClr>
                <a:srgbClr val="003399"/>
              </a:buClr>
              <a:buFont typeface="Wingdings" panose="05000000000000000000" pitchFamily="2" charset="2"/>
              <a:buChar char="§"/>
            </a:pPr>
            <a:r>
              <a:rPr lang="en-US" sz="1200" dirty="0">
                <a:solidFill>
                  <a:schemeClr val="tx1">
                    <a:lumMod val="75000"/>
                    <a:lumOff val="25000"/>
                  </a:schemeClr>
                </a:solidFill>
              </a:rPr>
              <a:t>B4P program are fully portable, sharable, and executable across all operating systems (Windows, Linux, MacOS) and all computer architecture (Intel x32, x64; ARM M1), assuring maximum re-use across the enterprise.</a:t>
            </a:r>
            <a:endParaRPr lang="en-US" sz="1200" b="1" dirty="0">
              <a:solidFill>
                <a:schemeClr val="tx1">
                  <a:lumMod val="75000"/>
                  <a:lumOff val="25000"/>
                </a:schemeClr>
              </a:solidFill>
            </a:endParaRPr>
          </a:p>
        </p:txBody>
      </p:sp>
      <p:sp>
        <p:nvSpPr>
          <p:cNvPr id="30" name="Rechteck 29">
            <a:extLst>
              <a:ext uri="{FF2B5EF4-FFF2-40B4-BE49-F238E27FC236}">
                <a16:creationId xmlns:a16="http://schemas.microsoft.com/office/drawing/2014/main" id="{A6EA1FBC-81E3-4C24-9B75-EC3F966799BB}"/>
              </a:ext>
            </a:extLst>
          </p:cNvPr>
          <p:cNvSpPr/>
          <p:nvPr/>
        </p:nvSpPr>
        <p:spPr>
          <a:xfrm>
            <a:off x="2568000" y="5661000"/>
            <a:ext cx="2304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t" anchorCtr="0"/>
          <a:lstStyle/>
          <a:p>
            <a:pPr algn="r">
              <a:spcBef>
                <a:spcPts val="100"/>
              </a:spcBef>
              <a:spcAft>
                <a:spcPts val="100"/>
              </a:spcAft>
              <a:buClr>
                <a:srgbClr val="003399"/>
              </a:buClr>
            </a:pPr>
            <a:r>
              <a:rPr lang="en-US" sz="1000" dirty="0">
                <a:solidFill>
                  <a:schemeClr val="tx1"/>
                </a:solidFill>
              </a:rPr>
              <a:t>(Speed to develop and deploy solution)</a:t>
            </a:r>
          </a:p>
        </p:txBody>
      </p:sp>
      <p:sp>
        <p:nvSpPr>
          <p:cNvPr id="31" name="Rechteck 30">
            <a:extLst>
              <a:ext uri="{FF2B5EF4-FFF2-40B4-BE49-F238E27FC236}">
                <a16:creationId xmlns:a16="http://schemas.microsoft.com/office/drawing/2014/main" id="{1242A323-C031-4448-81AE-BBABB743B0D1}"/>
              </a:ext>
            </a:extLst>
          </p:cNvPr>
          <p:cNvSpPr/>
          <p:nvPr/>
        </p:nvSpPr>
        <p:spPr>
          <a:xfrm rot="16200000">
            <a:off x="315490" y="3311857"/>
            <a:ext cx="720000" cy="21600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t" anchorCtr="0"/>
          <a:lstStyle/>
          <a:p>
            <a:pPr algn="r">
              <a:spcBef>
                <a:spcPts val="100"/>
              </a:spcBef>
              <a:spcAft>
                <a:spcPts val="100"/>
              </a:spcAft>
              <a:buClr>
                <a:srgbClr val="003399"/>
              </a:buClr>
            </a:pPr>
            <a:r>
              <a:rPr lang="en-US" sz="1000" dirty="0">
                <a:solidFill>
                  <a:schemeClr val="tx1"/>
                </a:solidFill>
              </a:rPr>
              <a:t>(Speed to run)</a:t>
            </a:r>
          </a:p>
        </p:txBody>
      </p:sp>
      <p:sp>
        <p:nvSpPr>
          <p:cNvPr id="34" name="Rechteck: abgerundete Ecken 25">
            <a:extLst>
              <a:ext uri="{FF2B5EF4-FFF2-40B4-BE49-F238E27FC236}">
                <a16:creationId xmlns:a16="http://schemas.microsoft.com/office/drawing/2014/main" id="{FACADB57-F160-E24A-8517-120F769550DC}"/>
              </a:ext>
            </a:extLst>
          </p:cNvPr>
          <p:cNvSpPr/>
          <p:nvPr/>
        </p:nvSpPr>
        <p:spPr>
          <a:xfrm>
            <a:off x="3158291" y="3238330"/>
            <a:ext cx="967838" cy="766869"/>
          </a:xfrm>
          <a:prstGeom prst="roundRect">
            <a:avLst/>
          </a:prstGeom>
          <a:solidFill>
            <a:srgbClr val="C8D8E6">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dirty="0">
                <a:solidFill>
                  <a:schemeClr val="tx1"/>
                </a:solidFill>
              </a:rPr>
              <a:t>R</a:t>
            </a:r>
          </a:p>
        </p:txBody>
      </p:sp>
      <p:sp>
        <p:nvSpPr>
          <p:cNvPr id="35" name="Rechteck: abgerundete Ecken 25">
            <a:extLst>
              <a:ext uri="{FF2B5EF4-FFF2-40B4-BE49-F238E27FC236}">
                <a16:creationId xmlns:a16="http://schemas.microsoft.com/office/drawing/2014/main" id="{DBE1E884-1B58-9149-943F-3CB72DCC6489}"/>
              </a:ext>
            </a:extLst>
          </p:cNvPr>
          <p:cNvSpPr/>
          <p:nvPr/>
        </p:nvSpPr>
        <p:spPr>
          <a:xfrm>
            <a:off x="2402730" y="3645042"/>
            <a:ext cx="723686" cy="766869"/>
          </a:xfrm>
          <a:prstGeom prst="roundRect">
            <a:avLst/>
          </a:prstGeom>
          <a:solidFill>
            <a:srgbClr val="C8D8E6">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r>
              <a:rPr lang="en-US" sz="1200" dirty="0">
                <a:solidFill>
                  <a:schemeClr val="tx1"/>
                </a:solidFill>
              </a:rPr>
              <a:t>SAS</a:t>
            </a:r>
          </a:p>
        </p:txBody>
      </p:sp>
      <p:sp>
        <p:nvSpPr>
          <p:cNvPr id="36" name="Rectangle 35">
            <a:extLst>
              <a:ext uri="{FF2B5EF4-FFF2-40B4-BE49-F238E27FC236}">
                <a16:creationId xmlns:a16="http://schemas.microsoft.com/office/drawing/2014/main" id="{5C8F3AD8-6514-374E-923C-8F625C760870}"/>
              </a:ext>
            </a:extLst>
          </p:cNvPr>
          <p:cNvSpPr/>
          <p:nvPr/>
        </p:nvSpPr>
        <p:spPr>
          <a:xfrm>
            <a:off x="7579268" y="1261382"/>
            <a:ext cx="4132732" cy="646331"/>
          </a:xfrm>
          <a:prstGeom prst="rect">
            <a:avLst/>
          </a:prstGeom>
          <a:solidFill>
            <a:schemeClr val="bg1">
              <a:lumMod val="95000"/>
              <a:alpha val="52384"/>
            </a:schemeClr>
          </a:solidFill>
        </p:spPr>
        <p:txBody>
          <a:bodyPr wrap="square">
            <a:spAutoFit/>
          </a:bodyPr>
          <a:lstStyle/>
          <a:p>
            <a:pPr>
              <a:spcBef>
                <a:spcPts val="300"/>
              </a:spcBef>
              <a:spcAft>
                <a:spcPts val="300"/>
              </a:spcAft>
              <a:buClr>
                <a:srgbClr val="003399"/>
              </a:buClr>
            </a:pPr>
            <a:r>
              <a:rPr lang="en-US" sz="1200" b="1" i="1" dirty="0">
                <a:solidFill>
                  <a:srgbClr val="3264C8"/>
                </a:solidFill>
              </a:rPr>
              <a:t>The B4P Language is a Low-Code, Domain-specific Language for tabular data, and has over 800 functions built in.</a:t>
            </a:r>
          </a:p>
        </p:txBody>
      </p:sp>
      <p:sp>
        <p:nvSpPr>
          <p:cNvPr id="38" name="Titel 1">
            <a:extLst>
              <a:ext uri="{FF2B5EF4-FFF2-40B4-BE49-F238E27FC236}">
                <a16:creationId xmlns:a16="http://schemas.microsoft.com/office/drawing/2014/main" id="{CC6DCA11-DA0F-2C43-9EB1-CF7D0FC0135D}"/>
              </a:ext>
            </a:extLst>
          </p:cNvPr>
          <p:cNvSpPr>
            <a:spLocks noGrp="1"/>
          </p:cNvSpPr>
          <p:nvPr>
            <p:ph type="title"/>
          </p:nvPr>
        </p:nvSpPr>
        <p:spPr>
          <a:xfrm>
            <a:off x="467637" y="119056"/>
            <a:ext cx="11232000" cy="717944"/>
          </a:xfrm>
        </p:spPr>
        <p:txBody>
          <a:bodyPr/>
          <a:lstStyle/>
          <a:p>
            <a:pPr algn="ctr"/>
            <a:r>
              <a:rPr lang="en-US" dirty="0">
                <a:solidFill>
                  <a:schemeClr val="bg1">
                    <a:lumMod val="65000"/>
                  </a:schemeClr>
                </a:solidFill>
              </a:rPr>
              <a:t>B4P Language</a:t>
            </a:r>
            <a:br>
              <a:rPr lang="en-US" dirty="0">
                <a:solidFill>
                  <a:srgbClr val="2850A0"/>
                </a:solidFill>
              </a:rPr>
            </a:br>
            <a:r>
              <a:rPr lang="en-US" dirty="0">
                <a:solidFill>
                  <a:srgbClr val="3264C8"/>
                </a:solidFill>
              </a:rPr>
              <a:t>Excels in both Efficiency and Performance</a:t>
            </a:r>
            <a:endParaRPr lang="de-CH" dirty="0">
              <a:solidFill>
                <a:srgbClr val="3264C8"/>
              </a:solidFill>
            </a:endParaRPr>
          </a:p>
        </p:txBody>
      </p:sp>
      <p:sp>
        <p:nvSpPr>
          <p:cNvPr id="28" name="Line">
            <a:extLst>
              <a:ext uri="{FF2B5EF4-FFF2-40B4-BE49-F238E27FC236}">
                <a16:creationId xmlns:a16="http://schemas.microsoft.com/office/drawing/2014/main" id="{9E1DF549-09B4-B548-B695-1BAE2B5C257D}"/>
              </a:ext>
            </a:extLst>
          </p:cNvPr>
          <p:cNvSpPr/>
          <p:nvPr/>
        </p:nvSpPr>
        <p:spPr>
          <a:xfrm>
            <a:off x="-21684" y="837000"/>
            <a:ext cx="12192418" cy="0"/>
          </a:xfrm>
          <a:prstGeom prst="line">
            <a:avLst/>
          </a:prstGeom>
          <a:ln w="12700">
            <a:solidFill>
              <a:schemeClr val="bg1">
                <a:lumMod val="75000"/>
              </a:schemeClr>
            </a:solidFill>
          </a:ln>
        </p:spPr>
        <p:txBody>
          <a:bodyPr lIns="45719" rIns="45719"/>
          <a:lstStyle/>
          <a:p>
            <a:endParaRPr lang="en-US" dirty="0"/>
          </a:p>
        </p:txBody>
      </p:sp>
    </p:spTree>
    <p:extLst>
      <p:ext uri="{BB962C8B-B14F-4D97-AF65-F5344CB8AC3E}">
        <p14:creationId xmlns:p14="http://schemas.microsoft.com/office/powerpoint/2010/main" val="281432184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10;&lt;root reqver=&quot;17839&quot;&gt;&lt;version val=&quot;21182&quot;/&gt;&lt;CPresentation id=&quot;1&quot;&gt;&lt;m_defprecNumber idref=&quot;2&quot;/&gt;&lt;m_defprecPercent idref=&quot;3&quot;/&gt;&lt;m_defprecDate idref=&quot;4&quot;/&gt;&lt;m_defprecYear idref=&quot;5&quot;/&gt;&lt;m_defprecQuarter idref=&quot;6&quot;/&gt;&lt;m_defprecMonth idref=&quot;7&quot;/&gt;&lt;m_defprecWeek idref=&quot;8&quot;/&gt;&lt;m_defprecDay idref=&quot;9&quot;/&gt;&lt;m_mruColor&gt;&lt;m_vecMRU length=&quot;0&quot;/&gt;&lt;/m_mruColor&gt;&lt;m_mapectfillschemeMRU&gt;&lt;key val=&quot;0&quot;/&gt;&lt;elem&gt;&lt;m_nPartnerID val=&quot;530&quot;/&gt;&lt;m_nIndex val=&quot;3&quot;/&gt;&lt;/elem&gt;&lt;/m_mapectfillschemeMRU&gt;&lt;m_eweekdayFirstOfWeek val=&quot;2&quot;/&gt;&lt;m_eweekdayFirstOfWorkweek val=&quot;2&quot;/&gt;&lt;m_eweekdayFirstOfWeekend val=&quot;7&quot;/&gt;&lt;/CPresentation&gt;&lt;CDefaultPrec id=&quot;9&quot;&gt;&lt;m_precDefault/&gt;&lt;/CDefaultPrec&gt;&lt;CDefaultPrec id=&quot;8&quot;&gt;&lt;m_precDefault/&gt;&lt;/CDefaultPrec&gt;&lt;CDefaultPrec id=&quot;7&quot;&gt;&lt;m_precDefault/&gt;&lt;/CDefaultPrec&gt;&lt;CDefaultPrec id=&quot;6&quot;&gt;&lt;m_precDefault/&gt;&lt;/CDefaultPrec&gt;&lt;CDefaultPrec id=&quot;5&quot;&gt;&lt;m_precDefault/&gt;&lt;/CDefaultPrec&gt;&lt;CDefaultPrec id=&quot;4&quot;&gt;&lt;m_precDefault/&gt;&lt;/CDefaultPrec&gt;&lt;CDefaultPrec id=&quot;3&quot;&gt;&lt;m_precDefault/&gt;&lt;/CDefaultPrec&gt;&lt;CDefaultPrec id=&quot;2&quot;&gt;&lt;m_precDefault/&gt;&lt;/CDefaultPrec&gt;&lt;/root&gt;"/>
  <p:tag name="THINKCELLUNDODONOTDELETE" val="21"/>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jfdFwOrEykelwQvTDuI02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2PIsl48Nr0unJ9tNrLl4sw"/>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8LLFFYfRM0GOf52PFEvnsA"/>
</p:tagLst>
</file>

<file path=ppt/theme/theme1.xml><?xml version="1.0" encoding="utf-8"?>
<a:theme xmlns:a="http://schemas.openxmlformats.org/drawingml/2006/main" name="BT PPC Smart">
  <a:themeElements>
    <a:clrScheme name="Bombardier">
      <a:dk1>
        <a:sysClr val="windowText" lastClr="000000"/>
      </a:dk1>
      <a:lt1>
        <a:sysClr val="window" lastClr="FFFFFF"/>
      </a:lt1>
      <a:dk2>
        <a:srgbClr val="131E29"/>
      </a:dk2>
      <a:lt2>
        <a:srgbClr val="DCE5E4"/>
      </a:lt2>
      <a:accent1>
        <a:srgbClr val="8996A0"/>
      </a:accent1>
      <a:accent2>
        <a:srgbClr val="7A9A01"/>
      </a:accent2>
      <a:accent3>
        <a:srgbClr val="19365D"/>
      </a:accent3>
      <a:accent4>
        <a:srgbClr val="CA7700"/>
      </a:accent4>
      <a:accent5>
        <a:srgbClr val="D50032"/>
      </a:accent5>
      <a:accent6>
        <a:srgbClr val="A69F88"/>
      </a:accent6>
      <a:hlink>
        <a:srgbClr val="0000FF"/>
      </a:hlink>
      <a:folHlink>
        <a:srgbClr val="800080"/>
      </a:folHlink>
    </a:clrScheme>
    <a:fontScheme name="Office Classique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9525">
          <a:solidFill>
            <a:schemeClr val="tx1"/>
          </a:solidFill>
        </a:ln>
      </a:spPr>
      <a:bodyPr wrap="none" lIns="36000" tIns="36000" rIns="36000" bIns="36000" rtlCol="0" anchor="ctr" anchorCtr="0"/>
      <a:lstStyle>
        <a:defPPr algn="ctr">
          <a:defRPr sz="14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Neutrale Formatvorlage</Template>
  <TotalTime>579</TotalTime>
  <Words>5607</Words>
  <Application>Microsoft Macintosh PowerPoint</Application>
  <PresentationFormat>Widescreen</PresentationFormat>
  <Paragraphs>831</Paragraphs>
  <Slides>27</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4" baseType="lpstr">
      <vt:lpstr>Arial</vt:lpstr>
      <vt:lpstr>Arial Black</vt:lpstr>
      <vt:lpstr>Calibri</vt:lpstr>
      <vt:lpstr>Courier New</vt:lpstr>
      <vt:lpstr>Wingdings</vt:lpstr>
      <vt:lpstr>BT PPC Smart</vt:lpstr>
      <vt:lpstr>think-cell Slide</vt:lpstr>
      <vt:lpstr>B4P  Beyond Former Performance.</vt:lpstr>
      <vt:lpstr>PowerPoint Presentation</vt:lpstr>
      <vt:lpstr>Table of Contents</vt:lpstr>
      <vt:lpstr>Problem Statement</vt:lpstr>
      <vt:lpstr>Problem Statement</vt:lpstr>
      <vt:lpstr>Problem Statement</vt:lpstr>
      <vt:lpstr>B4P Data Integration and Analytics Engine</vt:lpstr>
      <vt:lpstr>B4P Components  B4P is both a Data Engine and Language</vt:lpstr>
      <vt:lpstr>B4P Language Excels in both Efficiency and Performance</vt:lpstr>
      <vt:lpstr>B4P Language Features</vt:lpstr>
      <vt:lpstr>B4P  Examples</vt:lpstr>
      <vt:lpstr>B4P Example #1 Merging Spreadsheet Data</vt:lpstr>
      <vt:lpstr>PowerPoint Presentation</vt:lpstr>
      <vt:lpstr>B4P Example #2 Merging Online Stock Data</vt:lpstr>
      <vt:lpstr>PowerPoint Presentation</vt:lpstr>
      <vt:lpstr>PowerPoint Presentation</vt:lpstr>
      <vt:lpstr>PowerPoint Presentation</vt:lpstr>
      <vt:lpstr>B4P  Real-World  Use Cases</vt:lpstr>
      <vt:lpstr>B4P Real-world Use Case #1 Integrate corporate data from 20 branch offices worldwide</vt:lpstr>
      <vt:lpstr>B4P Real-world Use Case #2 Information interchange between multiple different databases</vt:lpstr>
      <vt:lpstr>B4P Real-world Use Case #3 Enriched Business Intelligence from many data sources</vt:lpstr>
      <vt:lpstr>B4P Real-world Use Case #4 Merger and Acquisition</vt:lpstr>
      <vt:lpstr>B4P: Strategic and Operational Use Cases</vt:lpstr>
      <vt:lpstr>B4P  Beyond Former Performance.</vt:lpstr>
      <vt:lpstr>B4P Solution Supported Data Formats</vt:lpstr>
      <vt:lpstr>B4P Use Case Automatic documentation generation for website www.b4p.app</vt:lpstr>
      <vt:lpstr>B4P Use Case Automatic Document Generation for www.b4p.app using B4P</vt:lpstr>
    </vt:vector>
  </TitlesOfParts>
  <Company>Bombardier Transportation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B4P  Beyond Former Performance</dc:title>
  <dc:creator>Georg zur Bonsen</dc:creator>
  <cp:lastModifiedBy>Rafael Richards</cp:lastModifiedBy>
  <cp:revision>541</cp:revision>
  <cp:lastPrinted>2012-05-04T14:30:29Z</cp:lastPrinted>
  <dcterms:created xsi:type="dcterms:W3CDTF">2016-02-06T20:40:56Z</dcterms:created>
  <dcterms:modified xsi:type="dcterms:W3CDTF">2022-04-24T15:40:43Z</dcterms:modified>
</cp:coreProperties>
</file>